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38.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0" r:id="rId2"/>
  </p:sldMasterIdLst>
  <p:notesMasterIdLst>
    <p:notesMasterId r:id="rId44"/>
  </p:notesMasterIdLst>
  <p:sldIdLst>
    <p:sldId id="256" r:id="rId3"/>
    <p:sldId id="266" r:id="rId4"/>
    <p:sldId id="258" r:id="rId5"/>
    <p:sldId id="274" r:id="rId6"/>
    <p:sldId id="284" r:id="rId7"/>
    <p:sldId id="311" r:id="rId8"/>
    <p:sldId id="314" r:id="rId9"/>
    <p:sldId id="315" r:id="rId10"/>
    <p:sldId id="321" r:id="rId11"/>
    <p:sldId id="322" r:id="rId12"/>
    <p:sldId id="312" r:id="rId13"/>
    <p:sldId id="316" r:id="rId14"/>
    <p:sldId id="313" r:id="rId15"/>
    <p:sldId id="317" r:id="rId16"/>
    <p:sldId id="269" r:id="rId17"/>
    <p:sldId id="309" r:id="rId18"/>
    <p:sldId id="318" r:id="rId19"/>
    <p:sldId id="291" r:id="rId20"/>
    <p:sldId id="319" r:id="rId21"/>
    <p:sldId id="320" r:id="rId22"/>
    <p:sldId id="293" r:id="rId23"/>
    <p:sldId id="292" r:id="rId24"/>
    <p:sldId id="286" r:id="rId25"/>
    <p:sldId id="287" r:id="rId26"/>
    <p:sldId id="306" r:id="rId27"/>
    <p:sldId id="307" r:id="rId28"/>
    <p:sldId id="288" r:id="rId29"/>
    <p:sldId id="289" r:id="rId30"/>
    <p:sldId id="290" r:id="rId31"/>
    <p:sldId id="294" r:id="rId32"/>
    <p:sldId id="295" r:id="rId33"/>
    <p:sldId id="296" r:id="rId34"/>
    <p:sldId id="298" r:id="rId35"/>
    <p:sldId id="299" r:id="rId36"/>
    <p:sldId id="300" r:id="rId37"/>
    <p:sldId id="302" r:id="rId38"/>
    <p:sldId id="308" r:id="rId39"/>
    <p:sldId id="303" r:id="rId40"/>
    <p:sldId id="304" r:id="rId41"/>
    <p:sldId id="263" r:id="rId42"/>
    <p:sldId id="283"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4064" autoAdjust="0"/>
  </p:normalViewPr>
  <p:slideViewPr>
    <p:cSldViewPr snapToGrid="0">
      <p:cViewPr varScale="1">
        <p:scale>
          <a:sx n="54" d="100"/>
          <a:sy n="54" d="100"/>
        </p:scale>
        <p:origin x="67" y="1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CDDF2D-05C4-4A88-9551-1014C7760738}" type="datetimeFigureOut">
              <a:rPr lang="en-GB" smtClean="0"/>
              <a:t>05/09/2017</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13E492-2BE1-47F6-A827-2A173C8BE478}" type="slidenum">
              <a:rPr lang="en-GB" smtClean="0"/>
              <a:t>‹#›</a:t>
            </a:fld>
            <a:endParaRPr lang="en-GB" dirty="0"/>
          </a:p>
        </p:txBody>
      </p:sp>
    </p:spTree>
    <p:extLst>
      <p:ext uri="{BB962C8B-B14F-4D97-AF65-F5344CB8AC3E}">
        <p14:creationId xmlns:p14="http://schemas.microsoft.com/office/powerpoint/2010/main" val="22270246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A is correct: http://www.telegraph.co.uk/business/2016/11/26/uk-should-join-world-trade-blocs-say-economists/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B is incorrect as it refers to North American Free Trade</a:t>
            </a:r>
            <a:r>
              <a:rPr lang="en-GB" baseline="0" dirty="0" smtClean="0"/>
              <a:t> agreement; USA Canada and Mexico</a:t>
            </a:r>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4D5FAB-D7BE-40F8-851B-A74B5A93AEA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2475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12</a:t>
            </a:fld>
            <a:endParaRPr lang="en-GB"/>
          </a:p>
        </p:txBody>
      </p:sp>
    </p:spTree>
    <p:extLst>
      <p:ext uri="{BB962C8B-B14F-4D97-AF65-F5344CB8AC3E}">
        <p14:creationId xmlns:p14="http://schemas.microsoft.com/office/powerpoint/2010/main" val="3191765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3E492-2BE1-47F6-A827-2A173C8BE4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921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3E492-2BE1-47F6-A827-2A173C8BE4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57920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Its in Romania</a:t>
            </a:r>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20</a:t>
            </a:fld>
            <a:endParaRPr lang="en-GB"/>
          </a:p>
        </p:txBody>
      </p:sp>
    </p:spTree>
    <p:extLst>
      <p:ext uri="{BB962C8B-B14F-4D97-AF65-F5344CB8AC3E}">
        <p14:creationId xmlns:p14="http://schemas.microsoft.com/office/powerpoint/2010/main" val="2076746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F63B6AD-D79D-46CF-ACB7-71C2FEDAB981}" type="slidenum">
              <a:rPr lang="en-GB" smtClean="0"/>
              <a:t>22</a:t>
            </a:fld>
            <a:endParaRPr lang="en-GB"/>
          </a:p>
        </p:txBody>
      </p:sp>
    </p:spTree>
    <p:extLst>
      <p:ext uri="{BB962C8B-B14F-4D97-AF65-F5344CB8AC3E}">
        <p14:creationId xmlns:p14="http://schemas.microsoft.com/office/powerpoint/2010/main" val="14905396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Legacy paper</a:t>
            </a:r>
            <a:r>
              <a:rPr lang="en-GB" baseline="0" dirty="0" smtClean="0"/>
              <a:t> which is why it’s a 15 mark question</a:t>
            </a:r>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31</a:t>
            </a:fld>
            <a:endParaRPr lang="en-GB"/>
          </a:p>
        </p:txBody>
      </p:sp>
    </p:spTree>
    <p:extLst>
      <p:ext uri="{BB962C8B-B14F-4D97-AF65-F5344CB8AC3E}">
        <p14:creationId xmlns:p14="http://schemas.microsoft.com/office/powerpoint/2010/main" val="33481334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0C1EECA-D644-4F04-882C-CE601AE152BD}" type="datetimeFigureOut">
              <a:rPr lang="en-GB" smtClean="0"/>
              <a:t>05/09/2017</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dirty="0"/>
          </a:p>
        </p:txBody>
      </p:sp>
    </p:spTree>
    <p:extLst>
      <p:ext uri="{BB962C8B-B14F-4D97-AF65-F5344CB8AC3E}">
        <p14:creationId xmlns:p14="http://schemas.microsoft.com/office/powerpoint/2010/main" val="2587734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0C1EECA-D644-4F04-882C-CE601AE152BD}" type="datetimeFigureOut">
              <a:rPr lang="en-GB" smtClean="0"/>
              <a:t>05/09/2017</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dirty="0"/>
          </a:p>
        </p:txBody>
      </p:sp>
    </p:spTree>
    <p:extLst>
      <p:ext uri="{BB962C8B-B14F-4D97-AF65-F5344CB8AC3E}">
        <p14:creationId xmlns:p14="http://schemas.microsoft.com/office/powerpoint/2010/main" val="166690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0C1EECA-D644-4F04-882C-CE601AE152BD}" type="datetimeFigureOut">
              <a:rPr lang="en-GB" smtClean="0"/>
              <a:t>05/09/2017</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dirty="0"/>
          </a:p>
        </p:txBody>
      </p:sp>
    </p:spTree>
    <p:extLst>
      <p:ext uri="{BB962C8B-B14F-4D97-AF65-F5344CB8AC3E}">
        <p14:creationId xmlns:p14="http://schemas.microsoft.com/office/powerpoint/2010/main" val="19307408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9/5/2017</a:t>
            </a:fld>
            <a:endPar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812964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9/5/2017</a:t>
            </a:fld>
            <a:endPar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643548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9/5/2017</a:t>
            </a:fld>
            <a:endPar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267317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9/5/2017</a:t>
            </a:fld>
            <a:endPar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090405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9/5/2017</a:t>
            </a:fld>
            <a:endPar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511297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9/5/2017</a:t>
            </a:fld>
            <a:endPar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611430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9/5/2017</a:t>
            </a:fld>
            <a:endPar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484768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9/5/2017</a:t>
            </a:fld>
            <a:endPar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26030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0C1EECA-D644-4F04-882C-CE601AE152BD}" type="datetimeFigureOut">
              <a:rPr lang="en-GB" smtClean="0"/>
              <a:t>05/09/2017</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dirty="0"/>
          </a:p>
        </p:txBody>
      </p:sp>
    </p:spTree>
    <p:extLst>
      <p:ext uri="{BB962C8B-B14F-4D97-AF65-F5344CB8AC3E}">
        <p14:creationId xmlns:p14="http://schemas.microsoft.com/office/powerpoint/2010/main" val="35845185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9/5/2017</a:t>
            </a:fld>
            <a:endPar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298695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9/5/2017</a:t>
            </a:fld>
            <a:endPar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361004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9/5/2017</a:t>
            </a:fld>
            <a:endPar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1221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0C1EECA-D644-4F04-882C-CE601AE152BD}" type="datetimeFigureOut">
              <a:rPr lang="en-GB" smtClean="0"/>
              <a:t>05/09/2017</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dirty="0"/>
          </a:p>
        </p:txBody>
      </p:sp>
    </p:spTree>
    <p:extLst>
      <p:ext uri="{BB962C8B-B14F-4D97-AF65-F5344CB8AC3E}">
        <p14:creationId xmlns:p14="http://schemas.microsoft.com/office/powerpoint/2010/main" val="2977863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0C1EECA-D644-4F04-882C-CE601AE152BD}" type="datetimeFigureOut">
              <a:rPr lang="en-GB" smtClean="0"/>
              <a:t>05/09/2017</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D4E1AFFD-E431-4945-8358-AC8F848F815E}" type="slidenum">
              <a:rPr lang="en-GB" smtClean="0"/>
              <a:t>‹#›</a:t>
            </a:fld>
            <a:endParaRPr lang="en-GB" dirty="0"/>
          </a:p>
        </p:txBody>
      </p:sp>
    </p:spTree>
    <p:extLst>
      <p:ext uri="{BB962C8B-B14F-4D97-AF65-F5344CB8AC3E}">
        <p14:creationId xmlns:p14="http://schemas.microsoft.com/office/powerpoint/2010/main" val="2288045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0C1EECA-D644-4F04-882C-CE601AE152BD}" type="datetimeFigureOut">
              <a:rPr lang="en-GB" smtClean="0"/>
              <a:t>05/09/2017</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D4E1AFFD-E431-4945-8358-AC8F848F815E}" type="slidenum">
              <a:rPr lang="en-GB" smtClean="0"/>
              <a:t>‹#›</a:t>
            </a:fld>
            <a:endParaRPr lang="en-GB" dirty="0"/>
          </a:p>
        </p:txBody>
      </p:sp>
    </p:spTree>
    <p:extLst>
      <p:ext uri="{BB962C8B-B14F-4D97-AF65-F5344CB8AC3E}">
        <p14:creationId xmlns:p14="http://schemas.microsoft.com/office/powerpoint/2010/main" val="3110658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0C1EECA-D644-4F04-882C-CE601AE152BD}" type="datetimeFigureOut">
              <a:rPr lang="en-GB" smtClean="0"/>
              <a:t>05/09/2017</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D4E1AFFD-E431-4945-8358-AC8F848F815E}" type="slidenum">
              <a:rPr lang="en-GB" smtClean="0"/>
              <a:t>‹#›</a:t>
            </a:fld>
            <a:endParaRPr lang="en-GB" dirty="0"/>
          </a:p>
        </p:txBody>
      </p:sp>
    </p:spTree>
    <p:extLst>
      <p:ext uri="{BB962C8B-B14F-4D97-AF65-F5344CB8AC3E}">
        <p14:creationId xmlns:p14="http://schemas.microsoft.com/office/powerpoint/2010/main" val="1665282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C1EECA-D644-4F04-882C-CE601AE152BD}" type="datetimeFigureOut">
              <a:rPr lang="en-GB" smtClean="0"/>
              <a:t>05/09/2017</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D4E1AFFD-E431-4945-8358-AC8F848F815E}" type="slidenum">
              <a:rPr lang="en-GB" smtClean="0"/>
              <a:t>‹#›</a:t>
            </a:fld>
            <a:endParaRPr lang="en-GB" dirty="0"/>
          </a:p>
        </p:txBody>
      </p:sp>
    </p:spTree>
    <p:extLst>
      <p:ext uri="{BB962C8B-B14F-4D97-AF65-F5344CB8AC3E}">
        <p14:creationId xmlns:p14="http://schemas.microsoft.com/office/powerpoint/2010/main" val="319297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0C1EECA-D644-4F04-882C-CE601AE152BD}" type="datetimeFigureOut">
              <a:rPr lang="en-GB" smtClean="0"/>
              <a:t>05/09/2017</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D4E1AFFD-E431-4945-8358-AC8F848F815E}" type="slidenum">
              <a:rPr lang="en-GB" smtClean="0"/>
              <a:t>‹#›</a:t>
            </a:fld>
            <a:endParaRPr lang="en-GB" dirty="0"/>
          </a:p>
        </p:txBody>
      </p:sp>
    </p:spTree>
    <p:extLst>
      <p:ext uri="{BB962C8B-B14F-4D97-AF65-F5344CB8AC3E}">
        <p14:creationId xmlns:p14="http://schemas.microsoft.com/office/powerpoint/2010/main" val="1488991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0C1EECA-D644-4F04-882C-CE601AE152BD}" type="datetimeFigureOut">
              <a:rPr lang="en-GB" smtClean="0"/>
              <a:t>05/09/2017</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D4E1AFFD-E431-4945-8358-AC8F848F815E}" type="slidenum">
              <a:rPr lang="en-GB" smtClean="0"/>
              <a:t>‹#›</a:t>
            </a:fld>
            <a:endParaRPr lang="en-GB" dirty="0"/>
          </a:p>
        </p:txBody>
      </p:sp>
    </p:spTree>
    <p:extLst>
      <p:ext uri="{BB962C8B-B14F-4D97-AF65-F5344CB8AC3E}">
        <p14:creationId xmlns:p14="http://schemas.microsoft.com/office/powerpoint/2010/main" val="1572753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C1EECA-D644-4F04-882C-CE601AE152BD}" type="datetimeFigureOut">
              <a:rPr lang="en-GB" smtClean="0"/>
              <a:t>05/09/2017</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E1AFFD-E431-4945-8358-AC8F848F815E}" type="slidenum">
              <a:rPr lang="en-GB" smtClean="0"/>
              <a:t>‹#›</a:t>
            </a:fld>
            <a:endParaRPr lang="en-GB" dirty="0"/>
          </a:p>
        </p:txBody>
      </p:sp>
    </p:spTree>
    <p:extLst>
      <p:ext uri="{BB962C8B-B14F-4D97-AF65-F5344CB8AC3E}">
        <p14:creationId xmlns:p14="http://schemas.microsoft.com/office/powerpoint/2010/main" val="36566426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9/5/2017</a:t>
            </a:fld>
            <a:endPar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2205078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youtube.com/watch?v=xpy5RwTXnS8" TargetMode="Externa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hyperlink" Target="https://www.ft.com/content/52fb4998-573f-11e7-9fed-c19e2700005f"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5FIl3bxwLdw"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hyperlink" Target="https://www.youtube.com/watch?v=aiQhqN-NdQc"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youtube.com/watch?v=LaMCK-Sec7Y" TargetMode="Externa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youtube.com/watch?v=0DbmJAB69PQ" TargetMode="Externa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youtube.com/watch?v=YDUq0DINhYk"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hjJY65Fm3RA&amp;list=UU1Xu7CjsChEssDId-wj9xKA"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emf"/><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bbc.co.uk/news/uk-politics-32810887" TargetMode="Externa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00200" y="4102780"/>
            <a:ext cx="9144000" cy="2536559"/>
          </a:xfrm>
        </p:spPr>
        <p:txBody>
          <a:bodyPr>
            <a:normAutofit fontScale="32500" lnSpcReduction="20000"/>
          </a:bodyPr>
          <a:lstStyle/>
          <a:p>
            <a:r>
              <a:rPr lang="en-GB" sz="11000" b="1" dirty="0" smtClean="0">
                <a:solidFill>
                  <a:srgbClr val="0070C0"/>
                </a:solidFill>
              </a:rPr>
              <a:t>Edexcel A2 Business</a:t>
            </a:r>
          </a:p>
          <a:p>
            <a:endParaRPr lang="en-GB" sz="4000" dirty="0" smtClean="0"/>
          </a:p>
          <a:p>
            <a:endParaRPr lang="en-GB" sz="4000" dirty="0" smtClean="0"/>
          </a:p>
          <a:p>
            <a:r>
              <a:rPr lang="en-GB" sz="9800" dirty="0" smtClean="0"/>
              <a:t>4.1.5 Trading blocs</a:t>
            </a:r>
          </a:p>
          <a:p>
            <a:endParaRPr lang="en-GB" sz="4000" dirty="0"/>
          </a:p>
          <a:p>
            <a:endParaRPr lang="en-GB" sz="4000" dirty="0" smtClean="0"/>
          </a:p>
          <a:p>
            <a:r>
              <a:rPr lang="en-GB" sz="11200" dirty="0" smtClean="0"/>
              <a:t>Revisionstation</a:t>
            </a:r>
            <a:endParaRPr lang="en-GB" sz="4000" dirty="0"/>
          </a:p>
        </p:txBody>
      </p:sp>
      <p:pic>
        <p:nvPicPr>
          <p:cNvPr id="6" name="Picture 5"/>
          <p:cNvPicPr>
            <a:picLocks noChangeAspect="1"/>
          </p:cNvPicPr>
          <p:nvPr/>
        </p:nvPicPr>
        <p:blipFill>
          <a:blip r:embed="rId2"/>
          <a:stretch>
            <a:fillRect/>
          </a:stretch>
        </p:blipFill>
        <p:spPr>
          <a:xfrm>
            <a:off x="0" y="0"/>
            <a:ext cx="12192000" cy="3822700"/>
          </a:xfrm>
          <a:prstGeom prst="rect">
            <a:avLst/>
          </a:prstGeom>
        </p:spPr>
      </p:pic>
      <p:sp>
        <p:nvSpPr>
          <p:cNvPr id="7" name="Rectangle 6"/>
          <p:cNvSpPr/>
          <p:nvPr/>
        </p:nvSpPr>
        <p:spPr>
          <a:xfrm>
            <a:off x="0" y="3822700"/>
            <a:ext cx="3074504" cy="30353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p:cNvSpPr/>
          <p:nvPr/>
        </p:nvSpPr>
        <p:spPr>
          <a:xfrm>
            <a:off x="9117496" y="3822700"/>
            <a:ext cx="3074504" cy="30353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4172695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92847"/>
            <a:ext cx="5257800" cy="1325563"/>
          </a:xfrm>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Soft </a:t>
            </a:r>
            <a:r>
              <a:rPr lang="en-GB" dirty="0" err="1"/>
              <a:t>B</a:t>
            </a:r>
            <a:r>
              <a:rPr lang="en-GB" dirty="0" err="1" smtClean="0"/>
              <a:t>rexit</a:t>
            </a:r>
            <a:endParaRPr lang="en-GB" dirty="0"/>
          </a:p>
        </p:txBody>
      </p:sp>
      <p:sp>
        <p:nvSpPr>
          <p:cNvPr id="3" name="Content Placeholder 2"/>
          <p:cNvSpPr>
            <a:spLocks noGrp="1"/>
          </p:cNvSpPr>
          <p:nvPr>
            <p:ph sz="half" idx="1"/>
          </p:nvPr>
        </p:nvSpPr>
        <p:spPr/>
        <p:style>
          <a:lnRef idx="2">
            <a:schemeClr val="accent2"/>
          </a:lnRef>
          <a:fillRef idx="1">
            <a:schemeClr val="lt1"/>
          </a:fillRef>
          <a:effectRef idx="0">
            <a:schemeClr val="accent2"/>
          </a:effectRef>
          <a:fontRef idx="minor">
            <a:schemeClr val="dk1"/>
          </a:fontRef>
        </p:style>
        <p:txBody>
          <a:bodyPr>
            <a:normAutofit fontScale="92500" lnSpcReduction="20000"/>
          </a:bodyPr>
          <a:lstStyle/>
          <a:p>
            <a:r>
              <a:rPr lang="en-GB" dirty="0" smtClean="0"/>
              <a:t>A soft </a:t>
            </a:r>
            <a:r>
              <a:rPr lang="en-GB" dirty="0" err="1" smtClean="0"/>
              <a:t>Brexit</a:t>
            </a:r>
            <a:r>
              <a:rPr lang="en-GB" dirty="0" smtClean="0"/>
              <a:t> would mean that the UK would have full access to the single market on a tariff free basis</a:t>
            </a:r>
          </a:p>
          <a:p>
            <a:r>
              <a:rPr lang="en-GB" dirty="0" smtClean="0"/>
              <a:t>British firms could also do business in any part of the EU, and the goods from the UK would not be subject to border checks</a:t>
            </a:r>
          </a:p>
          <a:p>
            <a:r>
              <a:rPr lang="en-GB" dirty="0" smtClean="0"/>
              <a:t>However this means the UK would have to make payments into the EU budget – which they don’t want to do and they have to accept the free movement of people which does not achieve the immigration targets of the government</a:t>
            </a:r>
            <a:endParaRPr lang="en-GB" dirty="0"/>
          </a:p>
        </p:txBody>
      </p:sp>
      <p:pic>
        <p:nvPicPr>
          <p:cNvPr id="5" name="Picture 4">
            <a:hlinkClick r:id="rId2"/>
          </p:cNvPr>
          <p:cNvPicPr>
            <a:picLocks noChangeAspect="1"/>
          </p:cNvPicPr>
          <p:nvPr/>
        </p:nvPicPr>
        <p:blipFill>
          <a:blip r:embed="rId3"/>
          <a:stretch>
            <a:fillRect/>
          </a:stretch>
        </p:blipFill>
        <p:spPr>
          <a:xfrm>
            <a:off x="6480313" y="192847"/>
            <a:ext cx="4874238" cy="29951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hlinkClick r:id="rId4"/>
          </p:cNvPr>
          <p:cNvPicPr>
            <a:picLocks noChangeAspect="1"/>
          </p:cNvPicPr>
          <p:nvPr/>
        </p:nvPicPr>
        <p:blipFill>
          <a:blip r:embed="rId5"/>
          <a:stretch>
            <a:fillRect/>
          </a:stretch>
        </p:blipFill>
        <p:spPr>
          <a:xfrm>
            <a:off x="6267243" y="3447588"/>
            <a:ext cx="5099142" cy="29664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868747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ASEAN trading bloc</a:t>
            </a:r>
            <a:endParaRPr lang="en-GB" dirty="0"/>
          </a:p>
        </p:txBody>
      </p:sp>
      <p:sp>
        <p:nvSpPr>
          <p:cNvPr id="8" name="Content Placeholder 7"/>
          <p:cNvSpPr>
            <a:spLocks noGrp="1"/>
          </p:cNvSpPr>
          <p:nvPr>
            <p:ph idx="1"/>
          </p:nvPr>
        </p:nvSpPr>
        <p:spPr>
          <a:xfrm>
            <a:off x="838200" y="1825625"/>
            <a:ext cx="4616669" cy="435133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indent="0" algn="ctr">
              <a:buNone/>
            </a:pPr>
            <a:r>
              <a:rPr lang="en-GB" sz="4400" dirty="0" smtClean="0">
                <a:solidFill>
                  <a:schemeClr val="tx1"/>
                </a:solidFill>
              </a:rPr>
              <a:t>Association </a:t>
            </a:r>
            <a:r>
              <a:rPr lang="en-GB" sz="4400" dirty="0">
                <a:solidFill>
                  <a:schemeClr val="tx1"/>
                </a:solidFill>
              </a:rPr>
              <a:t>of Southeast Asian Nations </a:t>
            </a:r>
            <a:r>
              <a:rPr lang="en-GB" sz="4400" dirty="0" smtClean="0">
                <a:solidFill>
                  <a:schemeClr val="tx1"/>
                </a:solidFill>
              </a:rPr>
              <a:t>(ASEAN)</a:t>
            </a:r>
          </a:p>
          <a:p>
            <a:r>
              <a:rPr lang="en-GB" sz="2400" dirty="0" smtClean="0">
                <a:solidFill>
                  <a:schemeClr val="tx1"/>
                </a:solidFill>
              </a:rPr>
              <a:t>Thailand</a:t>
            </a:r>
          </a:p>
          <a:p>
            <a:r>
              <a:rPr lang="en-GB" sz="2400" dirty="0" smtClean="0">
                <a:solidFill>
                  <a:schemeClr val="tx1"/>
                </a:solidFill>
              </a:rPr>
              <a:t>Philippines</a:t>
            </a:r>
          </a:p>
          <a:p>
            <a:r>
              <a:rPr lang="en-GB" sz="2400" dirty="0" smtClean="0">
                <a:solidFill>
                  <a:schemeClr val="tx1"/>
                </a:solidFill>
              </a:rPr>
              <a:t>Malaysia</a:t>
            </a:r>
          </a:p>
          <a:p>
            <a:r>
              <a:rPr lang="en-GB" sz="2400" dirty="0" smtClean="0">
                <a:solidFill>
                  <a:schemeClr val="tx1"/>
                </a:solidFill>
              </a:rPr>
              <a:t>Vietnam</a:t>
            </a:r>
          </a:p>
        </p:txBody>
      </p:sp>
      <p:sp>
        <p:nvSpPr>
          <p:cNvPr id="9" name="TextBox 8"/>
          <p:cNvSpPr txBox="1"/>
          <p:nvPr/>
        </p:nvSpPr>
        <p:spPr>
          <a:xfrm>
            <a:off x="3146534" y="4146331"/>
            <a:ext cx="1733167" cy="1846659"/>
          </a:xfrm>
          <a:prstGeom prst="rect">
            <a:avLst/>
          </a:prstGeom>
          <a:noFill/>
        </p:spPr>
        <p:txBody>
          <a:bodyPr wrap="none" rtlCol="0">
            <a:spAutoFit/>
          </a:bodyPr>
          <a:lstStyle/>
          <a:p>
            <a:pPr marL="285750" indent="-285750">
              <a:buFont typeface="Arial" panose="020B0604020202020204" pitchFamily="34" charset="0"/>
              <a:buChar char="•"/>
            </a:pPr>
            <a:r>
              <a:rPr lang="en-GB" sz="2400" dirty="0"/>
              <a:t>Burma</a:t>
            </a:r>
          </a:p>
          <a:p>
            <a:pPr marL="285750" indent="-285750">
              <a:buFont typeface="Arial" panose="020B0604020202020204" pitchFamily="34" charset="0"/>
              <a:buChar char="•"/>
            </a:pPr>
            <a:r>
              <a:rPr lang="en-GB" sz="2400" dirty="0"/>
              <a:t>Laos</a:t>
            </a:r>
          </a:p>
          <a:p>
            <a:pPr marL="285750" indent="-285750">
              <a:buFont typeface="Arial" panose="020B0604020202020204" pitchFamily="34" charset="0"/>
              <a:buChar char="•"/>
            </a:pPr>
            <a:r>
              <a:rPr lang="en-GB" sz="2400" dirty="0"/>
              <a:t>Cambodia</a:t>
            </a:r>
          </a:p>
          <a:p>
            <a:pPr marL="285750" indent="-285750">
              <a:buFont typeface="Arial" panose="020B0604020202020204" pitchFamily="34" charset="0"/>
              <a:buChar char="•"/>
            </a:pPr>
            <a:r>
              <a:rPr lang="en-GB" sz="2400" dirty="0"/>
              <a:t>Brunei</a:t>
            </a:r>
          </a:p>
          <a:p>
            <a:endParaRPr lang="en-GB" dirty="0"/>
          </a:p>
        </p:txBody>
      </p:sp>
      <p:pic>
        <p:nvPicPr>
          <p:cNvPr id="10" name="Picture 9"/>
          <p:cNvPicPr>
            <a:picLocks noChangeAspect="1"/>
          </p:cNvPicPr>
          <p:nvPr/>
        </p:nvPicPr>
        <p:blipFill>
          <a:blip r:embed="rId2"/>
          <a:stretch>
            <a:fillRect/>
          </a:stretch>
        </p:blipFill>
        <p:spPr>
          <a:xfrm>
            <a:off x="5813398" y="2030577"/>
            <a:ext cx="6096000" cy="3429000"/>
          </a:xfrm>
          <a:prstGeom prst="rect">
            <a:avLst/>
          </a:prstGeom>
        </p:spPr>
      </p:pic>
    </p:spTree>
    <p:extLst>
      <p:ext uri="{BB962C8B-B14F-4D97-AF65-F5344CB8AC3E}">
        <p14:creationId xmlns:p14="http://schemas.microsoft.com/office/powerpoint/2010/main" val="42915734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52669" y="228"/>
            <a:ext cx="10515600" cy="1325563"/>
          </a:xfrm>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ASEAN trading</a:t>
            </a:r>
            <a:endParaRPr lang="en-GB" dirty="0"/>
          </a:p>
        </p:txBody>
      </p:sp>
      <p:sp>
        <p:nvSpPr>
          <p:cNvPr id="5" name="Content Placeholder 4"/>
          <p:cNvSpPr>
            <a:spLocks noGrp="1"/>
          </p:cNvSpPr>
          <p:nvPr>
            <p:ph sz="half" idx="1"/>
          </p:nvPr>
        </p:nvSpPr>
        <p:spPr>
          <a:xfrm>
            <a:off x="409903" y="1497724"/>
            <a:ext cx="5609897" cy="5123793"/>
          </a:xfrm>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p>
            <a:r>
              <a:rPr lang="en-GB" dirty="0" smtClean="0"/>
              <a:t>ASEAN was started in 1967 by Thailand, Malaysia, Philippines, and Singapore to promote economic and social growth in the region</a:t>
            </a:r>
          </a:p>
          <a:p>
            <a:r>
              <a:rPr lang="en-GB" dirty="0" smtClean="0"/>
              <a:t>Since then it has expanded several times with five more countries joining the trade bloc</a:t>
            </a:r>
          </a:p>
          <a:p>
            <a:r>
              <a:rPr lang="en-GB" dirty="0"/>
              <a:t>It has negotiated a free trade agreement among member states and with other countries such as China, as well as eased travel in the region for citizens of member countries.</a:t>
            </a:r>
          </a:p>
          <a:p>
            <a:r>
              <a:rPr lang="en-GB" dirty="0" smtClean="0"/>
              <a:t>600million people in the marketplace see </a:t>
            </a:r>
            <a:r>
              <a:rPr lang="en-GB" dirty="0" smtClean="0">
                <a:hlinkClick r:id="rId3"/>
              </a:rPr>
              <a:t>HERE</a:t>
            </a:r>
            <a:endParaRPr lang="en-GB" dirty="0"/>
          </a:p>
        </p:txBody>
      </p:sp>
      <p:pic>
        <p:nvPicPr>
          <p:cNvPr id="7" name="Content Placeholder 6">
            <a:hlinkClick r:id="rId4"/>
          </p:cNvPr>
          <p:cNvPicPr>
            <a:picLocks noGrp="1" noChangeAspect="1"/>
          </p:cNvPicPr>
          <p:nvPr>
            <p:ph sz="half" idx="2"/>
          </p:nvPr>
        </p:nvPicPr>
        <p:blipFill>
          <a:blip r:embed="rId5"/>
          <a:stretch>
            <a:fillRect/>
          </a:stretch>
        </p:blipFill>
        <p:spPr>
          <a:xfrm>
            <a:off x="6172200" y="1969075"/>
            <a:ext cx="5181600" cy="34653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354116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NAFTA trading bloc</a:t>
            </a:r>
            <a:endParaRPr lang="en-GB"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096000" y="485555"/>
            <a:ext cx="4832798" cy="5891181"/>
          </a:xfrm>
        </p:spPr>
      </p:pic>
      <p:sp>
        <p:nvSpPr>
          <p:cNvPr id="6" name="Rounded Rectangle 5"/>
          <p:cNvSpPr/>
          <p:nvPr/>
        </p:nvSpPr>
        <p:spPr>
          <a:xfrm>
            <a:off x="838200" y="1690688"/>
            <a:ext cx="5257800" cy="4410567"/>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4400" dirty="0" smtClean="0">
                <a:solidFill>
                  <a:schemeClr val="tx1"/>
                </a:solidFill>
              </a:rPr>
              <a:t>North American Free Trade Area (NAFTA)</a:t>
            </a:r>
          </a:p>
          <a:p>
            <a:pPr marL="571500" indent="-571500">
              <a:buFont typeface="Arial" panose="020B0604020202020204" pitchFamily="34" charset="0"/>
              <a:buChar char="•"/>
            </a:pPr>
            <a:r>
              <a:rPr lang="en-GB" sz="4400" dirty="0" smtClean="0">
                <a:solidFill>
                  <a:schemeClr val="tx1"/>
                </a:solidFill>
              </a:rPr>
              <a:t>USA</a:t>
            </a:r>
          </a:p>
          <a:p>
            <a:pPr marL="571500" indent="-571500">
              <a:buFont typeface="Arial" panose="020B0604020202020204" pitchFamily="34" charset="0"/>
              <a:buChar char="•"/>
            </a:pPr>
            <a:r>
              <a:rPr lang="en-GB" sz="4400" dirty="0" smtClean="0">
                <a:solidFill>
                  <a:schemeClr val="tx1"/>
                </a:solidFill>
              </a:rPr>
              <a:t>Canada</a:t>
            </a:r>
            <a:endParaRPr lang="en-GB" sz="4400" dirty="0" smtClean="0">
              <a:solidFill>
                <a:schemeClr val="tx1"/>
              </a:solidFill>
            </a:endParaRPr>
          </a:p>
          <a:p>
            <a:pPr marL="571500" indent="-571500">
              <a:buFont typeface="Arial" panose="020B0604020202020204" pitchFamily="34" charset="0"/>
              <a:buChar char="•"/>
            </a:pPr>
            <a:r>
              <a:rPr lang="en-GB" sz="4400" dirty="0" smtClean="0">
                <a:solidFill>
                  <a:schemeClr val="tx1"/>
                </a:solidFill>
              </a:rPr>
              <a:t>Mexico</a:t>
            </a:r>
            <a:endParaRPr lang="en-GB" sz="4400" dirty="0">
              <a:solidFill>
                <a:schemeClr val="tx1"/>
              </a:solidFill>
            </a:endParaRPr>
          </a:p>
        </p:txBody>
      </p:sp>
    </p:spTree>
    <p:extLst>
      <p:ext uri="{BB962C8B-B14F-4D97-AF65-F5344CB8AC3E}">
        <p14:creationId xmlns:p14="http://schemas.microsoft.com/office/powerpoint/2010/main" val="23858013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lstStyle/>
          <a:p>
            <a:r>
              <a:rPr lang="en-GB" dirty="0" smtClean="0"/>
              <a:t>NAFTA trading</a:t>
            </a:r>
            <a:endParaRPr lang="en-GB" dirty="0"/>
          </a:p>
        </p:txBody>
      </p:sp>
      <p:sp>
        <p:nvSpPr>
          <p:cNvPr id="4" name="Content Placeholder 3"/>
          <p:cNvSpPr>
            <a:spLocks noGrp="1"/>
          </p:cNvSpPr>
          <p:nvPr>
            <p:ph sz="half" idx="1"/>
          </p:nvPr>
        </p:nvSpPr>
        <p:spPr/>
        <p:style>
          <a:lnRef idx="2">
            <a:schemeClr val="accent2"/>
          </a:lnRef>
          <a:fillRef idx="1">
            <a:schemeClr val="lt1"/>
          </a:fillRef>
          <a:effectRef idx="0">
            <a:schemeClr val="accent2"/>
          </a:effectRef>
          <a:fontRef idx="minor">
            <a:schemeClr val="dk1"/>
          </a:fontRef>
        </p:style>
        <p:txBody>
          <a:bodyPr/>
          <a:lstStyle/>
          <a:p>
            <a:r>
              <a:rPr lang="en-GB" dirty="0" smtClean="0"/>
              <a:t>NAFTA was created in 1992 with the simple idea of giving the customers in the USA, Canada and Mexico cheaper goods. </a:t>
            </a:r>
          </a:p>
          <a:p>
            <a:r>
              <a:rPr lang="en-GB" dirty="0" smtClean="0"/>
              <a:t>Without import tariffs between the countries the goods are less expensive which is a bonus for the consumer, but not always popular with business</a:t>
            </a:r>
            <a:endParaRPr lang="en-GB" dirty="0"/>
          </a:p>
        </p:txBody>
      </p:sp>
      <p:pic>
        <p:nvPicPr>
          <p:cNvPr id="6" name="Content Placeholder 5">
            <a:hlinkClick r:id="rId2"/>
          </p:cNvPr>
          <p:cNvPicPr>
            <a:picLocks noGrp="1" noChangeAspect="1"/>
          </p:cNvPicPr>
          <p:nvPr>
            <p:ph sz="half" idx="2"/>
          </p:nvPr>
        </p:nvPicPr>
        <p:blipFill>
          <a:blip r:embed="rId3"/>
          <a:stretch>
            <a:fillRect/>
          </a:stretch>
        </p:blipFill>
        <p:spPr>
          <a:xfrm>
            <a:off x="6481762" y="2420144"/>
            <a:ext cx="4562475" cy="3162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36266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style>
          <a:lnRef idx="2">
            <a:schemeClr val="accent5"/>
          </a:lnRef>
          <a:fillRef idx="1">
            <a:schemeClr val="lt1"/>
          </a:fillRef>
          <a:effectRef idx="0">
            <a:schemeClr val="accent5"/>
          </a:effectRef>
          <a:fontRef idx="minor">
            <a:schemeClr val="dk1"/>
          </a:fontRef>
        </p:style>
        <p:txBody>
          <a:bodyPr>
            <a:normAutofit/>
          </a:bodyPr>
          <a:lstStyle/>
          <a:p>
            <a:r>
              <a:rPr lang="en-GB" sz="5400" b="1" dirty="0" smtClean="0">
                <a:solidFill>
                  <a:srgbClr val="0070C0"/>
                </a:solidFill>
              </a:rPr>
              <a:t>Expansion of trading blocs</a:t>
            </a:r>
            <a:endParaRPr lang="en-GB" sz="5400" b="1" dirty="0">
              <a:solidFill>
                <a:srgbClr val="0070C0"/>
              </a:solidFill>
            </a:endParaRPr>
          </a:p>
          <a:p>
            <a:endParaRPr lang="en-GB" sz="6600" b="1" dirty="0">
              <a:solidFill>
                <a:srgbClr val="0070C0"/>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57566"/>
          <a:stretch/>
        </p:blipFill>
        <p:spPr>
          <a:xfrm>
            <a:off x="0" y="-1"/>
            <a:ext cx="12192000" cy="3512457"/>
          </a:xfrm>
          <a:prstGeom prst="rect">
            <a:avLst/>
          </a:prstGeom>
        </p:spPr>
      </p:pic>
    </p:spTree>
    <p:extLst>
      <p:ext uri="{BB962C8B-B14F-4D97-AF65-F5344CB8AC3E}">
        <p14:creationId xmlns:p14="http://schemas.microsoft.com/office/powerpoint/2010/main" val="18686252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3">
              <a:shade val="50000"/>
            </a:schemeClr>
          </a:lnRef>
          <a:fillRef idx="1">
            <a:schemeClr val="accent3"/>
          </a:fillRef>
          <a:effectRef idx="0">
            <a:schemeClr val="accent3"/>
          </a:effectRef>
          <a:fontRef idx="minor">
            <a:schemeClr val="lt1"/>
          </a:fontRef>
        </p:style>
        <p:txBody>
          <a:bodyPr/>
          <a:lstStyle/>
          <a:p>
            <a:r>
              <a:rPr lang="en-GB" dirty="0" smtClean="0"/>
              <a:t>Trade bloc </a:t>
            </a:r>
            <a:r>
              <a:rPr lang="en-GB" dirty="0" smtClean="0">
                <a:solidFill>
                  <a:srgbClr val="FF0000"/>
                </a:solidFill>
              </a:rPr>
              <a:t>expansion</a:t>
            </a:r>
            <a:r>
              <a:rPr lang="en-GB" dirty="0" smtClean="0"/>
              <a:t> defined</a:t>
            </a:r>
            <a:endParaRPr lang="en-GB" dirty="0"/>
          </a:p>
        </p:txBody>
      </p:sp>
      <p:sp>
        <p:nvSpPr>
          <p:cNvPr id="3" name="Content Placeholder 2"/>
          <p:cNvSpPr>
            <a:spLocks noGrp="1"/>
          </p:cNvSpPr>
          <p:nvPr>
            <p:ph idx="1"/>
          </p:nvPr>
        </p:nvSpPr>
        <p:spPr/>
        <p:style>
          <a:lnRef idx="2">
            <a:schemeClr val="accent4"/>
          </a:lnRef>
          <a:fillRef idx="1">
            <a:schemeClr val="lt1"/>
          </a:fillRef>
          <a:effectRef idx="0">
            <a:schemeClr val="accent4"/>
          </a:effectRef>
          <a:fontRef idx="minor">
            <a:schemeClr val="dk1"/>
          </a:fontRef>
        </p:style>
        <p:txBody>
          <a:bodyPr/>
          <a:lstStyle/>
          <a:p>
            <a:r>
              <a:rPr lang="en-GB" b="1" dirty="0"/>
              <a:t>Expansion of a trading bloc; </a:t>
            </a:r>
            <a:r>
              <a:rPr lang="en-GB" dirty="0"/>
              <a:t>the process of more countries joining an existing trading bloc, thereby making it expand</a:t>
            </a:r>
          </a:p>
          <a:p>
            <a:endParaRPr lang="en-GB" dirty="0"/>
          </a:p>
        </p:txBody>
      </p:sp>
    </p:spTree>
    <p:extLst>
      <p:ext uri="{BB962C8B-B14F-4D97-AF65-F5344CB8AC3E}">
        <p14:creationId xmlns:p14="http://schemas.microsoft.com/office/powerpoint/2010/main" val="30694604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Expansion of trading blocs</a:t>
            </a:r>
            <a:endParaRPr lang="en-GB" dirty="0"/>
          </a:p>
        </p:txBody>
      </p:sp>
      <p:sp>
        <p:nvSpPr>
          <p:cNvPr id="5" name="Content Placeholder 4"/>
          <p:cNvSpPr>
            <a:spLocks noGrp="1"/>
          </p:cNvSpPr>
          <p:nvPr>
            <p:ph sz="half" idx="1"/>
          </p:nvPr>
        </p:nvSpPr>
        <p:spPr/>
        <p:style>
          <a:lnRef idx="2">
            <a:schemeClr val="accent2"/>
          </a:lnRef>
          <a:fillRef idx="1">
            <a:schemeClr val="lt1"/>
          </a:fillRef>
          <a:effectRef idx="0">
            <a:schemeClr val="accent2"/>
          </a:effectRef>
          <a:fontRef idx="minor">
            <a:schemeClr val="dk1"/>
          </a:fontRef>
        </p:style>
        <p:txBody>
          <a:bodyPr>
            <a:normAutofit lnSpcReduction="10000"/>
          </a:bodyPr>
          <a:lstStyle/>
          <a:p>
            <a:r>
              <a:rPr lang="en-GB" dirty="0" smtClean="0"/>
              <a:t>As other countries see the benefits of belonging to a free trade area, they may eventually apply to join</a:t>
            </a:r>
          </a:p>
          <a:p>
            <a:r>
              <a:rPr lang="en-GB" dirty="0" smtClean="0"/>
              <a:t>These benefits might be; access to larger markets, economies of scale by producing more and selling more, enhanced competition and migration with a good supply of able bodied labour</a:t>
            </a:r>
            <a:endParaRPr lang="en-GB" dirty="0"/>
          </a:p>
        </p:txBody>
      </p:sp>
      <p:pic>
        <p:nvPicPr>
          <p:cNvPr id="7" name="Content Placeholder 6">
            <a:hlinkClick r:id="rId2"/>
          </p:cNvPr>
          <p:cNvPicPr>
            <a:picLocks noGrp="1" noChangeAspect="1"/>
          </p:cNvPicPr>
          <p:nvPr>
            <p:ph sz="half" idx="2"/>
          </p:nvPr>
        </p:nvPicPr>
        <p:blipFill>
          <a:blip r:embed="rId3"/>
          <a:stretch>
            <a:fillRect/>
          </a:stretch>
        </p:blipFill>
        <p:spPr>
          <a:xfrm>
            <a:off x="6562725" y="2539206"/>
            <a:ext cx="4400550" cy="29241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441535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style>
          <a:lnRef idx="2">
            <a:schemeClr val="accent5"/>
          </a:lnRef>
          <a:fillRef idx="1">
            <a:schemeClr val="lt1"/>
          </a:fillRef>
          <a:effectRef idx="0">
            <a:schemeClr val="accent5"/>
          </a:effectRef>
          <a:fontRef idx="minor">
            <a:schemeClr val="dk1"/>
          </a:fontRef>
        </p:style>
        <p:txBody>
          <a:bodyPr>
            <a:normAutofit/>
          </a:bodyPr>
          <a:lstStyle/>
          <a:p>
            <a:r>
              <a:rPr lang="en-GB" sz="5400" b="1" dirty="0" smtClean="0">
                <a:solidFill>
                  <a:srgbClr val="0070C0"/>
                </a:solidFill>
              </a:rPr>
              <a:t>Impact on business of trading blocs </a:t>
            </a:r>
            <a:endParaRPr lang="en-GB" sz="5400" b="1" dirty="0">
              <a:solidFill>
                <a:srgbClr val="0070C0"/>
              </a:solidFill>
            </a:endParaRPr>
          </a:p>
          <a:p>
            <a:endParaRPr lang="en-GB" sz="6600" b="1" dirty="0">
              <a:solidFill>
                <a:srgbClr val="0070C0"/>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57566"/>
          <a:stretch/>
        </p:blipFill>
        <p:spPr>
          <a:xfrm>
            <a:off x="0" y="-1"/>
            <a:ext cx="12192000" cy="3512457"/>
          </a:xfrm>
          <a:prstGeom prst="rect">
            <a:avLst/>
          </a:prstGeom>
        </p:spPr>
      </p:pic>
    </p:spTree>
    <p:extLst>
      <p:ext uri="{BB962C8B-B14F-4D97-AF65-F5344CB8AC3E}">
        <p14:creationId xmlns:p14="http://schemas.microsoft.com/office/powerpoint/2010/main" val="34310610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lstStyle/>
          <a:p>
            <a:r>
              <a:rPr lang="en-GB" dirty="0" smtClean="0"/>
              <a:t>Opportunities of free trade</a:t>
            </a:r>
            <a:endParaRPr lang="en-GB" dirty="0"/>
          </a:p>
        </p:txBody>
      </p:sp>
      <p:sp>
        <p:nvSpPr>
          <p:cNvPr id="5" name="Content Placeholder 4"/>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p>
            <a:r>
              <a:rPr lang="en-GB" dirty="0" smtClean="0"/>
              <a:t>Free trade is trade that takes place between counties without protectionism e.g. no tariffs or quotas on imports</a:t>
            </a:r>
          </a:p>
          <a:p>
            <a:r>
              <a:rPr lang="en-GB" dirty="0" smtClean="0"/>
              <a:t>This brings with it opportunities to business:</a:t>
            </a:r>
          </a:p>
          <a:p>
            <a:pPr marL="0" indent="0">
              <a:buNone/>
            </a:pPr>
            <a:r>
              <a:rPr lang="en-GB" b="1" dirty="0" smtClean="0">
                <a:solidFill>
                  <a:srgbClr val="00B050"/>
                </a:solidFill>
              </a:rPr>
              <a:t>#1 Freedom </a:t>
            </a:r>
            <a:r>
              <a:rPr lang="en-GB" b="1" dirty="0">
                <a:solidFill>
                  <a:srgbClr val="00B050"/>
                </a:solidFill>
              </a:rPr>
              <a:t>to trade</a:t>
            </a:r>
            <a:r>
              <a:rPr lang="en-GB" dirty="0"/>
              <a:t>; For example UK businesses can sell goods and services freely across the whole of the European Union</a:t>
            </a:r>
          </a:p>
          <a:p>
            <a:pPr marL="0" indent="0">
              <a:buNone/>
            </a:pPr>
            <a:r>
              <a:rPr lang="en-GB" b="1" dirty="0" smtClean="0">
                <a:solidFill>
                  <a:srgbClr val="00B050"/>
                </a:solidFill>
              </a:rPr>
              <a:t>#2 Enlarged</a:t>
            </a:r>
            <a:r>
              <a:rPr lang="en-GB" dirty="0" smtClean="0"/>
              <a:t> </a:t>
            </a:r>
            <a:r>
              <a:rPr lang="en-GB" b="1" dirty="0">
                <a:solidFill>
                  <a:srgbClr val="00B050"/>
                </a:solidFill>
              </a:rPr>
              <a:t>market</a:t>
            </a:r>
            <a:r>
              <a:rPr lang="en-GB" dirty="0"/>
              <a:t>; For example the size of the market for British goods is now 499 million people, can mean EOS</a:t>
            </a:r>
          </a:p>
          <a:p>
            <a:pPr marL="0" indent="0">
              <a:buNone/>
            </a:pPr>
            <a:r>
              <a:rPr lang="en-GB" b="1" dirty="0" smtClean="0">
                <a:solidFill>
                  <a:srgbClr val="00B050"/>
                </a:solidFill>
              </a:rPr>
              <a:t>#3 Protection</a:t>
            </a:r>
            <a:r>
              <a:rPr lang="en-GB" dirty="0" smtClean="0"/>
              <a:t> </a:t>
            </a:r>
            <a:r>
              <a:rPr lang="en-GB" b="1" dirty="0">
                <a:solidFill>
                  <a:srgbClr val="00B050"/>
                </a:solidFill>
              </a:rPr>
              <a:t>from</a:t>
            </a:r>
            <a:r>
              <a:rPr lang="en-GB" dirty="0"/>
              <a:t> </a:t>
            </a:r>
            <a:r>
              <a:rPr lang="en-GB" b="1" dirty="0">
                <a:solidFill>
                  <a:srgbClr val="00B050"/>
                </a:solidFill>
              </a:rPr>
              <a:t>international</a:t>
            </a:r>
            <a:r>
              <a:rPr lang="en-GB" dirty="0"/>
              <a:t> </a:t>
            </a:r>
            <a:r>
              <a:rPr lang="en-GB" b="1" dirty="0">
                <a:solidFill>
                  <a:srgbClr val="00B050"/>
                </a:solidFill>
              </a:rPr>
              <a:t>competition</a:t>
            </a:r>
            <a:r>
              <a:rPr lang="en-GB" dirty="0"/>
              <a:t> </a:t>
            </a:r>
            <a:r>
              <a:rPr lang="en-GB" b="1" dirty="0">
                <a:solidFill>
                  <a:srgbClr val="00B050"/>
                </a:solidFill>
              </a:rPr>
              <a:t>outside</a:t>
            </a:r>
            <a:r>
              <a:rPr lang="en-GB" dirty="0"/>
              <a:t> </a:t>
            </a:r>
            <a:r>
              <a:rPr lang="en-GB" b="1" dirty="0">
                <a:solidFill>
                  <a:srgbClr val="00B050"/>
                </a:solidFill>
              </a:rPr>
              <a:t>of</a:t>
            </a:r>
            <a:r>
              <a:rPr lang="en-GB" dirty="0"/>
              <a:t> </a:t>
            </a:r>
            <a:r>
              <a:rPr lang="en-GB" b="1" dirty="0">
                <a:solidFill>
                  <a:srgbClr val="00B050"/>
                </a:solidFill>
              </a:rPr>
              <a:t>the</a:t>
            </a:r>
            <a:r>
              <a:rPr lang="en-GB" dirty="0"/>
              <a:t> </a:t>
            </a:r>
            <a:r>
              <a:rPr lang="en-GB" b="1" dirty="0">
                <a:solidFill>
                  <a:srgbClr val="00B050"/>
                </a:solidFill>
              </a:rPr>
              <a:t>BLOC</a:t>
            </a:r>
            <a:r>
              <a:rPr lang="en-GB" dirty="0"/>
              <a:t>; For example UK businesses are protected from competition from China</a:t>
            </a:r>
          </a:p>
          <a:p>
            <a:pPr marL="0" indent="0">
              <a:buNone/>
            </a:pPr>
            <a:r>
              <a:rPr lang="en-GB" b="1" dirty="0" smtClean="0">
                <a:solidFill>
                  <a:srgbClr val="00B050"/>
                </a:solidFill>
              </a:rPr>
              <a:t>#4 Freedom</a:t>
            </a:r>
            <a:r>
              <a:rPr lang="en-GB" dirty="0" smtClean="0"/>
              <a:t> </a:t>
            </a:r>
            <a:r>
              <a:rPr lang="en-GB" b="1" dirty="0">
                <a:solidFill>
                  <a:srgbClr val="00B050"/>
                </a:solidFill>
              </a:rPr>
              <a:t>of</a:t>
            </a:r>
            <a:r>
              <a:rPr lang="en-GB" dirty="0"/>
              <a:t> </a:t>
            </a:r>
            <a:r>
              <a:rPr lang="en-GB" b="1" dirty="0">
                <a:solidFill>
                  <a:srgbClr val="00B050"/>
                </a:solidFill>
              </a:rPr>
              <a:t>movement</a:t>
            </a:r>
            <a:r>
              <a:rPr lang="en-GB" dirty="0"/>
              <a:t> </a:t>
            </a:r>
            <a:r>
              <a:rPr lang="en-GB" b="1" dirty="0">
                <a:solidFill>
                  <a:srgbClr val="00B050"/>
                </a:solidFill>
              </a:rPr>
              <a:t>of</a:t>
            </a:r>
            <a:r>
              <a:rPr lang="en-GB" dirty="0"/>
              <a:t> </a:t>
            </a:r>
            <a:r>
              <a:rPr lang="en-GB" b="1" dirty="0">
                <a:solidFill>
                  <a:srgbClr val="00B050"/>
                </a:solidFill>
              </a:rPr>
              <a:t>people</a:t>
            </a:r>
            <a:r>
              <a:rPr lang="en-GB" dirty="0"/>
              <a:t>; For example UK firms can employ talented people from across Europe.</a:t>
            </a:r>
          </a:p>
          <a:p>
            <a:endParaRPr lang="en-GB" dirty="0" smtClean="0"/>
          </a:p>
        </p:txBody>
      </p:sp>
    </p:spTree>
    <p:extLst>
      <p:ext uri="{BB962C8B-B14F-4D97-AF65-F5344CB8AC3E}">
        <p14:creationId xmlns:p14="http://schemas.microsoft.com/office/powerpoint/2010/main" val="10671380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r>
              <a:rPr lang="en-GB" dirty="0" smtClean="0"/>
              <a:t>Worksheet</a:t>
            </a:r>
            <a:endParaRPr lang="en-GB" dirty="0"/>
          </a:p>
        </p:txBody>
      </p:sp>
      <p:pic>
        <p:nvPicPr>
          <p:cNvPr id="4" name="Content Placeholder 3"/>
          <p:cNvPicPr>
            <a:picLocks noGrp="1" noChangeAspect="1"/>
          </p:cNvPicPr>
          <p:nvPr>
            <p:ph idx="1"/>
          </p:nvPr>
        </p:nvPicPr>
        <p:blipFill>
          <a:blip r:embed="rId2"/>
          <a:stretch>
            <a:fillRect/>
          </a:stretch>
        </p:blipFill>
        <p:spPr>
          <a:xfrm>
            <a:off x="838200" y="2227309"/>
            <a:ext cx="10515600" cy="3547969"/>
          </a:xfrm>
          <a:prstGeom prst="rect">
            <a:avLst/>
          </a:prstGeom>
        </p:spPr>
      </p:pic>
    </p:spTree>
    <p:extLst>
      <p:ext uri="{BB962C8B-B14F-4D97-AF65-F5344CB8AC3E}">
        <p14:creationId xmlns:p14="http://schemas.microsoft.com/office/powerpoint/2010/main" val="1299653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p:spPr>
        <p:txBody>
          <a:bodyPr/>
          <a:lstStyle/>
          <a:p>
            <a:r>
              <a:rPr lang="en-GB" dirty="0" smtClean="0">
                <a:solidFill>
                  <a:schemeClr val="bg1"/>
                </a:solidFill>
              </a:rPr>
              <a:t>Drawbacks of free trade</a:t>
            </a:r>
            <a:endParaRPr lang="en-GB" dirty="0">
              <a:solidFill>
                <a:schemeClr val="bg1"/>
              </a:solidFill>
            </a:endParaRPr>
          </a:p>
        </p:txBody>
      </p:sp>
      <p:sp>
        <p:nvSpPr>
          <p:cNvPr id="3" name="Content Placeholder 2"/>
          <p:cNvSpPr>
            <a:spLocks noGrp="1"/>
          </p:cNvSpPr>
          <p:nvPr>
            <p:ph sz="half" idx="1"/>
          </p:nvPr>
        </p:nvSpPr>
        <p:spPr/>
        <p:style>
          <a:lnRef idx="2">
            <a:schemeClr val="accent2"/>
          </a:lnRef>
          <a:fillRef idx="1">
            <a:schemeClr val="lt1"/>
          </a:fillRef>
          <a:effectRef idx="0">
            <a:schemeClr val="accent2"/>
          </a:effectRef>
          <a:fontRef idx="minor">
            <a:schemeClr val="dk1"/>
          </a:fontRef>
        </p:style>
        <p:txBody>
          <a:bodyPr>
            <a:normAutofit lnSpcReduction="10000"/>
          </a:bodyPr>
          <a:lstStyle/>
          <a:p>
            <a:r>
              <a:rPr lang="en-GB" dirty="0" smtClean="0"/>
              <a:t>Free trade agreements (such as trading blocs) can also create problems for business</a:t>
            </a:r>
          </a:p>
          <a:p>
            <a:r>
              <a:rPr lang="en-GB" dirty="0" smtClean="0"/>
              <a:t>Dominance of developed countries in global trading</a:t>
            </a:r>
          </a:p>
          <a:p>
            <a:r>
              <a:rPr lang="en-GB" dirty="0" smtClean="0"/>
              <a:t>It can kill off domestic business in developing nations</a:t>
            </a:r>
          </a:p>
          <a:p>
            <a:r>
              <a:rPr lang="en-GB" dirty="0" smtClean="0"/>
              <a:t>It can reduce national sovereignty or identity as countries become standardised, westernised and Mcdonaldized</a:t>
            </a:r>
          </a:p>
          <a:p>
            <a:endParaRPr lang="en-GB" dirty="0"/>
          </a:p>
        </p:txBody>
      </p:sp>
      <p:pic>
        <p:nvPicPr>
          <p:cNvPr id="5" name="Content Placeholder 4"/>
          <p:cNvPicPr>
            <a:picLocks noGrp="1" noChangeAspect="1"/>
          </p:cNvPicPr>
          <p:nvPr>
            <p:ph sz="half" idx="2"/>
          </p:nvPr>
        </p:nvPicPr>
        <p:blipFill>
          <a:blip r:embed="rId3"/>
          <a:stretch>
            <a:fillRect/>
          </a:stretch>
        </p:blipFill>
        <p:spPr>
          <a:xfrm>
            <a:off x="6172200" y="2058194"/>
            <a:ext cx="5181600" cy="3886200"/>
          </a:xfrm>
          <a:prstGeom prst="rect">
            <a:avLst/>
          </a:prstGeom>
        </p:spPr>
      </p:pic>
      <p:sp>
        <p:nvSpPr>
          <p:cNvPr id="6" name="TextBox 5"/>
          <p:cNvSpPr txBox="1"/>
          <p:nvPr/>
        </p:nvSpPr>
        <p:spPr>
          <a:xfrm>
            <a:off x="6493566" y="5998853"/>
            <a:ext cx="4108174" cy="923330"/>
          </a:xfrm>
          <a:prstGeom prst="rect">
            <a:avLst/>
          </a:prstGeom>
          <a:noFill/>
        </p:spPr>
        <p:txBody>
          <a:bodyPr wrap="square" rtlCol="0">
            <a:spAutoFit/>
          </a:bodyPr>
          <a:lstStyle/>
          <a:p>
            <a:r>
              <a:rPr lang="en-GB" dirty="0" smtClean="0">
                <a:latin typeface="Arial Black" panose="020B0A04020102020204" pitchFamily="34" charset="0"/>
              </a:rPr>
              <a:t>Where is this – can’t tell? That’s </a:t>
            </a:r>
            <a:r>
              <a:rPr lang="en-GB" dirty="0" err="1" smtClean="0">
                <a:latin typeface="Arial Black" panose="020B0A04020102020204" pitchFamily="34" charset="0"/>
              </a:rPr>
              <a:t>Mcdonaldization</a:t>
            </a:r>
            <a:r>
              <a:rPr lang="en-GB" dirty="0" smtClean="0">
                <a:latin typeface="Arial Black" panose="020B0A04020102020204" pitchFamily="34" charset="0"/>
              </a:rPr>
              <a:t> or a loss of cultural identity</a:t>
            </a:r>
            <a:endParaRPr lang="en-GB" dirty="0">
              <a:latin typeface="Arial Black" panose="020B0A04020102020204" pitchFamily="34" charset="0"/>
            </a:endParaRPr>
          </a:p>
        </p:txBody>
      </p:sp>
    </p:spTree>
    <p:extLst>
      <p:ext uri="{BB962C8B-B14F-4D97-AF65-F5344CB8AC3E}">
        <p14:creationId xmlns:p14="http://schemas.microsoft.com/office/powerpoint/2010/main" val="39518515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solidFill>
                  <a:schemeClr val="bg1"/>
                </a:solidFill>
              </a:rPr>
              <a:t>Revision Video </a:t>
            </a:r>
            <a:endParaRPr lang="en-GB" dirty="0">
              <a:solidFill>
                <a:schemeClr val="bg1"/>
              </a:solidFill>
            </a:endParaRPr>
          </a:p>
        </p:txBody>
      </p:sp>
      <p:pic>
        <p:nvPicPr>
          <p:cNvPr id="3"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700808"/>
            <a:ext cx="7162800" cy="4305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806946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solidFill>
                  <a:schemeClr val="bg1"/>
                </a:solidFill>
              </a:rPr>
              <a:t>Revision video 2</a:t>
            </a:r>
            <a:endParaRPr lang="en-GB" dirty="0">
              <a:solidFill>
                <a:schemeClr val="bg1"/>
              </a:solidFill>
            </a:endParaRPr>
          </a:p>
        </p:txBody>
      </p:sp>
      <p:pic>
        <p:nvPicPr>
          <p:cNvPr id="1026"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1625" y="1556793"/>
            <a:ext cx="6924985" cy="41385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064051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bg1"/>
                </a:solidFill>
                <a:latin typeface="Arial Black" panose="020B0A04020102020204" pitchFamily="34" charset="0"/>
              </a:rPr>
              <a:t>Sample Edexcel A2 questions</a:t>
            </a:r>
            <a:endParaRPr lang="en-GB" dirty="0">
              <a:solidFill>
                <a:schemeClr val="bg1"/>
              </a:solidFill>
              <a:latin typeface="Arial Black" panose="020B0A04020102020204" pitchFamily="34" charset="0"/>
            </a:endParaRPr>
          </a:p>
        </p:txBody>
      </p:sp>
      <p:pic>
        <p:nvPicPr>
          <p:cNvPr id="1032" name="Picture 8" descr="https://static.pexels.com/photos/8769/pen-writing-notes-studying.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701528" y="1600200"/>
            <a:ext cx="6788944"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02281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172" y="0"/>
            <a:ext cx="10972800" cy="1143000"/>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smtClean="0"/>
              <a:t>Case study for question 1</a:t>
            </a:r>
            <a:endParaRPr lang="en-GB"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8510" y="1143000"/>
            <a:ext cx="9168759" cy="5661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27808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t="9210" b="7067"/>
          <a:stretch/>
        </p:blipFill>
        <p:spPr bwMode="auto">
          <a:xfrm>
            <a:off x="1775520" y="151658"/>
            <a:ext cx="8343900" cy="33493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 name="Right Arrow 3"/>
          <p:cNvSpPr/>
          <p:nvPr/>
        </p:nvSpPr>
        <p:spPr>
          <a:xfrm flipH="1">
            <a:off x="9250585" y="1124744"/>
            <a:ext cx="1224136" cy="576064"/>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pic>
        <p:nvPicPr>
          <p:cNvPr id="308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5520" y="3789040"/>
            <a:ext cx="2879018" cy="2924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1"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3502" y="3746376"/>
            <a:ext cx="4648200" cy="3009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07505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917" y="20604"/>
            <a:ext cx="10464295" cy="4671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http://www.correct.go.th/asean/default/images/structure_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8042" y="3981280"/>
            <a:ext cx="3384376" cy="287672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2623" y="4692316"/>
            <a:ext cx="4587230" cy="1892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77787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Sample question 1</a:t>
            </a:r>
            <a:endParaRPr lang="en-GB" dirty="0"/>
          </a:p>
        </p:txBody>
      </p:sp>
      <p:sp>
        <p:nvSpPr>
          <p:cNvPr id="8" name="Hexagon 7"/>
          <p:cNvSpPr/>
          <p:nvPr/>
        </p:nvSpPr>
        <p:spPr>
          <a:xfrm>
            <a:off x="95154" y="4760259"/>
            <a:ext cx="3026229" cy="1905000"/>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Knowledge 2</a:t>
            </a: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Hexagon 8"/>
          <p:cNvSpPr/>
          <p:nvPr/>
        </p:nvSpPr>
        <p:spPr>
          <a:xfrm>
            <a:off x="3121383" y="4760259"/>
            <a:ext cx="2928257" cy="1894114"/>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Application 2</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Hexagon 9"/>
          <p:cNvSpPr/>
          <p:nvPr/>
        </p:nvSpPr>
        <p:spPr>
          <a:xfrm>
            <a:off x="6049640" y="4785087"/>
            <a:ext cx="2928257" cy="1839685"/>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Analysis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 4</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Hexagon 10"/>
          <p:cNvSpPr/>
          <p:nvPr/>
        </p:nvSpPr>
        <p:spPr>
          <a:xfrm>
            <a:off x="8977897" y="4785086"/>
            <a:ext cx="2928257" cy="1839685"/>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Evaluation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 4</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9617" y="2505862"/>
            <a:ext cx="10734183" cy="13190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7043882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8255"/>
            <a:ext cx="10515600" cy="1325563"/>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smtClean="0"/>
              <a:t>Answer sample question </a:t>
            </a:r>
            <a:r>
              <a:rPr lang="en-GB" dirty="0" smtClean="0"/>
              <a:t>1</a:t>
            </a:r>
            <a:endParaRPr lang="en-GB"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4315" y="1641466"/>
            <a:ext cx="9217026" cy="4590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09219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2329543" cy="4098018"/>
          </a:xfrm>
          <a:solidFill>
            <a:srgbClr val="C00000"/>
          </a:solidFill>
        </p:spPr>
        <p:txBody>
          <a:bodyPr>
            <a:normAutofit/>
          </a:bodyPr>
          <a:lstStyle/>
          <a:p>
            <a:r>
              <a:rPr lang="en-GB" dirty="0" smtClean="0">
                <a:solidFill>
                  <a:schemeClr val="bg1"/>
                </a:solidFill>
              </a:rPr>
              <a:t>How to level sample question 1</a:t>
            </a:r>
            <a:endParaRPr lang="en-GB" dirty="0">
              <a:solidFill>
                <a:schemeClr val="bg1"/>
              </a:solidFill>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6721" y="0"/>
            <a:ext cx="840775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50994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lstStyle/>
          <a:p>
            <a:r>
              <a:rPr lang="en-GB" dirty="0" smtClean="0"/>
              <a:t>From Edexcel</a:t>
            </a:r>
            <a:endParaRPr lang="en-GB" dirty="0"/>
          </a:p>
        </p:txBody>
      </p:sp>
      <p:sp>
        <p:nvSpPr>
          <p:cNvPr id="3" name="Content Placeholder 2"/>
          <p:cNvSpPr>
            <a:spLocks noGrp="1"/>
          </p:cNvSpPr>
          <p:nvPr>
            <p:ph idx="1"/>
          </p:nvPr>
        </p:nvSpPr>
        <p:spPr>
          <a:xfrm>
            <a:off x="838200" y="1958147"/>
            <a:ext cx="10515600" cy="4351338"/>
          </a:xfrm>
        </p:spPr>
        <p:style>
          <a:lnRef idx="1">
            <a:schemeClr val="accent6"/>
          </a:lnRef>
          <a:fillRef idx="2">
            <a:schemeClr val="accent6"/>
          </a:fillRef>
          <a:effectRef idx="1">
            <a:schemeClr val="accent6"/>
          </a:effectRef>
          <a:fontRef idx="minor">
            <a:schemeClr val="dk1"/>
          </a:fontRef>
        </p:style>
        <p:txBody>
          <a:bodyPr>
            <a:normAutofit/>
          </a:bodyPr>
          <a:lstStyle/>
          <a:p>
            <a:pPr marL="0" indent="0">
              <a:buNone/>
            </a:pPr>
            <a:r>
              <a:rPr lang="en-GB" sz="4000" dirty="0"/>
              <a:t>a) Expansion of trading blocs:</a:t>
            </a:r>
          </a:p>
          <a:p>
            <a:pPr lvl="2" indent="-342900">
              <a:buFont typeface="Wingdings" panose="05000000000000000000" pitchFamily="2" charset="2"/>
              <a:buChar char="§"/>
            </a:pPr>
            <a:r>
              <a:rPr lang="en-GB" sz="4000" dirty="0"/>
              <a:t>EU and the single market</a:t>
            </a:r>
          </a:p>
          <a:p>
            <a:pPr lvl="2" indent="-342900">
              <a:buFont typeface="Wingdings" panose="05000000000000000000" pitchFamily="2" charset="2"/>
              <a:buChar char="§"/>
            </a:pPr>
            <a:r>
              <a:rPr lang="en-GB" sz="4000" dirty="0"/>
              <a:t>ASEAN</a:t>
            </a:r>
          </a:p>
          <a:p>
            <a:pPr lvl="2" indent="-342900">
              <a:buFont typeface="Wingdings" panose="05000000000000000000" pitchFamily="2" charset="2"/>
              <a:buChar char="§"/>
            </a:pPr>
            <a:r>
              <a:rPr lang="en-GB" sz="4000" dirty="0"/>
              <a:t>NAFTA</a:t>
            </a:r>
          </a:p>
          <a:p>
            <a:pPr marL="0" indent="0">
              <a:buNone/>
            </a:pPr>
            <a:r>
              <a:rPr lang="en-GB" sz="4000" dirty="0"/>
              <a:t>b) Impact on businesses of trading blocs</a:t>
            </a:r>
          </a:p>
          <a:p>
            <a:pPr marL="0" indent="0">
              <a:buNone/>
            </a:pPr>
            <a:endParaRPr lang="en-GB" sz="4000" dirty="0"/>
          </a:p>
        </p:txBody>
      </p:sp>
    </p:spTree>
    <p:extLst>
      <p:ext uri="{BB962C8B-B14F-4D97-AF65-F5344CB8AC3E}">
        <p14:creationId xmlns:p14="http://schemas.microsoft.com/office/powerpoint/2010/main" val="18992702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5"/>
          <p:cNvGrpSpPr>
            <a:grpSpLocks noChangeAspect="1"/>
          </p:cNvGrpSpPr>
          <p:nvPr/>
        </p:nvGrpSpPr>
        <p:grpSpPr bwMode="auto">
          <a:xfrm>
            <a:off x="3491654" y="0"/>
            <a:ext cx="6886575" cy="2781300"/>
            <a:chOff x="711" y="1286"/>
            <a:chExt cx="4338" cy="1752"/>
          </a:xfrm>
        </p:grpSpPr>
        <p:sp>
          <p:nvSpPr>
            <p:cNvPr id="5" name="AutoShape 4"/>
            <p:cNvSpPr>
              <a:spLocks noChangeAspect="1" noChangeArrowheads="1" noTextEdit="1"/>
            </p:cNvSpPr>
            <p:nvPr/>
          </p:nvSpPr>
          <p:spPr bwMode="auto">
            <a:xfrm>
              <a:off x="711" y="1286"/>
              <a:ext cx="4338" cy="1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 y="1286"/>
              <a:ext cx="4344" cy="1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10"/>
          <p:cNvGrpSpPr>
            <a:grpSpLocks noChangeAspect="1"/>
          </p:cNvGrpSpPr>
          <p:nvPr/>
        </p:nvGrpSpPr>
        <p:grpSpPr bwMode="auto">
          <a:xfrm>
            <a:off x="3491654" y="3120329"/>
            <a:ext cx="7866450" cy="3424849"/>
            <a:chOff x="521" y="1933"/>
            <a:chExt cx="4410" cy="1920"/>
          </a:xfrm>
        </p:grpSpPr>
        <p:sp>
          <p:nvSpPr>
            <p:cNvPr id="8" name="AutoShape 9"/>
            <p:cNvSpPr>
              <a:spLocks noChangeAspect="1" noChangeArrowheads="1" noTextEdit="1"/>
            </p:cNvSpPr>
            <p:nvPr/>
          </p:nvSpPr>
          <p:spPr bwMode="auto">
            <a:xfrm>
              <a:off x="521" y="1933"/>
              <a:ext cx="4410" cy="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9"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 y="1933"/>
              <a:ext cx="4416" cy="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Title 1"/>
          <p:cNvSpPr>
            <a:spLocks noGrp="1"/>
          </p:cNvSpPr>
          <p:nvPr>
            <p:ph type="title"/>
          </p:nvPr>
        </p:nvSpPr>
        <p:spPr>
          <a:xfrm>
            <a:off x="555172" y="-1"/>
            <a:ext cx="2356470" cy="5751095"/>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en-GB" dirty="0" smtClean="0"/>
              <a:t>Case study for question 2</a:t>
            </a:r>
            <a:endParaRPr lang="en-GB" dirty="0"/>
          </a:p>
        </p:txBody>
      </p:sp>
    </p:spTree>
    <p:extLst>
      <p:ext uri="{BB962C8B-B14F-4D97-AF65-F5344CB8AC3E}">
        <p14:creationId xmlns:p14="http://schemas.microsoft.com/office/powerpoint/2010/main" val="4215192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Sample question 2</a:t>
            </a:r>
            <a:endParaRPr lang="en-GB" dirty="0"/>
          </a:p>
        </p:txBody>
      </p:sp>
      <p:sp>
        <p:nvSpPr>
          <p:cNvPr id="8" name="Hexagon 7"/>
          <p:cNvSpPr/>
          <p:nvPr/>
        </p:nvSpPr>
        <p:spPr>
          <a:xfrm>
            <a:off x="95154" y="4760259"/>
            <a:ext cx="3026229" cy="1905000"/>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Knowledge 3</a:t>
            </a: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Hexagon 8"/>
          <p:cNvSpPr/>
          <p:nvPr/>
        </p:nvSpPr>
        <p:spPr>
          <a:xfrm>
            <a:off x="3121383" y="4760259"/>
            <a:ext cx="2928257" cy="1894114"/>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Application 3</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Hexagon 9"/>
          <p:cNvSpPr/>
          <p:nvPr/>
        </p:nvSpPr>
        <p:spPr>
          <a:xfrm>
            <a:off x="6049640" y="4785087"/>
            <a:ext cx="2928257" cy="1839685"/>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Analysis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4</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Hexagon 10"/>
          <p:cNvSpPr/>
          <p:nvPr/>
        </p:nvSpPr>
        <p:spPr>
          <a:xfrm>
            <a:off x="8977897" y="4785086"/>
            <a:ext cx="2928257" cy="1839685"/>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Evaluation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5</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2" name="Group 5"/>
          <p:cNvGrpSpPr>
            <a:grpSpLocks noChangeAspect="1"/>
          </p:cNvGrpSpPr>
          <p:nvPr/>
        </p:nvGrpSpPr>
        <p:grpSpPr bwMode="auto">
          <a:xfrm>
            <a:off x="589066" y="2209186"/>
            <a:ext cx="11552427" cy="991213"/>
            <a:chOff x="99" y="1946"/>
            <a:chExt cx="5562" cy="432"/>
          </a:xfrm>
        </p:grpSpPr>
        <p:sp>
          <p:nvSpPr>
            <p:cNvPr id="13" name="AutoShape 4"/>
            <p:cNvSpPr>
              <a:spLocks noChangeAspect="1" noChangeArrowheads="1" noTextEdit="1"/>
            </p:cNvSpPr>
            <p:nvPr/>
          </p:nvSpPr>
          <p:spPr bwMode="auto">
            <a:xfrm>
              <a:off x="99" y="1946"/>
              <a:ext cx="556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1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 y="1946"/>
              <a:ext cx="5568" cy="4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sp>
        <p:nvSpPr>
          <p:cNvPr id="4" name="TextBox 3"/>
          <p:cNvSpPr txBox="1"/>
          <p:nvPr/>
        </p:nvSpPr>
        <p:spPr>
          <a:xfrm>
            <a:off x="9865895" y="3681663"/>
            <a:ext cx="559769" cy="369332"/>
          </a:xfrm>
          <a:prstGeom prst="rect">
            <a:avLst/>
          </a:prstGeom>
          <a:noFill/>
        </p:spPr>
        <p:txBody>
          <a:bodyPr wrap="none" rtlCol="0">
            <a:spAutoFit/>
          </a:bodyPr>
          <a:lstStyle/>
          <a:p>
            <a:r>
              <a:rPr lang="en-GB" dirty="0" smtClean="0"/>
              <a:t>[15]</a:t>
            </a:r>
            <a:endParaRPr lang="en-GB" dirty="0"/>
          </a:p>
        </p:txBody>
      </p:sp>
    </p:spTree>
    <p:extLst>
      <p:ext uri="{BB962C8B-B14F-4D97-AF65-F5344CB8AC3E}">
        <p14:creationId xmlns:p14="http://schemas.microsoft.com/office/powerpoint/2010/main" val="39477747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Answer sample question </a:t>
            </a:r>
            <a:r>
              <a:rPr lang="en-GB" dirty="0"/>
              <a:t>2</a:t>
            </a:r>
          </a:p>
        </p:txBody>
      </p:sp>
      <p:sp>
        <p:nvSpPr>
          <p:cNvPr id="4" name="Content Placeholder 3"/>
          <p:cNvSpPr>
            <a:spLocks noGrp="1"/>
          </p:cNvSpPr>
          <p:nvPr>
            <p:ph idx="1"/>
          </p:nvPr>
        </p:nvSpPr>
        <p:spPr/>
        <p:style>
          <a:lnRef idx="2">
            <a:schemeClr val="dk1"/>
          </a:lnRef>
          <a:fillRef idx="1">
            <a:schemeClr val="lt1"/>
          </a:fillRef>
          <a:effectRef idx="0">
            <a:schemeClr val="dk1"/>
          </a:effectRef>
          <a:fontRef idx="minor">
            <a:schemeClr val="dk1"/>
          </a:fontRef>
        </p:style>
        <p:txBody>
          <a:bodyPr>
            <a:normAutofit fontScale="85000" lnSpcReduction="20000"/>
          </a:bodyPr>
          <a:lstStyle/>
          <a:p>
            <a:pPr marL="0" indent="0">
              <a:buNone/>
            </a:pPr>
            <a:r>
              <a:rPr lang="en-GB" dirty="0"/>
              <a:t>e.g. defines or identifies what is meant by enlargement of EU or explains nature of EU</a:t>
            </a:r>
          </a:p>
          <a:p>
            <a:pPr marL="0" indent="0">
              <a:buNone/>
            </a:pPr>
            <a:r>
              <a:rPr lang="en-GB" dirty="0"/>
              <a:t>e.g. countries like Croatia join the EU. This will impact on UK businesses.</a:t>
            </a:r>
          </a:p>
          <a:p>
            <a:pPr marL="0" indent="0">
              <a:buNone/>
            </a:pPr>
            <a:r>
              <a:rPr lang="pt-BR" dirty="0"/>
              <a:t>e.g. as EU extends so do market </a:t>
            </a:r>
            <a:r>
              <a:rPr lang="en-GB" dirty="0"/>
              <a:t>opportunities for UK businesses.</a:t>
            </a:r>
          </a:p>
          <a:p>
            <a:pPr marL="0" indent="0">
              <a:buNone/>
            </a:pPr>
            <a:r>
              <a:rPr lang="en-GB" dirty="0"/>
              <a:t>e.g. more markets spreads risks</a:t>
            </a:r>
          </a:p>
          <a:p>
            <a:pPr marL="0" indent="0">
              <a:buNone/>
            </a:pPr>
            <a:r>
              <a:rPr lang="en-GB" dirty="0"/>
              <a:t>e.g. because of the removal of trade barriers and freedom of access to areas such as the Western Balkans means businesses can expand and so lead to greater profits/investment.</a:t>
            </a:r>
          </a:p>
          <a:p>
            <a:pPr marL="0" indent="0">
              <a:buNone/>
            </a:pPr>
            <a:r>
              <a:rPr lang="en-GB" dirty="0"/>
              <a:t>e.g. awareness that new countries will also have access to the UK market and so may pose a threat to UK businesses.</a:t>
            </a:r>
          </a:p>
          <a:p>
            <a:pPr marL="0" indent="0">
              <a:buNone/>
            </a:pPr>
            <a:r>
              <a:rPr lang="en-GB" dirty="0"/>
              <a:t>e.g. Luxury product businesses may not at first be affected as low incomes and negative growth rates in some new member states may not encourage trade. Alternatively, more basic (inferior) goods may do well to start with.</a:t>
            </a:r>
          </a:p>
          <a:p>
            <a:endParaRPr lang="en-GB" dirty="0"/>
          </a:p>
        </p:txBody>
      </p:sp>
    </p:spTree>
    <p:extLst>
      <p:ext uri="{BB962C8B-B14F-4D97-AF65-F5344CB8AC3E}">
        <p14:creationId xmlns:p14="http://schemas.microsoft.com/office/powerpoint/2010/main" val="12125420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2765544" cy="5462337"/>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en-GB" dirty="0" smtClean="0"/>
              <a:t>Case study for question 3</a:t>
            </a:r>
            <a:endParaRPr lang="en-GB" dirty="0"/>
          </a:p>
        </p:txBody>
      </p:sp>
      <p:grpSp>
        <p:nvGrpSpPr>
          <p:cNvPr id="3" name="Group 5"/>
          <p:cNvGrpSpPr>
            <a:grpSpLocks noChangeAspect="1"/>
          </p:cNvGrpSpPr>
          <p:nvPr/>
        </p:nvGrpSpPr>
        <p:grpSpPr bwMode="auto">
          <a:xfrm>
            <a:off x="2988714" y="715618"/>
            <a:ext cx="8897426" cy="4989211"/>
            <a:chOff x="1275" y="1262"/>
            <a:chExt cx="3210" cy="1800"/>
          </a:xfrm>
        </p:grpSpPr>
        <p:sp>
          <p:nvSpPr>
            <p:cNvPr id="4" name="AutoShape 4"/>
            <p:cNvSpPr>
              <a:spLocks noChangeAspect="1" noChangeArrowheads="1" noTextEdit="1"/>
            </p:cNvSpPr>
            <p:nvPr/>
          </p:nvSpPr>
          <p:spPr bwMode="auto">
            <a:xfrm>
              <a:off x="1275" y="1262"/>
              <a:ext cx="3210" cy="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5" y="1262"/>
              <a:ext cx="3216" cy="18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545972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Sample question 3</a:t>
            </a:r>
            <a:endParaRPr lang="en-GB" dirty="0"/>
          </a:p>
        </p:txBody>
      </p:sp>
      <p:sp>
        <p:nvSpPr>
          <p:cNvPr id="8" name="Hexagon 7"/>
          <p:cNvSpPr/>
          <p:nvPr/>
        </p:nvSpPr>
        <p:spPr>
          <a:xfrm>
            <a:off x="95154" y="4760259"/>
            <a:ext cx="3026229" cy="1905000"/>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Knowledge 2</a:t>
            </a: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Hexagon 8"/>
          <p:cNvSpPr/>
          <p:nvPr/>
        </p:nvSpPr>
        <p:spPr>
          <a:xfrm>
            <a:off x="3121383" y="4760259"/>
            <a:ext cx="2928257" cy="1894114"/>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Application 2</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Hexagon 9"/>
          <p:cNvSpPr/>
          <p:nvPr/>
        </p:nvSpPr>
        <p:spPr>
          <a:xfrm>
            <a:off x="6049640" y="4785087"/>
            <a:ext cx="2928257" cy="1839685"/>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Analysis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 2</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Hexagon 10"/>
          <p:cNvSpPr/>
          <p:nvPr/>
        </p:nvSpPr>
        <p:spPr>
          <a:xfrm>
            <a:off x="8977897" y="4785086"/>
            <a:ext cx="2928257" cy="1839685"/>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Evaluation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 2</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2" name="Group 5"/>
          <p:cNvGrpSpPr>
            <a:grpSpLocks noChangeAspect="1"/>
          </p:cNvGrpSpPr>
          <p:nvPr/>
        </p:nvGrpSpPr>
        <p:grpSpPr bwMode="auto">
          <a:xfrm>
            <a:off x="589773" y="2371111"/>
            <a:ext cx="11195579" cy="1214300"/>
            <a:chOff x="363" y="1889"/>
            <a:chExt cx="5034" cy="546"/>
          </a:xfrm>
        </p:grpSpPr>
        <p:sp>
          <p:nvSpPr>
            <p:cNvPr id="13" name="AutoShape 4"/>
            <p:cNvSpPr>
              <a:spLocks noChangeAspect="1" noChangeArrowheads="1" noTextEdit="1"/>
            </p:cNvSpPr>
            <p:nvPr/>
          </p:nvSpPr>
          <p:spPr bwMode="auto">
            <a:xfrm>
              <a:off x="363" y="1889"/>
              <a:ext cx="5034" cy="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1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 y="1889"/>
              <a:ext cx="5040" cy="5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sp>
        <p:nvSpPr>
          <p:cNvPr id="4" name="TextBox 3"/>
          <p:cNvSpPr txBox="1"/>
          <p:nvPr/>
        </p:nvSpPr>
        <p:spPr>
          <a:xfrm>
            <a:off x="10876547" y="4138863"/>
            <a:ext cx="442750" cy="369332"/>
          </a:xfrm>
          <a:prstGeom prst="rect">
            <a:avLst/>
          </a:prstGeom>
          <a:noFill/>
        </p:spPr>
        <p:txBody>
          <a:bodyPr wrap="none" rtlCol="0">
            <a:spAutoFit/>
          </a:bodyPr>
          <a:lstStyle/>
          <a:p>
            <a:r>
              <a:rPr lang="en-GB" dirty="0" smtClean="0"/>
              <a:t>[8]</a:t>
            </a:r>
            <a:endParaRPr lang="en-GB" dirty="0"/>
          </a:p>
        </p:txBody>
      </p:sp>
    </p:spTree>
    <p:extLst>
      <p:ext uri="{BB962C8B-B14F-4D97-AF65-F5344CB8AC3E}">
        <p14:creationId xmlns:p14="http://schemas.microsoft.com/office/powerpoint/2010/main" val="37479627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Answer sample question </a:t>
            </a:r>
            <a:r>
              <a:rPr lang="en-GB" dirty="0"/>
              <a:t>3</a:t>
            </a:r>
          </a:p>
        </p:txBody>
      </p:sp>
      <p:sp>
        <p:nvSpPr>
          <p:cNvPr id="3" name="Content Placeholder 2"/>
          <p:cNvSpPr>
            <a:spLocks noGrp="1"/>
          </p:cNvSpPr>
          <p:nvPr>
            <p:ph idx="1"/>
          </p:nvPr>
        </p:nvSpPr>
        <p:spPr/>
        <p:style>
          <a:lnRef idx="2">
            <a:schemeClr val="dk1"/>
          </a:lnRef>
          <a:fillRef idx="1">
            <a:schemeClr val="lt1"/>
          </a:fillRef>
          <a:effectRef idx="0">
            <a:schemeClr val="dk1"/>
          </a:effectRef>
          <a:fontRef idx="minor">
            <a:schemeClr val="dk1"/>
          </a:fontRef>
        </p:style>
        <p:txBody>
          <a:bodyPr>
            <a:normAutofit fontScale="92500" lnSpcReduction="10000"/>
          </a:bodyPr>
          <a:lstStyle/>
          <a:p>
            <a:pPr marL="0" indent="0">
              <a:buNone/>
            </a:pPr>
            <a:r>
              <a:rPr lang="en-GB" dirty="0"/>
              <a:t>e.g. for describing free trade area, impact of trade liberalisation.</a:t>
            </a:r>
          </a:p>
          <a:p>
            <a:pPr marL="0" indent="0">
              <a:buNone/>
            </a:pPr>
            <a:r>
              <a:rPr lang="en-GB" dirty="0"/>
              <a:t>e.g. There is scope for specific industries to grow as greater markets are accessed without barriers. This may well translate into increased demand and economic growth and prosperity.</a:t>
            </a:r>
          </a:p>
          <a:p>
            <a:pPr marL="0" indent="0">
              <a:buNone/>
            </a:pPr>
            <a:r>
              <a:rPr lang="en-GB" dirty="0"/>
              <a:t>e.g. begins to discuss the extent or the likelihood of the gains and/or threats and the extent to which some countries (e.g. cheap resources for China) may do better than others (e.g. increased competition for Indonesia).</a:t>
            </a:r>
          </a:p>
          <a:p>
            <a:pPr marL="0" indent="0">
              <a:buNone/>
            </a:pPr>
            <a:r>
              <a:rPr lang="en-GB" dirty="0"/>
              <a:t>e.g. candidate develops evaluation by perhaps discussing short and long run situations and the extent to which possible threats might be countered by possible gains such as long-term structural change and employment opportunities.</a:t>
            </a:r>
          </a:p>
          <a:p>
            <a:endParaRPr lang="en-GB" dirty="0"/>
          </a:p>
        </p:txBody>
      </p:sp>
    </p:spTree>
    <p:extLst>
      <p:ext uri="{BB962C8B-B14F-4D97-AF65-F5344CB8AC3E}">
        <p14:creationId xmlns:p14="http://schemas.microsoft.com/office/powerpoint/2010/main" val="13126521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226" y="0"/>
            <a:ext cx="2621164" cy="6280484"/>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en-GB" dirty="0" smtClean="0"/>
              <a:t>Case study for question 4</a:t>
            </a:r>
            <a:endParaRPr lang="en-GB" dirty="0"/>
          </a:p>
        </p:txBody>
      </p:sp>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798"/>
          <a:stretch/>
        </p:blipFill>
        <p:spPr bwMode="auto">
          <a:xfrm>
            <a:off x="2815390" y="520424"/>
            <a:ext cx="9175135" cy="62202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1876408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325" y="-1"/>
            <a:ext cx="11312995" cy="66654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4892436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Sample question 4</a:t>
            </a:r>
            <a:endParaRPr lang="en-GB" dirty="0"/>
          </a:p>
        </p:txBody>
      </p:sp>
      <p:sp>
        <p:nvSpPr>
          <p:cNvPr id="8" name="Hexagon 7"/>
          <p:cNvSpPr/>
          <p:nvPr/>
        </p:nvSpPr>
        <p:spPr>
          <a:xfrm>
            <a:off x="95154" y="4760259"/>
            <a:ext cx="3026229" cy="1905000"/>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Knowledge 2</a:t>
            </a: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Hexagon 8"/>
          <p:cNvSpPr/>
          <p:nvPr/>
        </p:nvSpPr>
        <p:spPr>
          <a:xfrm>
            <a:off x="3121383" y="4760259"/>
            <a:ext cx="2928257" cy="1894114"/>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Application 2</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Hexagon 9"/>
          <p:cNvSpPr/>
          <p:nvPr/>
        </p:nvSpPr>
        <p:spPr>
          <a:xfrm>
            <a:off x="6049640" y="4785087"/>
            <a:ext cx="2928257" cy="1839685"/>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Analysis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 </a:t>
            </a:r>
            <a:r>
              <a:rPr lang="en-GB" sz="3200" dirty="0">
                <a:solidFill>
                  <a:prstClr val="white"/>
                </a:solidFill>
                <a:latin typeface="Calibri" panose="020F0502020204030204"/>
              </a:rPr>
              <a:t>4</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95161" y="2066049"/>
            <a:ext cx="11108958" cy="12787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10876547" y="3898232"/>
            <a:ext cx="442750" cy="369332"/>
          </a:xfrm>
          <a:prstGeom prst="rect">
            <a:avLst/>
          </a:prstGeom>
          <a:noFill/>
        </p:spPr>
        <p:txBody>
          <a:bodyPr wrap="none" rtlCol="0">
            <a:spAutoFit/>
          </a:bodyPr>
          <a:lstStyle/>
          <a:p>
            <a:r>
              <a:rPr lang="en-GB" dirty="0" smtClean="0"/>
              <a:t>[8]</a:t>
            </a:r>
            <a:endParaRPr lang="en-GB" dirty="0"/>
          </a:p>
        </p:txBody>
      </p:sp>
    </p:spTree>
    <p:extLst>
      <p:ext uri="{BB962C8B-B14F-4D97-AF65-F5344CB8AC3E}">
        <p14:creationId xmlns:p14="http://schemas.microsoft.com/office/powerpoint/2010/main" val="32996799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Answer sample question </a:t>
            </a:r>
            <a:r>
              <a:rPr lang="en-GB" dirty="0"/>
              <a:t>4</a:t>
            </a:r>
          </a:p>
        </p:txBody>
      </p:sp>
      <p:sp>
        <p:nvSpPr>
          <p:cNvPr id="3" name="Content Placeholder 2"/>
          <p:cNvSpPr>
            <a:spLocks noGrp="1"/>
          </p:cNvSpPr>
          <p:nvPr>
            <p:ph idx="1"/>
          </p:nvPr>
        </p:nvSpPr>
        <p:spPr/>
        <p:style>
          <a:lnRef idx="2">
            <a:schemeClr val="dk1"/>
          </a:lnRef>
          <a:fillRef idx="1">
            <a:schemeClr val="lt1"/>
          </a:fillRef>
          <a:effectRef idx="0">
            <a:schemeClr val="dk1"/>
          </a:effectRef>
          <a:fontRef idx="minor">
            <a:schemeClr val="dk1"/>
          </a:fontRef>
        </p:style>
        <p:txBody>
          <a:bodyPr>
            <a:normAutofit fontScale="85000" lnSpcReduction="20000"/>
          </a:bodyPr>
          <a:lstStyle/>
          <a:p>
            <a:pPr marL="0" indent="0">
              <a:buNone/>
            </a:pPr>
            <a:r>
              <a:rPr lang="en-GB" b="1" dirty="0"/>
              <a:t>Knowledge: up to 2 marks </a:t>
            </a:r>
            <a:r>
              <a:rPr lang="en-GB" dirty="0"/>
              <a:t>are available for identifying two reasons e.g. strong competition in domestic markets, more demand in emerging markets, domestic market in recession, extension of product life cycle, saturated home</a:t>
            </a:r>
          </a:p>
          <a:p>
            <a:pPr marL="0" indent="0">
              <a:buNone/>
            </a:pPr>
            <a:r>
              <a:rPr lang="en-GB" dirty="0"/>
              <a:t>market, spreads risk </a:t>
            </a:r>
          </a:p>
          <a:p>
            <a:pPr marL="0" indent="0">
              <a:buNone/>
            </a:pPr>
            <a:r>
              <a:rPr lang="en-GB" b="1" dirty="0"/>
              <a:t>Application: up to 2 marks </a:t>
            </a:r>
            <a:r>
              <a:rPr lang="en-GB" dirty="0"/>
              <a:t>are available for contextual answers e.g. countries like Turkey have rising incomes, Russia is less likely to be saturated or have established rivals, China/India has a strong GDP growth rate</a:t>
            </a:r>
          </a:p>
          <a:p>
            <a:pPr marL="0" indent="0">
              <a:buNone/>
            </a:pPr>
            <a:r>
              <a:rPr lang="en-GB" b="1" dirty="0"/>
              <a:t>Analysis: up to 4 marks </a:t>
            </a:r>
            <a:r>
              <a:rPr lang="en-GB" dirty="0"/>
              <a:t>are available for expanding on the consequences e.g. The UK is a mature market and an increase in sales is unlikely (1), moving to a new market should generate extra sales and profitability enabling the company to grow (1).</a:t>
            </a:r>
          </a:p>
          <a:p>
            <a:pPr marL="0" indent="0">
              <a:buNone/>
            </a:pPr>
            <a:r>
              <a:rPr lang="en-GB" dirty="0"/>
              <a:t>e.g. Entering a new market may give it an advantage (first mover) before rivals arrive (1), therefore it can establish brand loyalty (1) e.g. If risk is spread a recession in one market will have a smaller impact (1) as sales elsewhere compensate (1)</a:t>
            </a:r>
          </a:p>
          <a:p>
            <a:endParaRPr lang="en-GB" dirty="0"/>
          </a:p>
        </p:txBody>
      </p:sp>
    </p:spTree>
    <p:extLst>
      <p:ext uri="{BB962C8B-B14F-4D97-AF65-F5344CB8AC3E}">
        <p14:creationId xmlns:p14="http://schemas.microsoft.com/office/powerpoint/2010/main" val="4008690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Starter</a:t>
            </a:r>
            <a:endParaRPr lang="en-GB" dirty="0"/>
          </a:p>
        </p:txBody>
      </p:sp>
      <p:sp>
        <p:nvSpPr>
          <p:cNvPr id="3" name="Content Placeholder 2"/>
          <p:cNvSpPr>
            <a:spLocks noGrp="1"/>
          </p:cNvSpPr>
          <p:nvPr>
            <p:ph idx="1"/>
          </p:nvPr>
        </p:nvSpPr>
        <p:spPr/>
        <p:style>
          <a:lnRef idx="1">
            <a:schemeClr val="accent2"/>
          </a:lnRef>
          <a:fillRef idx="2">
            <a:schemeClr val="accent2"/>
          </a:fillRef>
          <a:effectRef idx="1">
            <a:schemeClr val="accent2"/>
          </a:effectRef>
          <a:fontRef idx="minor">
            <a:schemeClr val="dk1"/>
          </a:fontRef>
        </p:style>
        <p:txBody>
          <a:bodyPr/>
          <a:lstStyle/>
          <a:p>
            <a:r>
              <a:rPr lang="en-GB" dirty="0" smtClean="0"/>
              <a:t>Which of these statements is correct:</a:t>
            </a:r>
          </a:p>
          <a:p>
            <a:endParaRPr lang="en-GB" dirty="0"/>
          </a:p>
          <a:p>
            <a:pPr marL="514350" indent="-514350">
              <a:buFont typeface="+mj-lt"/>
              <a:buAutoNum type="alphaUcPeriod"/>
            </a:pPr>
            <a:r>
              <a:rPr lang="en-GB" dirty="0" smtClean="0"/>
              <a:t>After </a:t>
            </a:r>
            <a:r>
              <a:rPr lang="en-GB" dirty="0" err="1" smtClean="0"/>
              <a:t>Brexit</a:t>
            </a:r>
            <a:r>
              <a:rPr lang="en-GB" dirty="0" smtClean="0"/>
              <a:t> the UK should join the China-led </a:t>
            </a:r>
            <a:r>
              <a:rPr lang="en-GB" dirty="0"/>
              <a:t>Regional Comprehensive Economic Partnership (RCEP) of Asia-Pacific </a:t>
            </a:r>
            <a:r>
              <a:rPr lang="en-GB" dirty="0" smtClean="0"/>
              <a:t>nations</a:t>
            </a:r>
          </a:p>
          <a:p>
            <a:pPr marL="514350" indent="-514350">
              <a:buFont typeface="+mj-lt"/>
              <a:buAutoNum type="alphaUcPeriod"/>
            </a:pPr>
            <a:r>
              <a:rPr lang="en-GB" dirty="0" smtClean="0"/>
              <a:t>After </a:t>
            </a:r>
            <a:r>
              <a:rPr lang="en-GB" dirty="0" err="1" smtClean="0"/>
              <a:t>Brexit</a:t>
            </a:r>
            <a:r>
              <a:rPr lang="en-GB" dirty="0" smtClean="0"/>
              <a:t> the UK should join NAFTA</a:t>
            </a:r>
          </a:p>
          <a:p>
            <a:pPr marL="514350" indent="-514350">
              <a:buFont typeface="+mj-lt"/>
              <a:buAutoNum type="alphaUcPeriod"/>
            </a:pPr>
            <a:r>
              <a:rPr lang="en-GB" dirty="0" smtClean="0"/>
              <a:t>I have no idea what you are talking about, but I would like to know more and be able to answer the question</a:t>
            </a:r>
          </a:p>
          <a:p>
            <a:endParaRPr lang="en-GB" dirty="0"/>
          </a:p>
        </p:txBody>
      </p:sp>
    </p:spTree>
    <p:extLst>
      <p:ext uri="{BB962C8B-B14F-4D97-AF65-F5344CB8AC3E}">
        <p14:creationId xmlns:p14="http://schemas.microsoft.com/office/powerpoint/2010/main" val="21335590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r>
              <a:rPr lang="en-GB" dirty="0" smtClean="0"/>
              <a:t>Glossary</a:t>
            </a:r>
            <a:endParaRPr lang="en-GB"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lstStyle/>
          <a:p>
            <a:r>
              <a:rPr lang="en-GB" sz="4000" b="1" dirty="0"/>
              <a:t>ASEAN</a:t>
            </a:r>
            <a:r>
              <a:rPr lang="en-GB" sz="4000" dirty="0"/>
              <a:t>; Association of South Eastern Asian Nations</a:t>
            </a:r>
          </a:p>
          <a:p>
            <a:r>
              <a:rPr lang="en-GB" sz="4000" b="1" dirty="0"/>
              <a:t>NAFTA</a:t>
            </a:r>
            <a:r>
              <a:rPr lang="en-GB" sz="4000" dirty="0"/>
              <a:t>; North American Free Trade Area</a:t>
            </a:r>
          </a:p>
          <a:p>
            <a:r>
              <a:rPr lang="en-GB" sz="4000" b="1" dirty="0"/>
              <a:t>EU</a:t>
            </a:r>
            <a:r>
              <a:rPr lang="en-GB" sz="4000" dirty="0"/>
              <a:t>; European Union</a:t>
            </a:r>
          </a:p>
          <a:p>
            <a:r>
              <a:rPr lang="en-GB" sz="4000" b="1" dirty="0"/>
              <a:t>Expansion of a trading bloc; </a:t>
            </a:r>
            <a:r>
              <a:rPr lang="en-GB" sz="4000" dirty="0"/>
              <a:t>the process of more countries joining an existing trading bloc, thereby making it expand</a:t>
            </a:r>
          </a:p>
          <a:p>
            <a:endParaRPr lang="en-GB" dirty="0"/>
          </a:p>
        </p:txBody>
      </p:sp>
    </p:spTree>
    <p:extLst>
      <p:ext uri="{BB962C8B-B14F-4D97-AF65-F5344CB8AC3E}">
        <p14:creationId xmlns:p14="http://schemas.microsoft.com/office/powerpoint/2010/main" val="1417906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55057" y="3353713"/>
            <a:ext cx="4848216" cy="3232144"/>
          </a:xfrm>
        </p:spPr>
      </p:pic>
      <p:pic>
        <p:nvPicPr>
          <p:cNvPr id="5" name="Picture 4"/>
          <p:cNvPicPr>
            <a:picLocks noChangeAspect="1"/>
          </p:cNvPicPr>
          <p:nvPr/>
        </p:nvPicPr>
        <p:blipFill>
          <a:blip r:embed="rId3"/>
          <a:stretch>
            <a:fillRect/>
          </a:stretch>
        </p:blipFill>
        <p:spPr>
          <a:xfrm>
            <a:off x="1" y="0"/>
            <a:ext cx="12192000" cy="2857500"/>
          </a:xfrm>
          <a:prstGeom prst="rect">
            <a:avLst/>
          </a:prstGeom>
        </p:spPr>
      </p:pic>
    </p:spTree>
    <p:extLst>
      <p:ext uri="{BB962C8B-B14F-4D97-AF65-F5344CB8AC3E}">
        <p14:creationId xmlns:p14="http://schemas.microsoft.com/office/powerpoint/2010/main" val="12173973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3">
              <a:shade val="50000"/>
            </a:schemeClr>
          </a:lnRef>
          <a:fillRef idx="1">
            <a:schemeClr val="accent3"/>
          </a:fillRef>
          <a:effectRef idx="0">
            <a:schemeClr val="accent3"/>
          </a:effectRef>
          <a:fontRef idx="minor">
            <a:schemeClr val="lt1"/>
          </a:fontRef>
        </p:style>
        <p:txBody>
          <a:bodyPr/>
          <a:lstStyle/>
          <a:p>
            <a:r>
              <a:rPr lang="en-GB" dirty="0" smtClean="0"/>
              <a:t>Trading bloc defined</a:t>
            </a:r>
            <a:endParaRPr lang="en-GB"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lstStyle/>
          <a:p>
            <a:r>
              <a:rPr lang="en-GB" dirty="0"/>
              <a:t>A trading bloc is a type of intergovernmental agreement to reduce regional trade </a:t>
            </a:r>
            <a:r>
              <a:rPr lang="en-GB" dirty="0" smtClean="0"/>
              <a:t>barriers</a:t>
            </a:r>
          </a:p>
          <a:p>
            <a:endParaRPr lang="en-GB" dirty="0"/>
          </a:p>
          <a:p>
            <a:r>
              <a:rPr lang="en-GB" dirty="0"/>
              <a:t>Depending on how closely the members wish to integrate their economies they may form different types of trading blocs such as free trade areas, customs unions, common markets and full economic &amp; monetary </a:t>
            </a:r>
            <a:r>
              <a:rPr lang="en-GB" dirty="0" smtClean="0"/>
              <a:t>union</a:t>
            </a:r>
          </a:p>
          <a:p>
            <a:endParaRPr lang="en-GB" dirty="0"/>
          </a:p>
          <a:p>
            <a:r>
              <a:rPr lang="en-GB" dirty="0"/>
              <a:t>UK is part of the EU trading bloc</a:t>
            </a:r>
          </a:p>
          <a:p>
            <a:endParaRPr lang="en-GB" dirty="0"/>
          </a:p>
        </p:txBody>
      </p:sp>
    </p:spTree>
    <p:extLst>
      <p:ext uri="{BB962C8B-B14F-4D97-AF65-F5344CB8AC3E}">
        <p14:creationId xmlns:p14="http://schemas.microsoft.com/office/powerpoint/2010/main" val="29749090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EU trading bloc</a:t>
            </a:r>
            <a:endParaRPr lang="en-GB" dirty="0"/>
          </a:p>
        </p:txBody>
      </p:sp>
      <p:sp>
        <p:nvSpPr>
          <p:cNvPr id="5" name="Content Placeholder 7"/>
          <p:cNvSpPr txBox="1">
            <a:spLocks/>
          </p:cNvSpPr>
          <p:nvPr/>
        </p:nvSpPr>
        <p:spPr>
          <a:xfrm>
            <a:off x="838200" y="1825625"/>
            <a:ext cx="4616669" cy="435133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Font typeface="Arial" panose="020B0604020202020204" pitchFamily="34" charset="0"/>
              <a:buNone/>
            </a:pPr>
            <a:r>
              <a:rPr lang="en-GB" sz="4400" dirty="0" smtClean="0">
                <a:solidFill>
                  <a:schemeClr val="tx1"/>
                </a:solidFill>
              </a:rPr>
              <a:t>European Union (EU)</a:t>
            </a:r>
          </a:p>
          <a:p>
            <a:r>
              <a:rPr lang="en-GB" sz="2400" dirty="0" smtClean="0">
                <a:solidFill>
                  <a:schemeClr val="tx1"/>
                </a:solidFill>
              </a:rPr>
              <a:t>28 countries including the UK (for now)</a:t>
            </a:r>
          </a:p>
          <a:p>
            <a:r>
              <a:rPr lang="en-GB" sz="2400" dirty="0" smtClean="0">
                <a:solidFill>
                  <a:schemeClr val="tx1"/>
                </a:solidFill>
              </a:rPr>
              <a:t>With the notable exception of Switzerland</a:t>
            </a:r>
          </a:p>
        </p:txBody>
      </p:sp>
      <p:pic>
        <p:nvPicPr>
          <p:cNvPr id="7" name="Content Placeholder 6"/>
          <p:cNvPicPr>
            <a:picLocks noGrp="1" noChangeAspect="1"/>
          </p:cNvPicPr>
          <p:nvPr>
            <p:ph idx="1"/>
          </p:nvPr>
        </p:nvPicPr>
        <p:blipFill>
          <a:blip r:embed="rId2"/>
          <a:stretch>
            <a:fillRect/>
          </a:stretch>
        </p:blipFill>
        <p:spPr>
          <a:xfrm>
            <a:off x="5821417" y="933313"/>
            <a:ext cx="5908127" cy="54290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766734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EU trading block – brief details</a:t>
            </a:r>
            <a:endParaRPr lang="en-GB" dirty="0"/>
          </a:p>
        </p:txBody>
      </p:sp>
      <p:sp>
        <p:nvSpPr>
          <p:cNvPr id="3" name="Content Placeholder 2"/>
          <p:cNvSpPr>
            <a:spLocks noGrp="1"/>
          </p:cNvSpPr>
          <p:nvPr>
            <p:ph idx="1"/>
          </p:nvPr>
        </p:nvSpPr>
        <p:spPr>
          <a:xfrm>
            <a:off x="838200" y="1825625"/>
            <a:ext cx="6240517" cy="4351338"/>
          </a:xfrm>
        </p:spPr>
        <p:style>
          <a:lnRef idx="2">
            <a:schemeClr val="accent2"/>
          </a:lnRef>
          <a:fillRef idx="1">
            <a:schemeClr val="lt1"/>
          </a:fillRef>
          <a:effectRef idx="0">
            <a:schemeClr val="accent2"/>
          </a:effectRef>
          <a:fontRef idx="minor">
            <a:schemeClr val="dk1"/>
          </a:fontRef>
        </p:style>
        <p:txBody>
          <a:bodyPr/>
          <a:lstStyle/>
          <a:p>
            <a:r>
              <a:rPr lang="en-GB" dirty="0" smtClean="0"/>
              <a:t>The EU is a single marketplace between the 28 member countries (with a notable exception of Switzerland which remains independent). </a:t>
            </a:r>
          </a:p>
          <a:p>
            <a:r>
              <a:rPr lang="en-GB" dirty="0" smtClean="0"/>
              <a:t>There is free movement of; people, money, goods and services between all 28 countries</a:t>
            </a:r>
          </a:p>
          <a:p>
            <a:r>
              <a:rPr lang="en-GB" dirty="0" smtClean="0"/>
              <a:t>19 of these countries also opted to have the Euro as their currency (to stabilise their currency), this is the Eurozone</a:t>
            </a:r>
            <a:endParaRPr lang="en-GB" dirty="0"/>
          </a:p>
        </p:txBody>
      </p:sp>
      <p:pic>
        <p:nvPicPr>
          <p:cNvPr id="4" name="Picture 3"/>
          <p:cNvPicPr>
            <a:picLocks noChangeAspect="1"/>
          </p:cNvPicPr>
          <p:nvPr/>
        </p:nvPicPr>
        <p:blipFill>
          <a:blip r:embed="rId2"/>
          <a:stretch>
            <a:fillRect/>
          </a:stretch>
        </p:blipFill>
        <p:spPr>
          <a:xfrm>
            <a:off x="7483544" y="1825625"/>
            <a:ext cx="4010025" cy="44481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304440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err="1" smtClean="0"/>
              <a:t>Brexit</a:t>
            </a:r>
            <a:r>
              <a:rPr lang="en-GB" dirty="0" smtClean="0"/>
              <a:t> – impact on UK</a:t>
            </a:r>
            <a:endParaRPr lang="en-GB" dirty="0"/>
          </a:p>
        </p:txBody>
      </p:sp>
      <p:sp>
        <p:nvSpPr>
          <p:cNvPr id="3" name="Content Placeholder 2"/>
          <p:cNvSpPr>
            <a:spLocks noGrp="1"/>
          </p:cNvSpPr>
          <p:nvPr>
            <p:ph sz="half" idx="1"/>
          </p:nvPr>
        </p:nvSpPr>
        <p:spPr/>
        <p:style>
          <a:lnRef idx="2">
            <a:schemeClr val="accent2"/>
          </a:lnRef>
          <a:fillRef idx="1">
            <a:schemeClr val="lt1"/>
          </a:fillRef>
          <a:effectRef idx="0">
            <a:schemeClr val="accent2"/>
          </a:effectRef>
          <a:fontRef idx="minor">
            <a:schemeClr val="dk1"/>
          </a:fontRef>
        </p:style>
        <p:txBody>
          <a:bodyPr>
            <a:normAutofit fontScale="92500" lnSpcReduction="20000"/>
          </a:bodyPr>
          <a:lstStyle/>
          <a:p>
            <a:r>
              <a:rPr lang="en-GB" dirty="0" err="1" smtClean="0"/>
              <a:t>Brexit</a:t>
            </a:r>
            <a:r>
              <a:rPr lang="en-GB" dirty="0" smtClean="0"/>
              <a:t> means we leave the EU trading Bloc (maybe, it’s all a bit unsure)</a:t>
            </a:r>
          </a:p>
          <a:p>
            <a:r>
              <a:rPr lang="en-GB" dirty="0" smtClean="0"/>
              <a:t>Without </a:t>
            </a:r>
            <a:r>
              <a:rPr lang="en-GB" dirty="0"/>
              <a:t>an agreement on trade, the UK would have to operate under World Trade </a:t>
            </a:r>
            <a:r>
              <a:rPr lang="en-GB" dirty="0" smtClean="0"/>
              <a:t>Organisation (WTO) </a:t>
            </a:r>
            <a:r>
              <a:rPr lang="en-GB" dirty="0"/>
              <a:t>rules, which could mean customs checks and tariffs on goods as well as longer border check for </a:t>
            </a:r>
            <a:r>
              <a:rPr lang="en-GB" dirty="0" smtClean="0"/>
              <a:t>travellers</a:t>
            </a:r>
          </a:p>
          <a:p>
            <a:r>
              <a:rPr lang="en-GB" dirty="0" err="1" smtClean="0"/>
              <a:t>Brexit</a:t>
            </a:r>
            <a:r>
              <a:rPr lang="en-GB" dirty="0" smtClean="0"/>
              <a:t> won’t even get underway until 2019 so it is very unlikely that you will be asked a  question on it, but you should still know about it</a:t>
            </a:r>
            <a:endParaRPr lang="en-GB" dirty="0"/>
          </a:p>
        </p:txBody>
      </p:sp>
      <p:pic>
        <p:nvPicPr>
          <p:cNvPr id="5" name="Content Placeholder 4">
            <a:hlinkClick r:id="rId2"/>
          </p:cNvPr>
          <p:cNvPicPr>
            <a:picLocks noGrp="1" noChangeAspect="1"/>
          </p:cNvPicPr>
          <p:nvPr>
            <p:ph sz="half" idx="2"/>
          </p:nvPr>
        </p:nvPicPr>
        <p:blipFill>
          <a:blip r:embed="rId3"/>
          <a:stretch>
            <a:fillRect/>
          </a:stretch>
        </p:blipFill>
        <p:spPr>
          <a:xfrm>
            <a:off x="6946280" y="1825625"/>
            <a:ext cx="3633440" cy="43513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941754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3">
            <a:schemeClr val="lt1"/>
          </a:lnRef>
          <a:fillRef idx="1">
            <a:schemeClr val="accent2"/>
          </a:fillRef>
          <a:effectRef idx="1">
            <a:schemeClr val="accent2"/>
          </a:effectRef>
          <a:fontRef idx="minor">
            <a:schemeClr val="lt1"/>
          </a:fontRef>
        </p:style>
        <p:txBody>
          <a:bodyPr/>
          <a:lstStyle/>
          <a:p>
            <a:r>
              <a:rPr lang="en-GB" dirty="0" smtClean="0"/>
              <a:t>Hard </a:t>
            </a:r>
            <a:r>
              <a:rPr lang="en-GB" dirty="0" err="1" smtClean="0"/>
              <a:t>Brexit</a:t>
            </a:r>
            <a:endParaRPr lang="en-GB" dirty="0"/>
          </a:p>
        </p:txBody>
      </p:sp>
      <p:sp>
        <p:nvSpPr>
          <p:cNvPr id="3" name="Content Placeholder 2"/>
          <p:cNvSpPr>
            <a:spLocks noGrp="1"/>
          </p:cNvSpPr>
          <p:nvPr>
            <p:ph sz="half" idx="1"/>
          </p:nvPr>
        </p:nvSpPr>
        <p:spPr/>
        <p:style>
          <a:lnRef idx="2">
            <a:schemeClr val="accent2"/>
          </a:lnRef>
          <a:fillRef idx="1">
            <a:schemeClr val="lt1"/>
          </a:fillRef>
          <a:effectRef idx="0">
            <a:schemeClr val="accent2"/>
          </a:effectRef>
          <a:fontRef idx="minor">
            <a:schemeClr val="dk1"/>
          </a:fontRef>
        </p:style>
        <p:txBody>
          <a:bodyPr>
            <a:normAutofit fontScale="85000" lnSpcReduction="20000"/>
          </a:bodyPr>
          <a:lstStyle/>
          <a:p>
            <a:r>
              <a:rPr lang="en-GB" dirty="0"/>
              <a:t>A</a:t>
            </a:r>
            <a:r>
              <a:rPr lang="en-GB" dirty="0" smtClean="0"/>
              <a:t> </a:t>
            </a:r>
            <a:r>
              <a:rPr lang="en-GB" dirty="0"/>
              <a:t>hard </a:t>
            </a:r>
            <a:r>
              <a:rPr lang="en-GB" dirty="0" err="1"/>
              <a:t>Brexit</a:t>
            </a:r>
            <a:r>
              <a:rPr lang="en-GB" dirty="0"/>
              <a:t> </a:t>
            </a:r>
            <a:r>
              <a:rPr lang="en-GB" dirty="0" smtClean="0"/>
              <a:t>would </a:t>
            </a:r>
            <a:r>
              <a:rPr lang="en-GB" dirty="0"/>
              <a:t>likely see the UK give up full access to the single market and full access of the customs union along with the </a:t>
            </a:r>
            <a:r>
              <a:rPr lang="en-GB" dirty="0" smtClean="0"/>
              <a:t>EU</a:t>
            </a:r>
          </a:p>
          <a:p>
            <a:r>
              <a:rPr lang="en-GB" dirty="0"/>
              <a:t>The arrangement would prioritise giving Britain full control over its </a:t>
            </a:r>
            <a:r>
              <a:rPr lang="en-GB" dirty="0" smtClean="0"/>
              <a:t>borders and making </a:t>
            </a:r>
            <a:r>
              <a:rPr lang="en-GB" dirty="0"/>
              <a:t>new trade deals </a:t>
            </a:r>
          </a:p>
          <a:p>
            <a:r>
              <a:rPr lang="en-GB" dirty="0"/>
              <a:t> A hard </a:t>
            </a:r>
            <a:r>
              <a:rPr lang="en-GB" dirty="0" err="1"/>
              <a:t>Brexit</a:t>
            </a:r>
            <a:r>
              <a:rPr lang="en-GB" dirty="0"/>
              <a:t>, however, could see British goods and services subject to tariffs, adding </a:t>
            </a:r>
            <a:r>
              <a:rPr lang="en-GB" dirty="0" smtClean="0"/>
              <a:t>10% </a:t>
            </a:r>
            <a:r>
              <a:rPr lang="en-GB" dirty="0"/>
              <a:t>to the cost of exported </a:t>
            </a:r>
            <a:r>
              <a:rPr lang="en-GB" dirty="0" smtClean="0"/>
              <a:t>cars</a:t>
            </a:r>
          </a:p>
          <a:p>
            <a:r>
              <a:rPr lang="en-GB" dirty="0" smtClean="0"/>
              <a:t>While </a:t>
            </a:r>
            <a:r>
              <a:rPr lang="en-GB" dirty="0"/>
              <a:t>sectors such as agriculture could lose protections against cheap imports from </a:t>
            </a:r>
            <a:r>
              <a:rPr lang="en-GB" dirty="0" smtClean="0"/>
              <a:t>abroad</a:t>
            </a:r>
            <a:endParaRPr lang="en-GB" dirty="0"/>
          </a:p>
        </p:txBody>
      </p:sp>
      <p:pic>
        <p:nvPicPr>
          <p:cNvPr id="5" name="Content Placeholder 4"/>
          <p:cNvPicPr>
            <a:picLocks noGrp="1" noChangeAspect="1"/>
          </p:cNvPicPr>
          <p:nvPr>
            <p:ph sz="half" idx="2"/>
          </p:nvPr>
        </p:nvPicPr>
        <p:blipFill>
          <a:blip r:embed="rId2"/>
          <a:stretch>
            <a:fillRect/>
          </a:stretch>
        </p:blipFill>
        <p:spPr>
          <a:xfrm>
            <a:off x="6645669" y="1825625"/>
            <a:ext cx="4234661" cy="4351338"/>
          </a:xfrm>
          <a:prstGeom prst="rect">
            <a:avLst/>
          </a:prstGeom>
        </p:spPr>
      </p:pic>
    </p:spTree>
    <p:extLst>
      <p:ext uri="{BB962C8B-B14F-4D97-AF65-F5344CB8AC3E}">
        <p14:creationId xmlns:p14="http://schemas.microsoft.com/office/powerpoint/2010/main" val="721221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476</TotalTime>
  <Words>1542</Words>
  <Application>Microsoft Office PowerPoint</Application>
  <PresentationFormat>Widescreen</PresentationFormat>
  <Paragraphs>163</Paragraphs>
  <Slides>41</Slides>
  <Notes>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41</vt:i4>
      </vt:variant>
    </vt:vector>
  </HeadingPairs>
  <TitlesOfParts>
    <vt:vector size="48" baseType="lpstr">
      <vt:lpstr>Arial</vt:lpstr>
      <vt:lpstr>Arial Black</vt:lpstr>
      <vt:lpstr>Calibri</vt:lpstr>
      <vt:lpstr>Calibri Light</vt:lpstr>
      <vt:lpstr>Wingdings</vt:lpstr>
      <vt:lpstr>Office Theme</vt:lpstr>
      <vt:lpstr>6_Office Theme</vt:lpstr>
      <vt:lpstr>PowerPoint Presentation</vt:lpstr>
      <vt:lpstr>Worksheet</vt:lpstr>
      <vt:lpstr>From Edexcel</vt:lpstr>
      <vt:lpstr>Starter</vt:lpstr>
      <vt:lpstr>Trading bloc defined</vt:lpstr>
      <vt:lpstr>EU trading bloc</vt:lpstr>
      <vt:lpstr>EU trading block – brief details</vt:lpstr>
      <vt:lpstr>Brexit – impact on UK</vt:lpstr>
      <vt:lpstr>Hard Brexit</vt:lpstr>
      <vt:lpstr>Soft Brexit</vt:lpstr>
      <vt:lpstr>ASEAN trading bloc</vt:lpstr>
      <vt:lpstr>ASEAN trading</vt:lpstr>
      <vt:lpstr>NAFTA trading bloc</vt:lpstr>
      <vt:lpstr>NAFTA trading</vt:lpstr>
      <vt:lpstr>PowerPoint Presentation</vt:lpstr>
      <vt:lpstr>Trade bloc expansion defined</vt:lpstr>
      <vt:lpstr>Expansion of trading blocs</vt:lpstr>
      <vt:lpstr>PowerPoint Presentation</vt:lpstr>
      <vt:lpstr>Opportunities of free trade</vt:lpstr>
      <vt:lpstr>Drawbacks of free trade</vt:lpstr>
      <vt:lpstr>Revision Video </vt:lpstr>
      <vt:lpstr>Revision video 2</vt:lpstr>
      <vt:lpstr>Sample Edexcel A2 questions</vt:lpstr>
      <vt:lpstr>Case study for question 1</vt:lpstr>
      <vt:lpstr>PowerPoint Presentation</vt:lpstr>
      <vt:lpstr>PowerPoint Presentation</vt:lpstr>
      <vt:lpstr>Sample question 1</vt:lpstr>
      <vt:lpstr>Answer sample question 1</vt:lpstr>
      <vt:lpstr>How to level sample question 1</vt:lpstr>
      <vt:lpstr>Case study for question 2</vt:lpstr>
      <vt:lpstr>Sample question 2</vt:lpstr>
      <vt:lpstr>Answer sample question 2</vt:lpstr>
      <vt:lpstr>Case study for question 3</vt:lpstr>
      <vt:lpstr>Sample question 3</vt:lpstr>
      <vt:lpstr>Answer sample question 3</vt:lpstr>
      <vt:lpstr>Case study for question 4</vt:lpstr>
      <vt:lpstr>PowerPoint Presentation</vt:lpstr>
      <vt:lpstr>Sample question 4</vt:lpstr>
      <vt:lpstr>Answer sample question 4</vt:lpstr>
      <vt:lpstr>Glossary</vt:lpstr>
      <vt:lpstr>PowerPoint Presentation</vt:lpstr>
    </vt:vector>
  </TitlesOfParts>
  <Company>Derby High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Hilton</dc:creator>
  <cp:lastModifiedBy>Sarah Hilton</cp:lastModifiedBy>
  <cp:revision>80</cp:revision>
  <dcterms:created xsi:type="dcterms:W3CDTF">2017-05-29T18:04:54Z</dcterms:created>
  <dcterms:modified xsi:type="dcterms:W3CDTF">2017-09-05T17:31:07Z</dcterms:modified>
</cp:coreProperties>
</file>