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29"/>
  </p:notesMasterIdLst>
  <p:sldIdLst>
    <p:sldId id="256" r:id="rId5"/>
    <p:sldId id="268" r:id="rId6"/>
    <p:sldId id="258" r:id="rId7"/>
    <p:sldId id="291" r:id="rId8"/>
    <p:sldId id="260" r:id="rId9"/>
    <p:sldId id="293" r:id="rId10"/>
    <p:sldId id="292" r:id="rId11"/>
    <p:sldId id="275" r:id="rId12"/>
    <p:sldId id="276" r:id="rId13"/>
    <p:sldId id="274" r:id="rId14"/>
    <p:sldId id="277" r:id="rId15"/>
    <p:sldId id="278" r:id="rId16"/>
    <p:sldId id="279" r:id="rId17"/>
    <p:sldId id="280" r:id="rId18"/>
    <p:sldId id="294" r:id="rId19"/>
    <p:sldId id="281" r:id="rId20"/>
    <p:sldId id="295" r:id="rId21"/>
    <p:sldId id="286" r:id="rId22"/>
    <p:sldId id="287" r:id="rId23"/>
    <p:sldId id="288" r:id="rId24"/>
    <p:sldId id="289" r:id="rId25"/>
    <p:sldId id="290" r:id="rId26"/>
    <p:sldId id="282" r:id="rId27"/>
    <p:sldId id="26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064" autoAdjust="0"/>
  </p:normalViewPr>
  <p:slideViewPr>
    <p:cSldViewPr snapToGrid="0">
      <p:cViewPr varScale="1">
        <p:scale>
          <a:sx n="87" d="100"/>
          <a:sy n="87" d="100"/>
        </p:scale>
        <p:origin x="15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DDF2D-05C4-4A88-9551-1014C7760738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3E492-2BE1-47F6-A827-2A173C8BE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2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Divide the room – one half explains one to the other half or assign volunteers to read the cases or teach as a whole group.</a:t>
            </a:r>
            <a:r>
              <a:rPr lang="en-GB" baseline="0" dirty="0" smtClean="0"/>
              <a:t>  Either way you may want to print these out ahead </a:t>
            </a:r>
            <a:r>
              <a:rPr lang="en-GB" baseline="0" smtClean="0"/>
              <a:t>of time.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61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443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Supply falls as the price falls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528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Availability of competitors products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641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If the cost of oil increases this increases cost of production, and may lead to job losses or cost cutting, and will result in a decrease in supply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187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4E4386-EC04-483E-ADA9-2FE3FC0795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474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8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3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40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91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23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66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91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406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41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60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9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18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90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03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22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24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03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51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90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89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945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6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63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90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902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200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17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A71836-5D58-4C9C-9705-7C18DDD35D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0C7ED-08AB-4446-8129-1829A23C87A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553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A71836-5D58-4C9C-9705-7C18DDD35D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0C7ED-08AB-4446-8129-1829A23C87A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6013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A71836-5D58-4C9C-9705-7C18DDD35D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0C7ED-08AB-4446-8129-1829A23C87A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9435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A71836-5D58-4C9C-9705-7C18DDD35D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0C7ED-08AB-4446-8129-1829A23C87A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9698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A71836-5D58-4C9C-9705-7C18DDD35D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0C7ED-08AB-4446-8129-1829A23C87A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6345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A71836-5D58-4C9C-9705-7C18DDD35D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0C7ED-08AB-4446-8129-1829A23C87A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63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451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A71836-5D58-4C9C-9705-7C18DDD35D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0C7ED-08AB-4446-8129-1829A23C87A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2214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A71836-5D58-4C9C-9705-7C18DDD35D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0C7ED-08AB-4446-8129-1829A23C87A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7842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A71836-5D58-4C9C-9705-7C18DDD35D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0C7ED-08AB-4446-8129-1829A23C87A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2165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A71836-5D58-4C9C-9705-7C18DDD35D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0C7ED-08AB-4446-8129-1829A23C87A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1521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A71836-5D58-4C9C-9705-7C18DDD35D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0C7ED-08AB-4446-8129-1829A23C87A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4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5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8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9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5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1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5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A71836-5D58-4C9C-9705-7C18DDD35D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0C7ED-08AB-4446-8129-1829A23C87A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1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DKrcpa8Z_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bbc.co.uk/news/av/world-europe-33590434/greece-debt-restaurants-to-feel-the-pinch-from-vat-ris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bbc.co.uk/programmes/p053bmt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hyperlink" Target="https://www.bbc.co.uk/news/av/world-asia-47979964/afghanistan-war-this-is-the-human-cos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bbc.co.uk/news/av/business-43432015/vanilla-pod-farmer-timing-is-everythin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hyperlink" Target="https://www.bbc.co.uk/news/business-43124259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62IhH-X9Yyc" TargetMode="Externa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technology-3240248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bbc.co.uk/news/business-29842505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102780"/>
            <a:ext cx="9144000" cy="2536559"/>
          </a:xfrm>
        </p:spPr>
        <p:txBody>
          <a:bodyPr>
            <a:normAutofit fontScale="32500" lnSpcReduction="20000"/>
          </a:bodyPr>
          <a:lstStyle/>
          <a:p>
            <a:r>
              <a:rPr lang="en-GB" sz="11000" b="1" dirty="0" smtClean="0">
                <a:solidFill>
                  <a:srgbClr val="0070C0"/>
                </a:solidFill>
              </a:rPr>
              <a:t>Edexcel A2 Business</a:t>
            </a:r>
          </a:p>
          <a:p>
            <a:endParaRPr lang="en-GB" sz="4000" dirty="0" smtClean="0"/>
          </a:p>
          <a:p>
            <a:endParaRPr lang="en-GB" sz="4000" dirty="0" smtClean="0"/>
          </a:p>
          <a:p>
            <a:r>
              <a:rPr lang="en-GB" sz="9800" dirty="0" smtClean="0"/>
              <a:t>1.2.2. Supply</a:t>
            </a:r>
          </a:p>
          <a:p>
            <a:endParaRPr lang="en-GB" sz="4000" dirty="0"/>
          </a:p>
          <a:p>
            <a:endParaRPr lang="en-GB" sz="4000" dirty="0" smtClean="0"/>
          </a:p>
          <a:p>
            <a:r>
              <a:rPr lang="en-GB" sz="11200" dirty="0" smtClean="0"/>
              <a:t>Revisionstation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822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117496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26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#1 Cost of production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sz="3200" dirty="0"/>
              <a:t>If the costs of production </a:t>
            </a:r>
            <a:r>
              <a:rPr lang="en-GB" sz="3200" dirty="0" smtClean="0"/>
              <a:t>increases e.g. due to a rise in the cost of raw materials or due to a rise in the minimum wage:</a:t>
            </a:r>
          </a:p>
          <a:p>
            <a:pPr lvl="1"/>
            <a:r>
              <a:rPr lang="en-GB" sz="2800" dirty="0" smtClean="0"/>
              <a:t>The business may decide to produce less</a:t>
            </a:r>
          </a:p>
          <a:p>
            <a:pPr lvl="1"/>
            <a:r>
              <a:rPr lang="en-GB" sz="2800" dirty="0" smtClean="0"/>
              <a:t>Prices may have to go up</a:t>
            </a:r>
          </a:p>
          <a:p>
            <a:pPr lvl="1"/>
            <a:r>
              <a:rPr lang="en-GB" sz="2800" dirty="0" smtClean="0"/>
              <a:t>The product will have lower sales and therefore lower revenue</a:t>
            </a:r>
          </a:p>
          <a:p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090595"/>
            <a:ext cx="4810125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34008">
            <a:off x="6630389" y="3647789"/>
            <a:ext cx="4716834" cy="847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3056">
            <a:off x="6343651" y="5297763"/>
            <a:ext cx="5668593" cy="7858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108" y="365125"/>
            <a:ext cx="3532852" cy="146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Introduction of new technology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New technology means that more goods can be supplied</a:t>
            </a:r>
          </a:p>
          <a:p>
            <a:pPr lvl="1"/>
            <a:r>
              <a:rPr lang="en-GB" dirty="0"/>
              <a:t>Mechanisation and automation of production processes means supply can </a:t>
            </a:r>
            <a:r>
              <a:rPr lang="en-GB" b="1" dirty="0">
                <a:solidFill>
                  <a:srgbClr val="FF0000"/>
                </a:solidFill>
              </a:rPr>
              <a:t>increase</a:t>
            </a:r>
          </a:p>
          <a:p>
            <a:pPr lvl="1"/>
            <a:r>
              <a:rPr lang="en-GB" dirty="0"/>
              <a:t>Mass production methods improved to increase </a:t>
            </a:r>
            <a:r>
              <a:rPr lang="en-GB" dirty="0" smtClean="0"/>
              <a:t>capacity</a:t>
            </a:r>
          </a:p>
          <a:p>
            <a:pPr lvl="1"/>
            <a:r>
              <a:rPr lang="en-GB" dirty="0" smtClean="0"/>
              <a:t>Using new technology means that costs can be reduced and that means that they can offer lower prices to the customer to drive up demand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108" y="365125"/>
            <a:ext cx="3532852" cy="1460499"/>
          </a:xfrm>
          <a:prstGeom prst="rect">
            <a:avLst/>
          </a:prstGeom>
        </p:spPr>
      </p:pic>
      <p:pic>
        <p:nvPicPr>
          <p:cNvPr id="7" name="Content Placeholder 6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352277"/>
            <a:ext cx="5181600" cy="3115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39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Indirect taxes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When the government increases tax on goods such as petrol then supply will </a:t>
            </a:r>
            <a:r>
              <a:rPr lang="en-GB" dirty="0">
                <a:solidFill>
                  <a:srgbClr val="FF0000"/>
                </a:solidFill>
                <a:latin typeface="Arial Black" panose="020B0A04020102020204" pitchFamily="34" charset="0"/>
              </a:rPr>
              <a:t>decrease</a:t>
            </a:r>
          </a:p>
          <a:p>
            <a:endParaRPr lang="en-GB" dirty="0"/>
          </a:p>
          <a:p>
            <a:r>
              <a:rPr lang="en-GB" dirty="0"/>
              <a:t>VAT / Customs tax / Excise tax are all indirect taxes and when applied to goods it makes supplying them less attractive.  This can lead to a </a:t>
            </a:r>
            <a:r>
              <a:rPr lang="en-GB" dirty="0">
                <a:solidFill>
                  <a:srgbClr val="FF0000"/>
                </a:solidFill>
                <a:latin typeface="Arial Black" panose="020B0A04020102020204" pitchFamily="34" charset="0"/>
              </a:rPr>
              <a:t>decrease</a:t>
            </a:r>
            <a:r>
              <a:rPr lang="en-GB" dirty="0"/>
              <a:t> in </a:t>
            </a:r>
            <a:r>
              <a:rPr lang="en-GB" dirty="0" smtClean="0"/>
              <a:t>supply</a:t>
            </a:r>
            <a:endParaRPr lang="en-GB" dirty="0"/>
          </a:p>
          <a:p>
            <a:endParaRPr lang="en-GB" dirty="0"/>
          </a:p>
        </p:txBody>
      </p:sp>
      <p:pic>
        <p:nvPicPr>
          <p:cNvPr id="6" name="Content Placeholder 5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105340"/>
            <a:ext cx="5181600" cy="3639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108" y="365125"/>
            <a:ext cx="3532852" cy="146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Government subsidies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/>
              <a:t>This is a payment from the government to encourage more suppliers to enter the market and to supply more.  With a subsidy there is an increase in </a:t>
            </a:r>
            <a:r>
              <a:rPr lang="en-GB" dirty="0" smtClean="0"/>
              <a:t>supply because costs have been lowered thanks to the subsidy</a:t>
            </a:r>
            <a:endParaRPr lang="en-GB" dirty="0"/>
          </a:p>
          <a:p>
            <a:r>
              <a:rPr lang="en-GB" dirty="0" smtClean="0"/>
              <a:t>For </a:t>
            </a:r>
            <a:r>
              <a:rPr lang="en-GB" dirty="0"/>
              <a:t>example the Government pays subsidies to wind farm manufacturers to erect turbines offshore in the UK.  This adds about £18 a year to a UK householder’s energy </a:t>
            </a:r>
            <a:r>
              <a:rPr lang="en-GB" dirty="0" smtClean="0"/>
              <a:t>bill</a:t>
            </a:r>
            <a:endParaRPr lang="en-GB" dirty="0"/>
          </a:p>
        </p:txBody>
      </p:sp>
      <p:pic>
        <p:nvPicPr>
          <p:cNvPr id="8" name="Content Placeholder 7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637" y="1825625"/>
            <a:ext cx="4000726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108" y="365125"/>
            <a:ext cx="3532852" cy="146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40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External shocks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64629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100" dirty="0" smtClean="0"/>
              <a:t>External shocks may mean that the business may not want to supply at current levels, these shocks may be;</a:t>
            </a:r>
          </a:p>
          <a:p>
            <a:r>
              <a:rPr lang="en-GB" sz="3100" dirty="0" smtClean="0"/>
              <a:t>Changes </a:t>
            </a:r>
            <a:r>
              <a:rPr lang="en-GB" sz="3100" dirty="0"/>
              <a:t>in oil </a:t>
            </a:r>
            <a:r>
              <a:rPr lang="en-GB" sz="3100" dirty="0" smtClean="0"/>
              <a:t>price which can affect transport costs</a:t>
            </a:r>
          </a:p>
          <a:p>
            <a:r>
              <a:rPr lang="en-GB" sz="3100" dirty="0" smtClean="0"/>
              <a:t>War, a business may not want to supply goods to a country which is at war</a:t>
            </a:r>
          </a:p>
          <a:p>
            <a:r>
              <a:rPr lang="en-GB" sz="3100" dirty="0" smtClean="0"/>
              <a:t>Weather problems – particularly for crops</a:t>
            </a:r>
            <a:endParaRPr lang="en-GB" sz="3100" dirty="0"/>
          </a:p>
          <a:p>
            <a:r>
              <a:rPr lang="en-GB" sz="3100" dirty="0" smtClean="0"/>
              <a:t>Changes </a:t>
            </a:r>
            <a:r>
              <a:rPr lang="en-GB" sz="3100" dirty="0"/>
              <a:t>in labour laws (e.g. length of working </a:t>
            </a:r>
            <a:r>
              <a:rPr lang="en-GB" sz="3100" dirty="0" smtClean="0"/>
              <a:t>week or minimum wage)</a:t>
            </a:r>
            <a:endParaRPr lang="en-GB" sz="3100" dirty="0"/>
          </a:p>
          <a:p>
            <a:r>
              <a:rPr lang="en-GB" sz="3100" dirty="0" smtClean="0">
                <a:solidFill>
                  <a:srgbClr val="FF0000"/>
                </a:solidFill>
              </a:rPr>
              <a:t>For </a:t>
            </a:r>
            <a:r>
              <a:rPr lang="en-GB" sz="3100" dirty="0">
                <a:solidFill>
                  <a:srgbClr val="FF0000"/>
                </a:solidFill>
              </a:rPr>
              <a:t>example if the cost of oil increases </a:t>
            </a:r>
            <a:r>
              <a:rPr lang="en-GB" sz="3100" dirty="0" smtClean="0">
                <a:solidFill>
                  <a:srgbClr val="FF0000"/>
                </a:solidFill>
              </a:rPr>
              <a:t>what impact will this have on a business?</a:t>
            </a:r>
            <a:endParaRPr lang="en-GB" sz="3100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What is the impact on business of 18 years of war in Afghanistan?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108" y="365125"/>
            <a:ext cx="3532852" cy="1460499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825624"/>
            <a:ext cx="4899978" cy="308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8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Other non-price factors that can influence levels of  supply</a:t>
            </a:r>
            <a:endParaRPr lang="en-GB" dirty="0"/>
          </a:p>
        </p:txBody>
      </p:sp>
      <p:pic>
        <p:nvPicPr>
          <p:cNvPr id="6" name="Content Placeholder 5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42388"/>
            <a:ext cx="5181600" cy="2117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4">
            <a:hlinkClick r:id="rId4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836419"/>
            <a:ext cx="5181600" cy="4329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22764" y="5389418"/>
            <a:ext cx="2660072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Watch the video and read the article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345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j-lt"/>
              </a:rPr>
              <a:t>Plenary game:</a:t>
            </a:r>
            <a:br>
              <a:rPr lang="en-GB" dirty="0" smtClean="0">
                <a:solidFill>
                  <a:schemeClr val="bg1"/>
                </a:solidFill>
                <a:latin typeface="+mj-lt"/>
              </a:rPr>
            </a:br>
            <a:r>
              <a:rPr lang="en-GB" dirty="0" smtClean="0">
                <a:solidFill>
                  <a:schemeClr val="bg1"/>
                </a:solidFill>
                <a:latin typeface="+mj-lt"/>
              </a:rPr>
              <a:t>Increase or decrease in supply?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Increase in oil price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Increase in minimum wage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Increase in orders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Increase in productivity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Increase in VAT rate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Decrease in inflation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Introduction of robots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Introduction of new labour laws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6973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Plenary game 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/>
              <a:t>1 decrease</a:t>
            </a:r>
          </a:p>
          <a:p>
            <a:r>
              <a:rPr lang="en-GB" dirty="0"/>
              <a:t>2 decrease</a:t>
            </a:r>
          </a:p>
          <a:p>
            <a:r>
              <a:rPr lang="en-GB" dirty="0"/>
              <a:t>3 increase</a:t>
            </a:r>
          </a:p>
          <a:p>
            <a:r>
              <a:rPr lang="en-GB" dirty="0"/>
              <a:t>4 increase</a:t>
            </a:r>
          </a:p>
          <a:p>
            <a:r>
              <a:rPr lang="en-GB" dirty="0"/>
              <a:t>5 decrease</a:t>
            </a:r>
          </a:p>
          <a:p>
            <a:r>
              <a:rPr lang="en-GB" dirty="0"/>
              <a:t>6 increase</a:t>
            </a:r>
          </a:p>
          <a:p>
            <a:r>
              <a:rPr lang="en-GB" dirty="0"/>
              <a:t>7 increase</a:t>
            </a:r>
          </a:p>
          <a:p>
            <a:r>
              <a:rPr lang="en-GB" dirty="0"/>
              <a:t>8 decrease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396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Sample Edexcel A2 questions</a:t>
            </a:r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32" name="Picture 8" descr="https://static.pexels.com/photos/8769/pen-writing-notes-study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1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50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730828"/>
            <a:ext cx="2677886" cy="2155372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dirty="0" smtClean="0"/>
              <a:t>Case study for question 1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78" y="70076"/>
            <a:ext cx="5808102" cy="6787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349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Worksheet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750476"/>
            <a:ext cx="10515600" cy="2501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182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5" y="138112"/>
            <a:ext cx="4781550" cy="6581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1730828"/>
            <a:ext cx="2677886" cy="215537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 study for question 1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135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934" y="0"/>
            <a:ext cx="10872132" cy="1325563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 smtClean="0"/>
              <a:t>Sample question 1</a:t>
            </a:r>
            <a:endParaRPr lang="en-GB" dirty="0"/>
          </a:p>
        </p:txBody>
      </p:sp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3-4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049640" y="4785087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5-7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8977897" y="4792916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8-12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54" y="1917246"/>
            <a:ext cx="10409886" cy="1522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02154" y="3897086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[12]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026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2918"/>
            <a:ext cx="2702859" cy="2214282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dirty="0" smtClean="0"/>
              <a:t>Answer sample question 1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775" y="1074084"/>
            <a:ext cx="4371975" cy="4171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666" y="66675"/>
            <a:ext cx="458152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70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Revision Video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1675" y="1306290"/>
            <a:ext cx="884872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187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Glossary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b="1" dirty="0"/>
              <a:t>Productivity</a:t>
            </a:r>
            <a:r>
              <a:rPr lang="en-GB" dirty="0"/>
              <a:t>; the rate at which goods or services are produced</a:t>
            </a:r>
          </a:p>
          <a:p>
            <a:r>
              <a:rPr lang="en-GB" b="1" dirty="0"/>
              <a:t>Shock</a:t>
            </a:r>
            <a:r>
              <a:rPr lang="en-GB" dirty="0"/>
              <a:t>; an event which causes  a change within an economy which occurs outside of it.  Unpredictable and may affect supply.</a:t>
            </a:r>
          </a:p>
          <a:p>
            <a:r>
              <a:rPr lang="en-GB" b="1" dirty="0"/>
              <a:t>Automation</a:t>
            </a:r>
            <a:r>
              <a:rPr lang="en-GB" dirty="0"/>
              <a:t>; method of operating or controlling processes by automatic means using devices.  Reduces need for human interaction.</a:t>
            </a:r>
          </a:p>
          <a:p>
            <a:r>
              <a:rPr lang="en-GB" b="1" dirty="0"/>
              <a:t>Mechanisation</a:t>
            </a:r>
            <a:r>
              <a:rPr lang="en-GB" dirty="0"/>
              <a:t>; method of operating or controlling processes using machinery</a:t>
            </a:r>
          </a:p>
          <a:p>
            <a:r>
              <a:rPr lang="en-GB" b="1" dirty="0"/>
              <a:t>Indirect</a:t>
            </a:r>
            <a:r>
              <a:rPr lang="en-GB" dirty="0"/>
              <a:t> </a:t>
            </a:r>
            <a:r>
              <a:rPr lang="en-GB" b="1" dirty="0"/>
              <a:t>tax</a:t>
            </a:r>
            <a:r>
              <a:rPr lang="en-GB" dirty="0"/>
              <a:t>; t</a:t>
            </a:r>
            <a:r>
              <a:rPr lang="en-GB" dirty="0" smtClean="0"/>
              <a:t>axes put </a:t>
            </a:r>
            <a:r>
              <a:rPr lang="en-GB" dirty="0"/>
              <a:t>on products or services before they reach the consumer e.g. VAT and excise</a:t>
            </a:r>
          </a:p>
          <a:p>
            <a:r>
              <a:rPr lang="en-GB" b="1" dirty="0"/>
              <a:t>Government</a:t>
            </a:r>
            <a:r>
              <a:rPr lang="en-GB" dirty="0"/>
              <a:t> </a:t>
            </a:r>
            <a:r>
              <a:rPr lang="en-GB" b="1" dirty="0"/>
              <a:t>subsidy</a:t>
            </a:r>
            <a:r>
              <a:rPr lang="en-GB" dirty="0"/>
              <a:t>; a grant or gift of money from the government to encourage supply of certain goods e.g. milk subsidies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9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From Edexcel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a) Factors leading to a change in supply:</a:t>
            </a:r>
          </a:p>
          <a:p>
            <a:pPr lvl="1"/>
            <a:r>
              <a:rPr lang="en-GB" sz="3200" dirty="0" smtClean="0"/>
              <a:t>changes </a:t>
            </a:r>
            <a:r>
              <a:rPr lang="en-GB" sz="3200" dirty="0"/>
              <a:t>in the costs of production</a:t>
            </a:r>
          </a:p>
          <a:p>
            <a:pPr lvl="1"/>
            <a:r>
              <a:rPr lang="en-GB" sz="3200" dirty="0" smtClean="0"/>
              <a:t>introduction </a:t>
            </a:r>
            <a:r>
              <a:rPr lang="en-GB" sz="3200" dirty="0"/>
              <a:t>of new technology</a:t>
            </a:r>
          </a:p>
          <a:p>
            <a:pPr lvl="1"/>
            <a:r>
              <a:rPr lang="en-GB" sz="3200" dirty="0" smtClean="0"/>
              <a:t>indirect </a:t>
            </a:r>
            <a:r>
              <a:rPr lang="en-GB" sz="3200" dirty="0"/>
              <a:t>taxes</a:t>
            </a:r>
          </a:p>
          <a:p>
            <a:pPr lvl="1"/>
            <a:r>
              <a:rPr lang="en-GB" sz="3200" dirty="0" smtClean="0"/>
              <a:t>government </a:t>
            </a:r>
            <a:r>
              <a:rPr lang="en-GB" sz="3200" dirty="0"/>
              <a:t>subsidies</a:t>
            </a:r>
          </a:p>
          <a:p>
            <a:pPr lvl="1"/>
            <a:r>
              <a:rPr lang="en-GB" sz="3200" dirty="0" smtClean="0"/>
              <a:t>external </a:t>
            </a:r>
            <a:r>
              <a:rPr lang="en-GB" sz="3200" dirty="0"/>
              <a:t>shocks </a:t>
            </a:r>
          </a:p>
        </p:txBody>
      </p:sp>
    </p:spTree>
    <p:extLst>
      <p:ext uri="{BB962C8B-B14F-4D97-AF65-F5344CB8AC3E}">
        <p14:creationId xmlns:p14="http://schemas.microsoft.com/office/powerpoint/2010/main" val="189927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Read these articles and discuss what it tells us about supply in business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582" y="2808198"/>
            <a:ext cx="3621232" cy="3683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9018" y="2791674"/>
            <a:ext cx="4193580" cy="3700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3979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1325563"/>
          </a:xfrm>
          <a:solidFill>
            <a:schemeClr val="bg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Definition: Supply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altLang="en-US" dirty="0"/>
              <a:t>Supply is measured in terms of the quantity of a good or service that a producer is willing and able to make available on the market, at a given price, over a given period of </a:t>
            </a:r>
            <a:r>
              <a:rPr lang="en-GB" altLang="en-US" dirty="0" smtClean="0"/>
              <a:t>time</a:t>
            </a:r>
            <a:endParaRPr lang="en-GB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33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What determines supply?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163" y="1951976"/>
            <a:ext cx="3943350" cy="2305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788" y="4518314"/>
            <a:ext cx="68961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66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Factors leading to a change in supply - price</a:t>
            </a:r>
            <a:endParaRPr lang="en-GB" sz="54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Price determines levels of supply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88788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 smtClean="0"/>
              <a:t>Price and supply are related</a:t>
            </a:r>
          </a:p>
          <a:p>
            <a:endParaRPr lang="en-GB" dirty="0"/>
          </a:p>
          <a:p>
            <a:r>
              <a:rPr lang="en-GB" dirty="0" smtClean="0"/>
              <a:t>As a price paid by customers increases on a product or service, normally, a business will want to supply more, in anticipation of higher profits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020871"/>
            <a:ext cx="5105399" cy="92333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price paid by customers decreases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– what might happen to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supply?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91325" y="2848769"/>
            <a:ext cx="39433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6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Non-price determinates of supply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Cost of production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Introduction of new technology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Indirect taxes (e.g. VAT)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Government subsidies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External shocks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Get ready to make some notes on these factors on the next few slides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593080" y="4001294"/>
            <a:ext cx="5181600" cy="120032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Non-price factors that can affect supply for a product or service, is there anything missing from this list?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prstClr val="white"/>
                </a:solidFill>
                <a:latin typeface="Arial Rounded MT Bold" panose="020F0704030504030204" pitchFamily="34" charset="0"/>
              </a:rPr>
              <a:t>Press esc for answer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508" y="2329208"/>
            <a:ext cx="3532852" cy="11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8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845</Words>
  <Application>Microsoft Office PowerPoint</Application>
  <PresentationFormat>Widescreen</PresentationFormat>
  <Paragraphs>126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Arial Rounded MT Bold</vt:lpstr>
      <vt:lpstr>Calibri</vt:lpstr>
      <vt:lpstr>Calibri Light</vt:lpstr>
      <vt:lpstr>Office Theme</vt:lpstr>
      <vt:lpstr>2_Office Theme</vt:lpstr>
      <vt:lpstr>3_Office Theme</vt:lpstr>
      <vt:lpstr>4_Office Theme</vt:lpstr>
      <vt:lpstr>PowerPoint Presentation</vt:lpstr>
      <vt:lpstr>Worksheet</vt:lpstr>
      <vt:lpstr>From Edexcel</vt:lpstr>
      <vt:lpstr>Starter</vt:lpstr>
      <vt:lpstr>Definition: Supply</vt:lpstr>
      <vt:lpstr>What determines supply?</vt:lpstr>
      <vt:lpstr>PowerPoint Presentation</vt:lpstr>
      <vt:lpstr>Price determines levels of supply</vt:lpstr>
      <vt:lpstr>Non-price determinates of supply</vt:lpstr>
      <vt:lpstr>#1 Cost of production</vt:lpstr>
      <vt:lpstr>Introduction of new technology</vt:lpstr>
      <vt:lpstr>Indirect taxes</vt:lpstr>
      <vt:lpstr>Government subsidies</vt:lpstr>
      <vt:lpstr>External shocks</vt:lpstr>
      <vt:lpstr>Other non-price factors that can influence levels of  supply</vt:lpstr>
      <vt:lpstr>Plenary game: Increase or decrease in supply?</vt:lpstr>
      <vt:lpstr>Plenary game answers</vt:lpstr>
      <vt:lpstr>Sample Edexcel A2 questions</vt:lpstr>
      <vt:lpstr>Case study for question 1 </vt:lpstr>
      <vt:lpstr>PowerPoint Presentation</vt:lpstr>
      <vt:lpstr>Sample question 1</vt:lpstr>
      <vt:lpstr>Answer sample question 1</vt:lpstr>
      <vt:lpstr>Revision Video </vt:lpstr>
      <vt:lpstr>Glossary</vt:lpstr>
    </vt:vector>
  </TitlesOfParts>
  <Company>Derby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Hilton</dc:creator>
  <cp:lastModifiedBy>Sarah</cp:lastModifiedBy>
  <cp:revision>56</cp:revision>
  <dcterms:created xsi:type="dcterms:W3CDTF">2017-05-29T18:04:54Z</dcterms:created>
  <dcterms:modified xsi:type="dcterms:W3CDTF">2019-11-10T15:45:48Z</dcterms:modified>
</cp:coreProperties>
</file>