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8" r:id="rId3"/>
    <p:sldId id="280" r:id="rId4"/>
    <p:sldId id="260" r:id="rId5"/>
    <p:sldId id="265" r:id="rId6"/>
    <p:sldId id="431" r:id="rId7"/>
    <p:sldId id="436" r:id="rId8"/>
    <p:sldId id="440" r:id="rId9"/>
    <p:sldId id="442" r:id="rId10"/>
    <p:sldId id="298" r:id="rId11"/>
    <p:sldId id="273" r:id="rId12"/>
    <p:sldId id="276" r:id="rId13"/>
    <p:sldId id="283" r:id="rId14"/>
    <p:sldId id="274" r:id="rId15"/>
    <p:sldId id="277" r:id="rId16"/>
    <p:sldId id="282" r:id="rId17"/>
    <p:sldId id="296" r:id="rId18"/>
    <p:sldId id="279" r:id="rId19"/>
    <p:sldId id="275" r:id="rId20"/>
    <p:sldId id="281" r:id="rId21"/>
    <p:sldId id="299" r:id="rId22"/>
    <p:sldId id="300" r:id="rId23"/>
    <p:sldId id="268" r:id="rId24"/>
    <p:sldId id="297" r:id="rId25"/>
    <p:sldId id="301" r:id="rId26"/>
    <p:sldId id="285" r:id="rId27"/>
    <p:sldId id="288" r:id="rId28"/>
    <p:sldId id="289" r:id="rId29"/>
    <p:sldId id="292" r:id="rId30"/>
    <p:sldId id="293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87E760-CF84-48E5-B7BE-9412C3BFD28F}">
          <p14:sldIdLst>
            <p14:sldId id="258"/>
            <p14:sldId id="280"/>
            <p14:sldId id="260"/>
            <p14:sldId id="265"/>
            <p14:sldId id="431"/>
            <p14:sldId id="436"/>
            <p14:sldId id="440"/>
            <p14:sldId id="442"/>
            <p14:sldId id="298"/>
            <p14:sldId id="273"/>
            <p14:sldId id="276"/>
            <p14:sldId id="283"/>
            <p14:sldId id="274"/>
            <p14:sldId id="277"/>
            <p14:sldId id="282"/>
            <p14:sldId id="296"/>
            <p14:sldId id="279"/>
            <p14:sldId id="275"/>
            <p14:sldId id="281"/>
            <p14:sldId id="299"/>
            <p14:sldId id="300"/>
            <p14:sldId id="268"/>
            <p14:sldId id="297"/>
            <p14:sldId id="301"/>
            <p14:sldId id="285"/>
            <p14:sldId id="288"/>
            <p14:sldId id="289"/>
            <p14:sldId id="292"/>
            <p14:sldId id="293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770" autoAdjust="0"/>
  </p:normalViewPr>
  <p:slideViewPr>
    <p:cSldViewPr snapToGrid="0">
      <p:cViewPr varScale="1">
        <p:scale>
          <a:sx n="54" d="100"/>
          <a:sy n="54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Pharmacy – prescription medicines is the only</a:t>
            </a:r>
            <a:r>
              <a:rPr lang="en-GB" baseline="0" dirty="0"/>
              <a:t> one regulated by law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5DAB5-07F7-47AA-A549-EFF8EB59F6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1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5DAB5-07F7-47AA-A549-EFF8EB59F6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12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sample A2 questions for this topic so I have used an AS question from an</a:t>
            </a:r>
            <a:r>
              <a:rPr lang="en-GB" baseline="0" dirty="0"/>
              <a:t> Edexcel sample paper – with a high tariff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80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Slide: </a:t>
            </a:r>
            <a:fld id="{E10BE293-7C2F-4BD2-95FF-8F6BFC0F1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7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Clicking on “Indirect” will take you to slide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Clicking on “Direct” will take you to slide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Slide: </a:t>
            </a:r>
            <a:fld id="{E10BE293-7C2F-4BD2-95FF-8F6BFC0F1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6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 returns you to </a:t>
            </a:r>
            <a:r>
              <a:rPr lang="en-GB" baseline="0" dirty="0"/>
              <a:t>slide 4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</a:t>
            </a:r>
            <a:fld id="{E10BE293-7C2F-4BD2-95FF-8F6BFC0F1B5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5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 returns you to </a:t>
            </a:r>
            <a:r>
              <a:rPr lang="en-GB" baseline="0" dirty="0"/>
              <a:t>slide 4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</a:t>
            </a:r>
            <a:fld id="{E10BE293-7C2F-4BD2-95FF-8F6BFC0F1B5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7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Retailers could be; shop, department store, supermarket, co-operative, independent or convenience stores and online retailers such as Amazon, pop up shops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3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7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5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5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7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7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4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4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3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11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79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9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5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8138" indent="-338138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610791" indent="-272654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872729" indent="-261938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077516" indent="-196454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283494" indent="-214313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032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15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rgbClr val="2099D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2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rgbClr val="2099D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2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1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613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5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5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5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2" y="2299418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7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2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1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1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81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40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81" y="3205674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4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51"/>
            <a:ext cx="5065131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50"/>
            <a:ext cx="5051487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558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2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70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7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69" y="2162447"/>
            <a:ext cx="3240003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9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8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1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1" y="2163610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2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1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478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1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601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8"/>
            <a:ext cx="3240003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7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70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9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9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5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5"/>
            <a:ext cx="3240003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9" y="3058626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6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8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9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9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4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70" y="2171964"/>
            <a:ext cx="7338951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40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2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7" y="5460513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2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4" y="5196988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9" y="3140536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9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3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9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4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8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50" y="4636454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3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5" y="3140536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400" y="54478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00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1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1" y="525255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7" y="52319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50" y="3301826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8" y="3301825"/>
            <a:ext cx="3674479" cy="1321929"/>
          </a:xfrm>
        </p:spPr>
        <p:txBody>
          <a:bodyPr anchor="ctr"/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708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1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15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2" y="5384800"/>
            <a:ext cx="6809123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35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35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2" y="3085020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3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9101"/>
            <a:ext cx="12462935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2" y="2644017"/>
            <a:ext cx="9091543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</a:rPr>
                <a:t> </a:t>
              </a: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8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9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8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35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35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6" y="1866610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255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5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30" y="1153529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9" y="1866316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255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5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8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35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4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2" y="5147906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0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1" y="2000112"/>
            <a:ext cx="10273847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2" cy="223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165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7" cy="223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43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18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43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18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67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7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1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15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15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05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050" b="1" dirty="0" err="1">
                  <a:latin typeface="Trebuchet MS" panose="020B0603020202020204" pitchFamily="34" charset="0"/>
                </a:rPr>
                <a:t>Inc</a:t>
              </a:r>
              <a:r>
                <a:rPr lang="en-GB" sz="105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05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3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1" y="4088460"/>
            <a:ext cx="3083275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ADED-FFCD-430A-9048-4CBE5311A039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co.co.uk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youtube.com/watch?v=zc5T9b-xkD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1yv_aOyzD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L2ujjLKx2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youtube.com/watch?v=dAXdeqcHBp4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4vITSVXoA" TargetMode="External"/><Relationship Id="rId2" Type="http://schemas.openxmlformats.org/officeDocument/2006/relationships/hyperlink" Target="https://youtu.be/bfFsqbIn_3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oo4vrKKU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5" Type="http://schemas.openxmlformats.org/officeDocument/2006/relationships/slide" Target="slide6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openxmlformats.org/officeDocument/2006/relationships/slide" Target="slide6.xml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S1-IkG-cTk" TargetMode="External"/><Relationship Id="rId2" Type="http://schemas.openxmlformats.org/officeDocument/2006/relationships/hyperlink" Target="https://youtu.be/G5XTIts7dQ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600" dirty="0"/>
              <a:t>1.3.4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a) Distribution channels</a:t>
            </a:r>
          </a:p>
          <a:p>
            <a:pPr marL="0" indent="0">
              <a:buNone/>
            </a:pPr>
            <a:r>
              <a:rPr lang="en-GB" sz="3600" dirty="0"/>
              <a:t>b) Changes in distribution to reflect social trends:</a:t>
            </a:r>
          </a:p>
          <a:p>
            <a:pPr lvl="1"/>
            <a:r>
              <a:rPr lang="en-GB" sz="3200" dirty="0"/>
              <a:t>online distribution</a:t>
            </a:r>
          </a:p>
          <a:p>
            <a:pPr lvl="1"/>
            <a:r>
              <a:rPr lang="en-GB" sz="3200" dirty="0"/>
              <a:t>changing from product to service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0391" y="0"/>
            <a:ext cx="4696824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4 stage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2722" y="1727000"/>
            <a:ext cx="3966556" cy="48245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Manufacturer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Wholesaler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Retailer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Consumer</a:t>
            </a:r>
          </a:p>
        </p:txBody>
      </p:sp>
      <p:pic>
        <p:nvPicPr>
          <p:cNvPr id="6" name="Picture 5" descr="Large Medium Thum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794">
            <a:off x="5186981" y="2275641"/>
            <a:ext cx="989691" cy="752165"/>
          </a:xfrm>
          <a:prstGeom prst="rect">
            <a:avLst/>
          </a:prstGeom>
        </p:spPr>
      </p:pic>
      <p:pic>
        <p:nvPicPr>
          <p:cNvPr id="7" name="Picture 6" descr="Large Medium Thum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794">
            <a:off x="5186980" y="3696695"/>
            <a:ext cx="989691" cy="752165"/>
          </a:xfrm>
          <a:prstGeom prst="rect">
            <a:avLst/>
          </a:prstGeom>
        </p:spPr>
      </p:pic>
      <p:pic>
        <p:nvPicPr>
          <p:cNvPr id="8" name="Picture 7" descr="Large Medium Thum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794">
            <a:off x="5131714" y="5111044"/>
            <a:ext cx="989691" cy="752165"/>
          </a:xfrm>
          <a:prstGeom prst="rect">
            <a:avLst/>
          </a:prstGeom>
        </p:spPr>
      </p:pic>
      <p:pic>
        <p:nvPicPr>
          <p:cNvPr id="9" name="Picture 8" descr="Si algo tarda menos de 60 segundos en hacerse, se hace inmediatamente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2"/>
          <a:stretch/>
        </p:blipFill>
        <p:spPr>
          <a:xfrm>
            <a:off x="26126" y="1"/>
            <a:ext cx="3124265" cy="6857999"/>
          </a:xfrm>
          <a:prstGeom prst="rect">
            <a:avLst/>
          </a:prstGeom>
        </p:spPr>
      </p:pic>
      <p:pic>
        <p:nvPicPr>
          <p:cNvPr id="10" name="Picture 9" descr="Si algo tarda menos de 60 segundos en hacerse, se hace inmediatamente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6"/>
          <a:stretch/>
        </p:blipFill>
        <p:spPr>
          <a:xfrm>
            <a:off x="7847215" y="25925"/>
            <a:ext cx="4344785" cy="68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4 stage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20912003">
            <a:off x="914400" y="2055813"/>
            <a:ext cx="5181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 a 4 stage distribution channel a manufacturer or producer will sell in bulk to the wholesalers</a:t>
            </a:r>
          </a:p>
          <a:p>
            <a:r>
              <a:rPr lang="en-GB" dirty="0"/>
              <a:t>Retailers then buy their stock from the wholesalers to put in their shops</a:t>
            </a:r>
          </a:p>
          <a:p>
            <a:r>
              <a:rPr lang="en-GB" dirty="0"/>
              <a:t>Customers then visit the retailer’s shops to make a purchase</a:t>
            </a:r>
          </a:p>
        </p:txBody>
      </p:sp>
      <p:pic>
        <p:nvPicPr>
          <p:cNvPr id="1026" name="Picture 2" descr="Image result for cost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07" y="0"/>
            <a:ext cx="3952701" cy="52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231">
            <a:off x="7969151" y="2833251"/>
            <a:ext cx="4156346" cy="3676766"/>
          </a:xfrm>
          <a:prstGeom prst="rect">
            <a:avLst/>
          </a:prstGeom>
        </p:spPr>
      </p:pic>
      <p:pic>
        <p:nvPicPr>
          <p:cNvPr id="6" name="Picture 5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53" y="1853171"/>
            <a:ext cx="986407" cy="986407"/>
          </a:xfrm>
          <a:prstGeom prst="rect">
            <a:avLst/>
          </a:prstGeom>
        </p:spPr>
      </p:pic>
      <p:pic>
        <p:nvPicPr>
          <p:cNvPr id="9" name="Picture 8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07" y="-389874"/>
            <a:ext cx="986407" cy="986407"/>
          </a:xfrm>
          <a:prstGeom prst="rect">
            <a:avLst/>
          </a:prstGeom>
        </p:spPr>
      </p:pic>
      <p:pic>
        <p:nvPicPr>
          <p:cNvPr id="10" name="Picture 9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4" y="1853170"/>
            <a:ext cx="986407" cy="9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dirty="0">
                <a:latin typeface="+mj-lt"/>
              </a:rPr>
              <a:t>4 stage distribution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Four stage e.g. food and sweets</a:t>
            </a:r>
          </a:p>
          <a:p>
            <a:r>
              <a:rPr lang="en-GB" dirty="0"/>
              <a:t>Some manufacturers prefer to deal with just a few wholesalers and sell in larger quantities or they may sell to a wholesaler as well as many retailers.</a:t>
            </a:r>
          </a:p>
          <a:p>
            <a:r>
              <a:rPr lang="en-GB" dirty="0"/>
              <a:t>Wholesalers “break bulk” orders into smaller quantities that independent retailers (Like small local food shops) will buy </a:t>
            </a:r>
          </a:p>
          <a:p>
            <a:r>
              <a:rPr lang="en-GB" dirty="0"/>
              <a:t>The added benefit of a wholesaler is they can offer trade credit terms to the small retailer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3402676" cy="2228752"/>
          </a:xfrm>
          <a:prstGeom prst="rect">
            <a:avLst/>
          </a:prstGeom>
        </p:spPr>
      </p:pic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04" y="3571766"/>
            <a:ext cx="3980646" cy="28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086" y="0"/>
            <a:ext cx="4797829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3 stage distribution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145973" y="1842251"/>
            <a:ext cx="479782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Manufacturer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Retailer / Agent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Consumer</a:t>
            </a:r>
          </a:p>
        </p:txBody>
      </p:sp>
      <p:pic>
        <p:nvPicPr>
          <p:cNvPr id="5" name="Picture 4" descr="Large Medium Thum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794">
            <a:off x="5042530" y="2448618"/>
            <a:ext cx="989691" cy="752165"/>
          </a:xfrm>
          <a:prstGeom prst="rect">
            <a:avLst/>
          </a:prstGeom>
        </p:spPr>
      </p:pic>
      <p:pic>
        <p:nvPicPr>
          <p:cNvPr id="6" name="Picture 5" descr="Large Medium Thum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794">
            <a:off x="5042529" y="3980391"/>
            <a:ext cx="989691" cy="752165"/>
          </a:xfrm>
          <a:prstGeom prst="rect">
            <a:avLst/>
          </a:prstGeom>
        </p:spPr>
      </p:pic>
      <p:pic>
        <p:nvPicPr>
          <p:cNvPr id="8" name="Picture 7" descr="File:&lt;strong&gt;Car&lt;/strong&gt; &lt;strong&gt;Dealer&lt;/strong&gt;, Eastern Avenue, Gants Hill - geograph.org.uk - 701435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4"/>
          <a:stretch/>
        </p:blipFill>
        <p:spPr>
          <a:xfrm>
            <a:off x="-100908" y="0"/>
            <a:ext cx="3797993" cy="6858000"/>
          </a:xfrm>
          <a:prstGeom prst="rect">
            <a:avLst/>
          </a:prstGeom>
        </p:spPr>
      </p:pic>
      <p:pic>
        <p:nvPicPr>
          <p:cNvPr id="9" name="Picture 8" descr="File:&lt;strong&gt;Car&lt;/strong&gt; &lt;strong&gt;Dealer&lt;/strong&gt;, Eastern Avenue, Gants Hill - geograph.org.uk - 701435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/>
          <a:stretch/>
        </p:blipFill>
        <p:spPr>
          <a:xfrm>
            <a:off x="8517776" y="0"/>
            <a:ext cx="3674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3 stage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2331">
            <a:off x="6172199" y="384882"/>
            <a:ext cx="5940935" cy="3921017"/>
          </a:xfrm>
          <a:prstGeom prst="rect">
            <a:avLst/>
          </a:prstGeom>
        </p:spPr>
      </p:pic>
      <p:sp>
        <p:nvSpPr>
          <p:cNvPr id="3" name="AutoShape 2" descr="Image result for curr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625615">
            <a:off x="5793509" y="3779672"/>
            <a:ext cx="5181600" cy="281287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 a three stage distribution channel a manufacturer will sell their products direct to the retailer</a:t>
            </a:r>
          </a:p>
          <a:p>
            <a:r>
              <a:rPr lang="en-GB" dirty="0"/>
              <a:t>The consumer will then buy from the retailer</a:t>
            </a:r>
          </a:p>
        </p:txBody>
      </p:sp>
      <p:sp>
        <p:nvSpPr>
          <p:cNvPr id="6" name="AutoShape 4" descr="Image result for curr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1322">
            <a:off x="1268092" y="2311127"/>
            <a:ext cx="4512923" cy="3380336"/>
          </a:xfrm>
          <a:prstGeom prst="rect">
            <a:avLst/>
          </a:prstGeom>
        </p:spPr>
      </p:pic>
      <p:pic>
        <p:nvPicPr>
          <p:cNvPr id="9" name="Picture 8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15" y="1197484"/>
            <a:ext cx="986407" cy="986407"/>
          </a:xfrm>
          <a:prstGeom prst="rect">
            <a:avLst/>
          </a:prstGeom>
        </p:spPr>
      </p:pic>
      <p:pic>
        <p:nvPicPr>
          <p:cNvPr id="10" name="Picture 9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759"/>
            <a:ext cx="986407" cy="986407"/>
          </a:xfrm>
          <a:prstGeom prst="rect">
            <a:avLst/>
          </a:prstGeom>
        </p:spPr>
      </p:pic>
      <p:pic>
        <p:nvPicPr>
          <p:cNvPr id="11" name="Picture 10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85" y="3552851"/>
            <a:ext cx="986407" cy="9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3 stage distribution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Three stage e.g. electrical goods such as toasters and kettles </a:t>
            </a:r>
          </a:p>
          <a:p>
            <a:r>
              <a:rPr lang="en-GB" dirty="0"/>
              <a:t>Most manufacturers like to sell into a retailer. As the retailers are spread all over the country it gives the manufacturer the distribution and volume of sales they are looking for</a:t>
            </a:r>
          </a:p>
          <a:p>
            <a:r>
              <a:rPr lang="en-GB" dirty="0"/>
              <a:t>The manufacturer can get the product to where the consumers can buy it by using retailers</a:t>
            </a:r>
          </a:p>
          <a:p>
            <a:r>
              <a:rPr lang="en-GB" dirty="0"/>
              <a:t>Applies to most mass market products such as corn flakes, apple juice, tea bags etc. (</a:t>
            </a:r>
            <a:r>
              <a:rPr lang="en-GB" dirty="0" err="1"/>
              <a:t>FMCG</a:t>
            </a:r>
            <a:r>
              <a:rPr lang="en-GB" dirty="0"/>
              <a:t> – Fast Moving Consumer Goods)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72" y="3865563"/>
            <a:ext cx="367232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3633023" cy="23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9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Suggested Activity - retailer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1771"/>
            <a:ext cx="5424055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List all the different types of retailers that you can think of (you may need to research to complete your list) e.g. department store</a:t>
            </a:r>
          </a:p>
          <a:p>
            <a:r>
              <a:rPr lang="en-GB" dirty="0"/>
              <a:t>Can you now explain how the term “retailer” can cover a variety of different types of shops?</a:t>
            </a:r>
          </a:p>
          <a:p>
            <a:r>
              <a:rPr lang="en-GB" dirty="0"/>
              <a:t>Pres esc for a suggested list</a:t>
            </a:r>
          </a:p>
          <a:p>
            <a:r>
              <a:rPr lang="en-GB" dirty="0"/>
              <a:t>8 awesome, 6 great, 4, </a:t>
            </a:r>
            <a:r>
              <a:rPr lang="en-GB"/>
              <a:t>not bad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-1347" r="27070" b="1347"/>
          <a:stretch/>
        </p:blipFill>
        <p:spPr>
          <a:xfrm rot="5400000">
            <a:off x="6760153" y="1541248"/>
            <a:ext cx="4294909" cy="48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086" y="0"/>
            <a:ext cx="4797829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2 stage distribution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145973" y="1842251"/>
            <a:ext cx="479782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Manufacturer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Consumer</a:t>
            </a:r>
          </a:p>
        </p:txBody>
      </p:sp>
      <p:pic>
        <p:nvPicPr>
          <p:cNvPr id="6" name="Picture 5" descr="Large Medium Thum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794">
            <a:off x="5178923" y="2537064"/>
            <a:ext cx="989691" cy="752165"/>
          </a:xfrm>
          <a:prstGeom prst="rect">
            <a:avLst/>
          </a:prstGeom>
        </p:spPr>
      </p:pic>
      <p:pic>
        <p:nvPicPr>
          <p:cNvPr id="3" name="Picture 2" descr="Leather &lt;strong&gt;Factory Outlet&lt;/strong&gt;, Croydon, London CR0 | Flickr - Photo Sharing!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/>
          <a:stretch/>
        </p:blipFill>
        <p:spPr>
          <a:xfrm>
            <a:off x="8196348" y="0"/>
            <a:ext cx="3995651" cy="6857999"/>
          </a:xfrm>
          <a:prstGeom prst="rect">
            <a:avLst/>
          </a:prstGeom>
        </p:spPr>
      </p:pic>
      <p:pic>
        <p:nvPicPr>
          <p:cNvPr id="7" name="Picture 6" descr="The Original &lt;strong&gt;Factory Shop&lt;/strong&gt;, No. 45 The... (C) Roger A Smith :: Geograph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94" t="485" r="24189" b="-485"/>
          <a:stretch/>
        </p:blipFill>
        <p:spPr>
          <a:xfrm>
            <a:off x="-864524" y="-1"/>
            <a:ext cx="45616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2 stage distribution example</a:t>
            </a:r>
          </a:p>
        </p:txBody>
      </p:sp>
      <p:sp>
        <p:nvSpPr>
          <p:cNvPr id="6" name="AutoShape 2" descr="Image result for factory out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3853">
            <a:off x="6871899" y="2402991"/>
            <a:ext cx="4871582" cy="3648984"/>
          </a:xfrm>
          <a:prstGeom prst="rect">
            <a:avLst/>
          </a:prstGeom>
        </p:spPr>
      </p:pic>
      <p:pic>
        <p:nvPicPr>
          <p:cNvPr id="3076" name="Picture 4" descr="Image result for factory out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352">
            <a:off x="479201" y="1682882"/>
            <a:ext cx="4339924" cy="32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20627099">
            <a:off x="2529682" y="3556851"/>
            <a:ext cx="5181600" cy="26299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 a two stage distribution channel products are bought by the consumer direct from the manufacturer</a:t>
            </a:r>
          </a:p>
          <a:p>
            <a:r>
              <a:rPr lang="en-GB" dirty="0"/>
              <a:t>There are no intermediaries in a two stage distribution channel</a:t>
            </a:r>
          </a:p>
        </p:txBody>
      </p:sp>
      <p:pic>
        <p:nvPicPr>
          <p:cNvPr id="10" name="Picture 9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18831"/>
            <a:ext cx="986407" cy="986407"/>
          </a:xfrm>
          <a:prstGeom prst="rect">
            <a:avLst/>
          </a:prstGeom>
        </p:spPr>
      </p:pic>
      <p:pic>
        <p:nvPicPr>
          <p:cNvPr id="12" name="Picture 11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49" y="1459832"/>
            <a:ext cx="986407" cy="986407"/>
          </a:xfrm>
          <a:prstGeom prst="rect">
            <a:avLst/>
          </a:prstGeom>
        </p:spPr>
      </p:pic>
      <p:pic>
        <p:nvPicPr>
          <p:cNvPr id="13" name="Picture 12" descr="&lt;strong&gt;Push pin&lt;/strong&gt; icon by jhnri4 - &lt;strong&gt;Push pin&lt;/strong&gt;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19" y="2210208"/>
            <a:ext cx="986407" cy="9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+mj-lt"/>
              </a:rPr>
              <a:t>2 stage distribution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480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Two stage e.g. holiday companies that do not use agents and factory outlets</a:t>
            </a:r>
          </a:p>
          <a:p>
            <a:r>
              <a:rPr lang="en-GB" dirty="0"/>
              <a:t>Direct marketing</a:t>
            </a:r>
          </a:p>
          <a:p>
            <a:r>
              <a:rPr lang="en-GB" dirty="0"/>
              <a:t>This means that products are sold directly from the manufacturer to the consumer</a:t>
            </a:r>
          </a:p>
          <a:p>
            <a:r>
              <a:rPr lang="en-GB" dirty="0"/>
              <a:t>For example Mail order catalogues like the Next Directory</a:t>
            </a:r>
          </a:p>
          <a:p>
            <a:r>
              <a:rPr lang="en-GB" dirty="0"/>
              <a:t>Factory shops e.g. Denby pottery shop</a:t>
            </a:r>
          </a:p>
          <a:p>
            <a:r>
              <a:rPr lang="en-GB" dirty="0"/>
              <a:t>Services straight to the consumer e.g. solicitor</a:t>
            </a:r>
          </a:p>
          <a:p>
            <a:r>
              <a:rPr lang="en-GB" dirty="0"/>
              <a:t>Dell computers (online)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73958"/>
            <a:ext cx="5181600" cy="385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15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001372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972" y="274638"/>
            <a:ext cx="8171757" cy="11517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Match the product to the selling location</a:t>
            </a:r>
          </a:p>
          <a:p>
            <a:r>
              <a:rPr lang="en-GB" dirty="0"/>
              <a:t>Which one is regulated by law? (only one)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57909" y="1895304"/>
            <a:ext cx="13805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online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9696" y="4005064"/>
            <a:ext cx="471411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 Black" panose="020B0A04020102020204" pitchFamily="34" charset="0"/>
              </a:rPr>
              <a:t>Prescription medicines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2362" y="2518783"/>
            <a:ext cx="20483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 Black" panose="020B0A04020102020204" pitchFamily="34" charset="0"/>
              </a:rPr>
              <a:t>groceries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8895" y="3384373"/>
            <a:ext cx="48878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Small independent shop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1664" y="2731945"/>
            <a:ext cx="29629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Factory outlet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3364" y="5012121"/>
            <a:ext cx="212936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catalogue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1627" y="4459684"/>
            <a:ext cx="1901493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Retailer website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5753" y="4682818"/>
            <a:ext cx="2128018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pharmacy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640" y="1568912"/>
            <a:ext cx="16292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clothes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7909" y="6133946"/>
            <a:ext cx="134043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shoes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2305" y="6133946"/>
            <a:ext cx="82105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29" y="3454887"/>
            <a:ext cx="22454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dealership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7186" y="5805264"/>
            <a:ext cx="383598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Convenience store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54423" y="4413517"/>
            <a:ext cx="21652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Mail order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4264" y="1830522"/>
            <a:ext cx="161775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 Black" panose="020B0A04020102020204" pitchFamily="34" charset="0"/>
              </a:rPr>
              <a:t>pottery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3998" y="2703404"/>
            <a:ext cx="27301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Supermarket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1340" y="5035695"/>
            <a:ext cx="2690095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hypermarket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32305" y="1789366"/>
            <a:ext cx="212244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38510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2292D-8166-41B7-A6F8-B11E245A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ighlight>
                  <a:srgbClr val="FFFF00"/>
                </a:highlight>
              </a:rPr>
              <a:t>What are the large benefits of multichannel distribution and why is it linked to large brands?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79BBD2-F547-4053-A469-4D4E04AC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https://youtu.be/I1yv_aOyzD4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60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021E-46AE-41CB-85CD-4FE01CA0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How has technology, competition and social trends impacted Tesco?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5A6C-985C-4DE0-BC82-DAE1BB4E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 tooltip="Share link"/>
              </a:rPr>
              <a:t>https://youtu.be/vL2ujjLKx2s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153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b) Changes in distribution to reflect social trends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Online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39118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The main benefit of the Internet is that niche products can reach a wider audience e.g. Low barriers to entry as set up costs are small</a:t>
            </a:r>
          </a:p>
          <a:p>
            <a:r>
              <a:rPr lang="en-GB" dirty="0"/>
              <a:t>Can cater to a far greater geographically dispersed market than traditional local shops</a:t>
            </a:r>
          </a:p>
          <a:p>
            <a:r>
              <a:rPr lang="en-GB" dirty="0"/>
              <a:t>Many transactions happen solely online such as purchasing tickets and software upgrades</a:t>
            </a:r>
          </a:p>
          <a:p>
            <a:r>
              <a:rPr lang="en-GB" dirty="0"/>
              <a:t>Some businesses are clicks and bricks, others are just clicks – in other words just online e.g. Amazon</a:t>
            </a:r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7712" y="2976282"/>
            <a:ext cx="4386087" cy="2504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632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E0B97-F7AD-4B6A-B8C9-DB6CFDBE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b) Changes in distribution to reflect social trends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F5F8BA-A215-42C8-B933-71F49100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What social trends have affected the way in which companies such as Amazon now distribute their products?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How will this affect the business?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How will this affect the consumer? 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https://youtu.be/bfFsqbIn_3E</a:t>
            </a:r>
            <a:endParaRPr lang="en-GB" dirty="0"/>
          </a:p>
          <a:p>
            <a:r>
              <a:rPr lang="en-GB" dirty="0">
                <a:hlinkClick r:id="rId3" tooltip="Share link"/>
              </a:rPr>
              <a:t>https://youtu.be/wC4vITSVXoA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16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Changing from product to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This is the concept that you do not have to own something to be able to use it e.g. music – not a physical product like a CD but an experience like a song you sing to yourself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3456" y="2048153"/>
            <a:ext cx="4920343" cy="370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upload.wikimedia.org/wikipedia/commons/thumb/7/7a/Alphabet_song.png/320px-Alphabet_s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1" y="4345303"/>
            <a:ext cx="3048000" cy="1628776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BC2B08-91CB-4DE0-A136-0799CE2666B8}"/>
              </a:ext>
            </a:extLst>
          </p:cNvPr>
          <p:cNvSpPr/>
          <p:nvPr/>
        </p:nvSpPr>
        <p:spPr>
          <a:xfrm>
            <a:off x="838200" y="4345302"/>
            <a:ext cx="10708341" cy="2512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Describe how the consumption of music has changed over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Live performances.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Recorded music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Explain how changes in technology and customer lifestyles has resulted in music consumption becoming more of a service than a product.</a:t>
            </a:r>
          </a:p>
        </p:txBody>
      </p:sp>
    </p:spTree>
    <p:extLst>
      <p:ext uri="{BB962C8B-B14F-4D97-AF65-F5344CB8AC3E}">
        <p14:creationId xmlns:p14="http://schemas.microsoft.com/office/powerpoint/2010/main" val="2791754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Choice of distribution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The choice of channel of distribution and the method of getting the products to the consumer will depend on: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The nature of the product e.g. medicines need to be sold in a pharmacy under the careful eye of a fully trained pharmacist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The market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The nature of the business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The size of the business e.g.  A small fledgling business may start with just an online business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8013" y="1825625"/>
            <a:ext cx="432997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435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628800"/>
            <a:ext cx="6192688" cy="398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5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 – from 2017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38" y="1451995"/>
            <a:ext cx="8991525" cy="444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733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2040051"/>
            <a:ext cx="10384971" cy="2020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4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8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856"/>
            <a:ext cx="10515600" cy="13255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Definition: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Distribution is the process of getting the right product or service to the consumer in the right place.</a:t>
            </a:r>
          </a:p>
          <a:p>
            <a:endParaRPr lang="en-GB" dirty="0"/>
          </a:p>
          <a:p>
            <a:r>
              <a:rPr lang="en-GB" dirty="0"/>
              <a:t>Distribution is one of the 4Ps of marketing: “place”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Distribution channel</a:t>
            </a:r>
            <a:r>
              <a:rPr lang="en-GB" dirty="0"/>
              <a:t>; The chain of businesses  through which a good or service passes until it reaches the end consumer. A distribution channel can include; manufacturers, wholesalers, retailers, distributors and the internet.</a:t>
            </a:r>
          </a:p>
          <a:p>
            <a:r>
              <a:rPr lang="en-GB" b="1" dirty="0"/>
              <a:t>Wholesaler</a:t>
            </a:r>
            <a:r>
              <a:rPr lang="en-GB" dirty="0"/>
              <a:t>; A business that sells goods to retailers</a:t>
            </a:r>
          </a:p>
          <a:p>
            <a:r>
              <a:rPr lang="en-GB" b="1" dirty="0"/>
              <a:t>Retailer</a:t>
            </a:r>
            <a:r>
              <a:rPr lang="en-GB" dirty="0"/>
              <a:t>; A business that sells goods to consumers</a:t>
            </a:r>
          </a:p>
          <a:p>
            <a:r>
              <a:rPr lang="en-GB" b="1" dirty="0"/>
              <a:t>Agent</a:t>
            </a:r>
            <a:r>
              <a:rPr lang="en-GB" dirty="0"/>
              <a:t>; </a:t>
            </a:r>
            <a:r>
              <a:rPr lang="en-GB"/>
              <a:t>A foreign </a:t>
            </a:r>
            <a:r>
              <a:rPr lang="en-GB" dirty="0"/>
              <a:t>sales agent is a business which represents products from another business in a new country</a:t>
            </a:r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a) Distribution channels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609600" y="1294812"/>
            <a:ext cx="9375267" cy="7810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Calibri"/>
              </a:rPr>
              <a:t>Place, as part of the marketing mix, refers to:</a:t>
            </a:r>
          </a:p>
          <a:p>
            <a:endParaRPr lang="en-GB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Place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4E4267-D901-4033-BC44-4FC086538698}"/>
              </a:ext>
            </a:extLst>
          </p:cNvPr>
          <p:cNvGrpSpPr/>
          <p:nvPr/>
        </p:nvGrpSpPr>
        <p:grpSpPr>
          <a:xfrm>
            <a:off x="609600" y="2317273"/>
            <a:ext cx="9601200" cy="1360027"/>
            <a:chOff x="528657" y="1833315"/>
            <a:chExt cx="9743034" cy="1660511"/>
          </a:xfrm>
          <a:solidFill>
            <a:srgbClr val="FFFF00"/>
          </a:solidFill>
        </p:grpSpPr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753CACB-4D97-4E2D-AFBA-0748F8BB2675}"/>
                </a:ext>
              </a:extLst>
            </p:cNvPr>
            <p:cNvSpPr/>
            <p:nvPr/>
          </p:nvSpPr>
          <p:spPr bwMode="auto">
            <a:xfrm>
              <a:off x="2998672" y="1833315"/>
              <a:ext cx="7273019" cy="1491751"/>
            </a:xfrm>
            <a:prstGeom prst="roundRect">
              <a:avLst>
                <a:gd name="adj" fmla="val 20067"/>
              </a:avLst>
            </a:prstGeom>
            <a:grpFill/>
            <a:ln w="38100" cap="flat" cmpd="sng" algn="in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wrap="square" lIns="27146" tIns="27146" rIns="27146" bIns="27146" numCol="1" rtlCol="0" anchor="t" anchorCtr="0" compatLnSpc="1">
              <a:prstTxWarp prst="textNoShape">
                <a:avLst/>
              </a:prstTxWarp>
            </a:bodyPr>
            <a:lstStyle/>
            <a:p>
              <a:pPr marL="4763" indent="-4763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Tempus Sans ITC" pitchFamily="82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ACC0AED-3A4A-4FF0-81BC-2F6CCD63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045" y="1866841"/>
              <a:ext cx="6095292" cy="12964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100" dirty="0">
                  <a:solidFill>
                    <a:prstClr val="black"/>
                  </a:solidFill>
                  <a:latin typeface="AR CENA" panose="02000000000000000000" pitchFamily="2" charset="0"/>
                </a:rPr>
                <a:t>“Where a product can be purchased, and how it is moved from the manufacturer to the end consumer”</a:t>
              </a:r>
              <a:endParaRPr lang="en-US" altLang="en-US" sz="2100" dirty="0">
                <a:solidFill>
                  <a:prstClr val="black"/>
                </a:solidFill>
                <a:latin typeface="AR CENA" panose="020B060402020202020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09C0E5-8B7A-417D-B3B7-5ECE6832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57" y="1997286"/>
              <a:ext cx="1995388" cy="1496540"/>
            </a:xfrm>
            <a:prstGeom prst="rect">
              <a:avLst/>
            </a:prstGeom>
            <a:grpFill/>
          </p:spPr>
        </p:pic>
      </p:grp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9AFBA957-1053-492E-92A7-FC7E00D49400}"/>
              </a:ext>
            </a:extLst>
          </p:cNvPr>
          <p:cNvSpPr txBox="1">
            <a:spLocks/>
          </p:cNvSpPr>
          <p:nvPr/>
        </p:nvSpPr>
        <p:spPr>
          <a:xfrm>
            <a:off x="609601" y="3722707"/>
            <a:ext cx="9395520" cy="5265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Calibri"/>
              </a:rPr>
              <a:t>Place is often overlooked, but it is a vital part of the marketing mix</a:t>
            </a:r>
          </a:p>
          <a:p>
            <a:pPr lvl="1"/>
            <a:r>
              <a:rPr lang="en-GB" sz="2800" dirty="0">
                <a:latin typeface="Calibri"/>
              </a:rPr>
              <a:t>Failure to get a product to the right place can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lead to empty shelves</a:t>
            </a:r>
          </a:p>
          <a:p>
            <a:pPr lvl="2"/>
            <a:r>
              <a:rPr lang="en-GB" sz="2400" dirty="0">
                <a:latin typeface="Calibri"/>
              </a:rPr>
              <a:t>Empty shelves mean lost sales!</a:t>
            </a:r>
            <a:br>
              <a:rPr lang="en-GB" sz="2400" dirty="0">
                <a:latin typeface="Calibri"/>
              </a:rPr>
            </a:br>
            <a:endParaRPr lang="en-GB" sz="2400" dirty="0">
              <a:latin typeface="Calibri"/>
            </a:endParaRPr>
          </a:p>
          <a:p>
            <a:endParaRPr lang="en-GB" sz="3600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91293-9AEC-4E9F-B9E2-7E1D0A86D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72" y="5271746"/>
            <a:ext cx="1277976" cy="1503929"/>
          </a:xfrm>
          <a:prstGeom prst="rect">
            <a:avLst/>
          </a:prstGeom>
        </p:spPr>
      </p:pic>
      <p:pic>
        <p:nvPicPr>
          <p:cNvPr id="10" name="Picture 2" descr="MAKENOTES | LinkedIn">
            <a:extLst>
              <a:ext uri="{FF2B5EF4-FFF2-40B4-BE49-F238E27FC236}">
                <a16:creationId xmlns:a16="http://schemas.microsoft.com/office/drawing/2014/main" id="{51BCC978-5548-4913-B30B-BC0FA065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132">
            <a:off x="9086004" y="466395"/>
            <a:ext cx="1510231" cy="15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6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609601" y="1364144"/>
            <a:ext cx="9679542" cy="9297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bri"/>
              </a:rPr>
              <a:t>A distribution channel refers to how a product is moved from the business that produces it to the consumer that uses it </a:t>
            </a:r>
          </a:p>
          <a:p>
            <a:pPr lvl="1"/>
            <a:r>
              <a:rPr lang="en-GB" altLang="en-US" sz="2400" dirty="0">
                <a:latin typeface="Calbri"/>
              </a:rPr>
              <a:t>There are a number of channels available, the most common being: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Channels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0CE073-00A2-4867-BE61-E2145A036E4B}"/>
              </a:ext>
            </a:extLst>
          </p:cNvPr>
          <p:cNvGrpSpPr/>
          <p:nvPr/>
        </p:nvGrpSpPr>
        <p:grpSpPr>
          <a:xfrm>
            <a:off x="397017" y="3993295"/>
            <a:ext cx="1212374" cy="1227959"/>
            <a:chOff x="1152801" y="3906065"/>
            <a:chExt cx="1616499" cy="16372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2E2FF8-0DB9-4101-BE9C-AD88B00D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882" y="3906065"/>
              <a:ext cx="1178255" cy="1178255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7725CC-6415-4BB5-81F5-5DC425F30F93}"/>
                </a:ext>
              </a:extLst>
            </p:cNvPr>
            <p:cNvSpPr/>
            <p:nvPr/>
          </p:nvSpPr>
          <p:spPr>
            <a:xfrm>
              <a:off x="1152801" y="5143234"/>
              <a:ext cx="1616499" cy="40010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500" dirty="0">
                  <a:ln w="6350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/>
                </a:rPr>
                <a:t>Manufacturer</a:t>
              </a:r>
              <a:endParaRPr lang="en-US" dirty="0">
                <a:ln w="6350">
                  <a:solidFill>
                    <a:srgbClr val="5D5D5D"/>
                  </a:solidFill>
                  <a:prstDash val="solid"/>
                </a:ln>
                <a:solidFill>
                  <a:srgbClr val="5D5D5D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D34A90-5498-4E52-8DC6-E374EEBD3CB6}"/>
              </a:ext>
            </a:extLst>
          </p:cNvPr>
          <p:cNvGrpSpPr/>
          <p:nvPr/>
        </p:nvGrpSpPr>
        <p:grpSpPr>
          <a:xfrm>
            <a:off x="10306619" y="3847170"/>
            <a:ext cx="1212374" cy="1171166"/>
            <a:chOff x="9881302" y="4019557"/>
            <a:chExt cx="1616499" cy="15615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842709-7891-4E55-BB5E-38E40DFB0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5104" y="4019557"/>
              <a:ext cx="1408896" cy="1181142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A978B48-AF71-4DFD-BA41-E9CD030ECB9F}"/>
                </a:ext>
              </a:extLst>
            </p:cNvPr>
            <p:cNvSpPr/>
            <p:nvPr/>
          </p:nvSpPr>
          <p:spPr>
            <a:xfrm>
              <a:off x="9881302" y="5181003"/>
              <a:ext cx="1616499" cy="40010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500" dirty="0">
                  <a:ln w="6350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/>
                </a:rPr>
                <a:t>Consumer</a:t>
              </a:r>
              <a:endParaRPr lang="en-US" dirty="0">
                <a:ln w="6350">
                  <a:solidFill>
                    <a:srgbClr val="5D5D5D"/>
                  </a:solidFill>
                  <a:prstDash val="solid"/>
                </a:ln>
                <a:solidFill>
                  <a:srgbClr val="5D5D5D"/>
                </a:solidFill>
                <a:latin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3AAF82-6AFF-4861-9C9B-C464FC44EFFA}"/>
              </a:ext>
            </a:extLst>
          </p:cNvPr>
          <p:cNvGrpSpPr/>
          <p:nvPr/>
        </p:nvGrpSpPr>
        <p:grpSpPr>
          <a:xfrm>
            <a:off x="1899901" y="5783866"/>
            <a:ext cx="8237843" cy="718771"/>
            <a:chOff x="3106187" y="5566814"/>
            <a:chExt cx="6555971" cy="698090"/>
          </a:xfrm>
        </p:grpSpPr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D46CA78B-3509-4398-A7F8-11FACDFD54B6}"/>
                </a:ext>
              </a:extLst>
            </p:cNvPr>
            <p:cNvSpPr/>
            <p:nvPr/>
          </p:nvSpPr>
          <p:spPr>
            <a:xfrm>
              <a:off x="3106187" y="5566814"/>
              <a:ext cx="6555971" cy="698090"/>
            </a:xfrm>
            <a:prstGeom prst="rightArrow">
              <a:avLst>
                <a:gd name="adj1" fmla="val 100000"/>
                <a:gd name="adj2" fmla="val 4519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rgbClr val="002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E1D5AE3-0AFF-4F56-947A-1F420FA9C3AA}"/>
                </a:ext>
              </a:extLst>
            </p:cNvPr>
            <p:cNvSpPr/>
            <p:nvPr/>
          </p:nvSpPr>
          <p:spPr>
            <a:xfrm>
              <a:off x="5288080" y="5735429"/>
              <a:ext cx="2192184" cy="29144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500" dirty="0">
                  <a:ln w="6350">
                    <a:solidFill>
                      <a:srgbClr val="002F60"/>
                    </a:solidFill>
                    <a:prstDash val="solid"/>
                  </a:ln>
                  <a:solidFill>
                    <a:srgbClr val="002F60"/>
                  </a:solidFill>
                  <a:highlight>
                    <a:srgbClr val="FFFF00"/>
                  </a:highlight>
                  <a:latin typeface="Calibri"/>
                </a:rPr>
                <a:t>Direct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517EF5D-F33E-47C9-A27F-1AD0677B5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00" y="1081350"/>
            <a:ext cx="457200" cy="457200"/>
          </a:xfrm>
          <a:prstGeom prst="rect">
            <a:avLst/>
          </a:prstGeom>
        </p:spPr>
      </p:pic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C3423CE0-0AEB-4A3B-B0C3-C4599885B0E7}"/>
              </a:ext>
            </a:extLst>
          </p:cNvPr>
          <p:cNvSpPr/>
          <p:nvPr/>
        </p:nvSpPr>
        <p:spPr>
          <a:xfrm>
            <a:off x="3853640" y="2964542"/>
            <a:ext cx="416834" cy="193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23F81-EA49-41A2-AAD9-DC9E82358EA8}"/>
              </a:ext>
            </a:extLst>
          </p:cNvPr>
          <p:cNvGrpSpPr/>
          <p:nvPr/>
        </p:nvGrpSpPr>
        <p:grpSpPr>
          <a:xfrm>
            <a:off x="1899901" y="2796987"/>
            <a:ext cx="8237846" cy="3786375"/>
            <a:chOff x="2329641" y="2964541"/>
            <a:chExt cx="4916981" cy="261601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E034BE8-215D-4F5A-AE09-A331727ADF25}"/>
                </a:ext>
              </a:extLst>
            </p:cNvPr>
            <p:cNvGrpSpPr/>
            <p:nvPr/>
          </p:nvGrpSpPr>
          <p:grpSpPr>
            <a:xfrm>
              <a:off x="2838798" y="2964541"/>
              <a:ext cx="4407824" cy="523568"/>
              <a:chOff x="3785064" y="2809722"/>
              <a:chExt cx="5877098" cy="698090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0BA277F5-2969-4431-B26E-C0C9A3D43200}"/>
                  </a:ext>
                </a:extLst>
              </p:cNvPr>
              <p:cNvSpPr/>
              <p:nvPr/>
            </p:nvSpPr>
            <p:spPr>
              <a:xfrm>
                <a:off x="3785064" y="2809722"/>
                <a:ext cx="5877098" cy="698090"/>
              </a:xfrm>
              <a:prstGeom prst="rightArrow">
                <a:avLst>
                  <a:gd name="adj1" fmla="val 100000"/>
                  <a:gd name="adj2" fmla="val 4519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2F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7A5361-83B6-4810-960D-71C0C240B115}"/>
                  </a:ext>
                </a:extLst>
              </p:cNvPr>
              <p:cNvGrpSpPr/>
              <p:nvPr/>
            </p:nvGrpSpPr>
            <p:grpSpPr>
              <a:xfrm>
                <a:off x="5979700" y="2866334"/>
                <a:ext cx="944177" cy="565838"/>
                <a:chOff x="5453841" y="2665148"/>
                <a:chExt cx="944177" cy="565838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05DA2A15-5A28-4014-9B9F-7B3151E3B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488" y="2665148"/>
                  <a:ext cx="306885" cy="360000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33F226C1-B003-4829-8DF8-633CAE356F5D}"/>
                    </a:ext>
                  </a:extLst>
                </p:cNvPr>
                <p:cNvSpPr/>
                <p:nvPr/>
              </p:nvSpPr>
              <p:spPr>
                <a:xfrm>
                  <a:off x="5453841" y="2941692"/>
                  <a:ext cx="944177" cy="289294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1500" dirty="0">
                      <a:ln w="6350">
                        <a:solidFill>
                          <a:srgbClr val="002F60"/>
                        </a:solidFill>
                        <a:prstDash val="solid"/>
                      </a:ln>
                      <a:solidFill>
                        <a:srgbClr val="002F60"/>
                      </a:solidFill>
                      <a:highlight>
                        <a:srgbClr val="FFFF00"/>
                      </a:highlight>
                      <a:latin typeface="Calibri"/>
                    </a:rPr>
                    <a:t>Agent</a:t>
                  </a:r>
                  <a:endParaRPr lang="en-US" dirty="0">
                    <a:ln w="6350">
                      <a:solidFill>
                        <a:srgbClr val="002F60"/>
                      </a:solidFill>
                      <a:prstDash val="solid"/>
                    </a:ln>
                    <a:solidFill>
                      <a:srgbClr val="002F60"/>
                    </a:solidFill>
                    <a:highlight>
                      <a:srgbClr val="FFFF00"/>
                    </a:highlight>
                    <a:latin typeface="Calibri"/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E6BEC46-BADF-49EC-B351-6335D7613864}"/>
                </a:ext>
              </a:extLst>
            </p:cNvPr>
            <p:cNvGrpSpPr/>
            <p:nvPr/>
          </p:nvGrpSpPr>
          <p:grpSpPr>
            <a:xfrm>
              <a:off x="2838798" y="3653815"/>
              <a:ext cx="4407824" cy="523568"/>
              <a:chOff x="3785064" y="3728753"/>
              <a:chExt cx="5877098" cy="698090"/>
            </a:xfrm>
          </p:grpSpPr>
          <p:sp>
            <p:nvSpPr>
              <p:cNvPr id="61" name="Arrow: Right 60">
                <a:extLst>
                  <a:ext uri="{FF2B5EF4-FFF2-40B4-BE49-F238E27FC236}">
                    <a16:creationId xmlns:a16="http://schemas.microsoft.com/office/drawing/2014/main" id="{9B6A27F9-5FC7-458D-B326-5A7E2CD4D029}"/>
                  </a:ext>
                </a:extLst>
              </p:cNvPr>
              <p:cNvSpPr/>
              <p:nvPr/>
            </p:nvSpPr>
            <p:spPr>
              <a:xfrm>
                <a:off x="3785064" y="3728753"/>
                <a:ext cx="5877098" cy="698090"/>
              </a:xfrm>
              <a:prstGeom prst="rightArrow">
                <a:avLst>
                  <a:gd name="adj1" fmla="val 100000"/>
                  <a:gd name="adj2" fmla="val 4519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2F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DC35012-260A-4C7D-9A51-688F95654D97}"/>
                  </a:ext>
                </a:extLst>
              </p:cNvPr>
              <p:cNvGrpSpPr/>
              <p:nvPr/>
            </p:nvGrpSpPr>
            <p:grpSpPr>
              <a:xfrm>
                <a:off x="4471105" y="3777307"/>
                <a:ext cx="1616499" cy="593345"/>
                <a:chOff x="3681639" y="3590171"/>
                <a:chExt cx="1616499" cy="593345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F02223E-2064-4138-B2F5-5CBB1A9E29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7416" y="3590171"/>
                  <a:ext cx="455758" cy="360000"/>
                </a:xfrm>
                <a:prstGeom prst="rect">
                  <a:avLst/>
                </a:prstGeom>
              </p:spPr>
            </p:pic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221777-FAEF-452F-834D-922A7490B49D}"/>
                    </a:ext>
                  </a:extLst>
                </p:cNvPr>
                <p:cNvSpPr/>
                <p:nvPr/>
              </p:nvSpPr>
              <p:spPr>
                <a:xfrm>
                  <a:off x="3681639" y="3894223"/>
                  <a:ext cx="1616499" cy="289293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1500" dirty="0">
                      <a:ln w="6350">
                        <a:solidFill>
                          <a:srgbClr val="002F60"/>
                        </a:solidFill>
                        <a:prstDash val="solid"/>
                      </a:ln>
                      <a:solidFill>
                        <a:srgbClr val="002F60"/>
                      </a:solidFill>
                      <a:highlight>
                        <a:srgbClr val="FFFF00"/>
                      </a:highlight>
                      <a:latin typeface="Calibri"/>
                    </a:rPr>
                    <a:t>Wholesaler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7469056-BF77-4A81-95A0-1056088D3B29}"/>
                  </a:ext>
                </a:extLst>
              </p:cNvPr>
              <p:cNvGrpSpPr/>
              <p:nvPr/>
            </p:nvGrpSpPr>
            <p:grpSpPr>
              <a:xfrm>
                <a:off x="6848409" y="3777151"/>
                <a:ext cx="2192184" cy="588248"/>
                <a:chOff x="6095997" y="3595269"/>
                <a:chExt cx="2192184" cy="58824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8A937C79-6340-44E9-A9C3-3B5D33CFA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2090" y="3595269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402ADD1-B4AD-4676-BB98-8DAEFA97DBD3}"/>
                    </a:ext>
                  </a:extLst>
                </p:cNvPr>
                <p:cNvSpPr/>
                <p:nvPr/>
              </p:nvSpPr>
              <p:spPr>
                <a:xfrm>
                  <a:off x="6095997" y="3894223"/>
                  <a:ext cx="2192184" cy="289294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1500" dirty="0">
                      <a:ln w="6350">
                        <a:solidFill>
                          <a:srgbClr val="002F60"/>
                        </a:solidFill>
                        <a:prstDash val="solid"/>
                      </a:ln>
                      <a:solidFill>
                        <a:srgbClr val="002F60"/>
                      </a:solidFill>
                      <a:highlight>
                        <a:srgbClr val="FFFF00"/>
                      </a:highlight>
                      <a:latin typeface="Calibri"/>
                    </a:rPr>
                    <a:t>Retailer/E-</a:t>
                  </a:r>
                  <a:r>
                    <a:rPr lang="en-US" sz="1500" dirty="0" err="1">
                      <a:ln w="6350">
                        <a:solidFill>
                          <a:srgbClr val="002F60"/>
                        </a:solidFill>
                        <a:prstDash val="solid"/>
                      </a:ln>
                      <a:solidFill>
                        <a:srgbClr val="002F60"/>
                      </a:solidFill>
                      <a:highlight>
                        <a:srgbClr val="FFFF00"/>
                      </a:highlight>
                      <a:latin typeface="Calibri"/>
                    </a:rPr>
                    <a:t>tailer</a:t>
                  </a:r>
                  <a:endParaRPr lang="en-US" sz="1500" dirty="0">
                    <a:ln w="6350">
                      <a:solidFill>
                        <a:srgbClr val="002F60"/>
                      </a:solidFill>
                      <a:prstDash val="solid"/>
                    </a:ln>
                    <a:solidFill>
                      <a:srgbClr val="002F60"/>
                    </a:solidFill>
                    <a:highlight>
                      <a:srgbClr val="FFFF00"/>
                    </a:highlight>
                    <a:latin typeface="Calibri"/>
                  </a:endParaRPr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F1868A6-4028-4059-8360-C57F9A6357EF}"/>
                </a:ext>
              </a:extLst>
            </p:cNvPr>
            <p:cNvGrpSpPr/>
            <p:nvPr/>
          </p:nvGrpSpPr>
          <p:grpSpPr>
            <a:xfrm>
              <a:off x="2838796" y="4343088"/>
              <a:ext cx="4407824" cy="523568"/>
              <a:chOff x="3785061" y="4647784"/>
              <a:chExt cx="5877098" cy="698090"/>
            </a:xfrm>
          </p:grpSpPr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4E8BF9FD-F2F7-4F81-9039-27E7CEDF79B3}"/>
                  </a:ext>
                </a:extLst>
              </p:cNvPr>
              <p:cNvSpPr/>
              <p:nvPr/>
            </p:nvSpPr>
            <p:spPr>
              <a:xfrm>
                <a:off x="3785061" y="4647784"/>
                <a:ext cx="5877098" cy="698090"/>
              </a:xfrm>
              <a:prstGeom prst="rightArrow">
                <a:avLst>
                  <a:gd name="adj1" fmla="val 100000"/>
                  <a:gd name="adj2" fmla="val 4519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2F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85CD4C0-5CCF-4A32-AB81-3E10A60AA2C3}"/>
                  </a:ext>
                </a:extLst>
              </p:cNvPr>
              <p:cNvGrpSpPr/>
              <p:nvPr/>
            </p:nvGrpSpPr>
            <p:grpSpPr>
              <a:xfrm>
                <a:off x="5372322" y="4682960"/>
                <a:ext cx="2192184" cy="612720"/>
                <a:chOff x="4846463" y="4483925"/>
                <a:chExt cx="2192184" cy="612720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C62CD76-D645-4208-B7E9-DD7C785F1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2555" y="4483925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281698C-6B25-4DD6-8F5E-05CF0941DA7D}"/>
                    </a:ext>
                  </a:extLst>
                </p:cNvPr>
                <p:cNvSpPr/>
                <p:nvPr/>
              </p:nvSpPr>
              <p:spPr>
                <a:xfrm>
                  <a:off x="4846463" y="4792516"/>
                  <a:ext cx="2192184" cy="30412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1600" dirty="0">
                      <a:ln w="6350">
                        <a:solidFill>
                          <a:srgbClr val="002F60"/>
                        </a:solidFill>
                        <a:prstDash val="solid"/>
                      </a:ln>
                      <a:solidFill>
                        <a:srgbClr val="002F60"/>
                      </a:solidFill>
                      <a:highlight>
                        <a:srgbClr val="FFFF00"/>
                      </a:highlight>
                      <a:latin typeface="Calibri"/>
                    </a:rPr>
                    <a:t>Retailer/E-</a:t>
                  </a:r>
                  <a:r>
                    <a:rPr lang="en-US" sz="1600" dirty="0" err="1">
                      <a:ln w="6350">
                        <a:solidFill>
                          <a:srgbClr val="002F60"/>
                        </a:solidFill>
                        <a:prstDash val="solid"/>
                      </a:ln>
                      <a:solidFill>
                        <a:srgbClr val="002F60"/>
                      </a:solidFill>
                      <a:highlight>
                        <a:srgbClr val="FFFF00"/>
                      </a:highlight>
                      <a:latin typeface="Calibri"/>
                    </a:rPr>
                    <a:t>tailer</a:t>
                  </a:r>
                  <a:endParaRPr lang="en-US" sz="1600" dirty="0">
                    <a:ln w="6350">
                      <a:solidFill>
                        <a:srgbClr val="002F60"/>
                      </a:solidFill>
                      <a:prstDash val="solid"/>
                    </a:ln>
                    <a:solidFill>
                      <a:srgbClr val="002F60"/>
                    </a:solidFill>
                    <a:highlight>
                      <a:srgbClr val="FFFF00"/>
                    </a:highlight>
                    <a:latin typeface="Calibri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3613FDE-E8E5-4338-8E2F-6AFC123FFFD3}"/>
                </a:ext>
              </a:extLst>
            </p:cNvPr>
            <p:cNvGrpSpPr/>
            <p:nvPr/>
          </p:nvGrpSpPr>
          <p:grpSpPr>
            <a:xfrm>
              <a:off x="2329641" y="2964541"/>
              <a:ext cx="376154" cy="2616011"/>
              <a:chOff x="3106187" y="2809721"/>
              <a:chExt cx="501539" cy="348801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837A237-1E83-40A1-9883-19E6BE1818B5}"/>
                  </a:ext>
                </a:extLst>
              </p:cNvPr>
              <p:cNvSpPr/>
              <p:nvPr/>
            </p:nvSpPr>
            <p:spPr>
              <a:xfrm>
                <a:off x="3106187" y="2809723"/>
                <a:ext cx="501539" cy="2536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2F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ABFAB36-DC33-47F0-B7F8-3A9223EB6FB6}"/>
                  </a:ext>
                </a:extLst>
              </p:cNvPr>
              <p:cNvSpPr/>
              <p:nvPr/>
            </p:nvSpPr>
            <p:spPr>
              <a:xfrm rot="16200000">
                <a:off x="1611285" y="4418610"/>
                <a:ext cx="3488014" cy="27023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1500" dirty="0">
                    <a:ln w="6350">
                      <a:solidFill>
                        <a:srgbClr val="002F60"/>
                      </a:solidFill>
                      <a:prstDash val="solid"/>
                    </a:ln>
                    <a:solidFill>
                      <a:srgbClr val="002F60"/>
                    </a:solidFill>
                    <a:latin typeface="Calibri"/>
                  </a:rPr>
                  <a:t>Indirect</a:t>
                </a:r>
              </a:p>
            </p:txBody>
          </p:sp>
        </p:grpSp>
      </p:grpSp>
      <p:pic>
        <p:nvPicPr>
          <p:cNvPr id="39" name="Picture 2" descr="MAKENOTES | LinkedIn">
            <a:extLst>
              <a:ext uri="{FF2B5EF4-FFF2-40B4-BE49-F238E27FC236}">
                <a16:creationId xmlns:a16="http://schemas.microsoft.com/office/drawing/2014/main" id="{C3BFD80A-3C86-42D5-822C-13AE2F08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132">
            <a:off x="9321617" y="154234"/>
            <a:ext cx="1143933" cy="1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6E3077-E779-49F1-8F92-B508F2A211E0}"/>
              </a:ext>
            </a:extLst>
          </p:cNvPr>
          <p:cNvSpPr/>
          <p:nvPr/>
        </p:nvSpPr>
        <p:spPr>
          <a:xfrm>
            <a:off x="8617553" y="2872913"/>
            <a:ext cx="1186397" cy="464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stage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6FAB49-A835-47FC-9AB9-AD7E48111F70}"/>
              </a:ext>
            </a:extLst>
          </p:cNvPr>
          <p:cNvSpPr/>
          <p:nvPr/>
        </p:nvSpPr>
        <p:spPr>
          <a:xfrm>
            <a:off x="8658658" y="3938277"/>
            <a:ext cx="1037673" cy="464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stage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2FD282-33C0-4D6A-9231-AC1345ADF838}"/>
              </a:ext>
            </a:extLst>
          </p:cNvPr>
          <p:cNvSpPr/>
          <p:nvPr/>
        </p:nvSpPr>
        <p:spPr>
          <a:xfrm>
            <a:off x="8566250" y="4920149"/>
            <a:ext cx="1224630" cy="464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stage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B3016E-CAF6-4C54-8C39-D25A98F838EB}"/>
              </a:ext>
            </a:extLst>
          </p:cNvPr>
          <p:cNvSpPr/>
          <p:nvPr/>
        </p:nvSpPr>
        <p:spPr>
          <a:xfrm>
            <a:off x="8566250" y="5911022"/>
            <a:ext cx="1224630" cy="464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stage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6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609601" y="1541363"/>
            <a:ext cx="9679542" cy="5265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 defTabSz="685800">
              <a:spcBef>
                <a:spcPts val="750"/>
              </a:spcBef>
            </a:pPr>
            <a:r>
              <a:rPr lang="en-GB" sz="3200" dirty="0">
                <a:latin typeface="Calibri"/>
              </a:rPr>
              <a:t>Agents are involved in negotiating a sale on behalf of the seller</a:t>
            </a:r>
          </a:p>
          <a:p>
            <a:pPr marL="610791" lvl="1" indent="-272654" defTabSz="685800">
              <a:spcBef>
                <a:spcPts val="375"/>
              </a:spcBef>
            </a:pPr>
            <a:r>
              <a:rPr lang="en-GB" sz="2400" dirty="0">
                <a:latin typeface="Calibri"/>
              </a:rPr>
              <a:t>They are usually paid a commission – a percentage of the value of a sale</a:t>
            </a:r>
          </a:p>
          <a:p>
            <a:pPr marL="610791" lvl="1" indent="-272654" defTabSz="685800">
              <a:spcBef>
                <a:spcPts val="375"/>
              </a:spcBef>
            </a:pPr>
            <a:endParaRPr lang="en-GB" sz="1800" dirty="0">
              <a:latin typeface="Calibri"/>
            </a:endParaRPr>
          </a:p>
          <a:p>
            <a:pPr marL="338138" indent="-338138" defTabSz="685800">
              <a:spcBef>
                <a:spcPts val="750"/>
              </a:spcBef>
            </a:pPr>
            <a:r>
              <a:rPr lang="en-GB" dirty="0">
                <a:latin typeface="Calibri"/>
              </a:rPr>
              <a:t>Agents are common in certain industries, for example:</a:t>
            </a:r>
          </a:p>
          <a:p>
            <a:pPr marL="338138" indent="-338138" defTabSz="685800">
              <a:spcBef>
                <a:spcPts val="750"/>
              </a:spcBef>
            </a:pPr>
            <a:endParaRPr lang="en-GB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GB" dirty="0"/>
              <a:t>Agents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68D62863-AD74-486D-8BA8-F764B1746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00" y="5239350"/>
            <a:ext cx="456300" cy="4563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48592B-5701-4ACA-8047-AAC3CB86FEBA}"/>
              </a:ext>
            </a:extLst>
          </p:cNvPr>
          <p:cNvGrpSpPr/>
          <p:nvPr/>
        </p:nvGrpSpPr>
        <p:grpSpPr>
          <a:xfrm>
            <a:off x="3744307" y="3884893"/>
            <a:ext cx="1669993" cy="1528265"/>
            <a:chOff x="1981812" y="2930439"/>
            <a:chExt cx="2880000" cy="333561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F0E87D1-A8AD-4311-B505-CF550AC60776}"/>
                </a:ext>
              </a:extLst>
            </p:cNvPr>
            <p:cNvSpPr/>
            <p:nvPr/>
          </p:nvSpPr>
          <p:spPr>
            <a:xfrm>
              <a:off x="1981812" y="3386051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89EF8"/>
              </a:solidFill>
            </a:ln>
            <a:effectLst>
              <a:glow rad="101600">
                <a:srgbClr val="5D5D5D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15FA7E0-3D12-4D29-A8D2-ACB69CB04D5F}"/>
                </a:ext>
              </a:extLst>
            </p:cNvPr>
            <p:cNvSpPr/>
            <p:nvPr/>
          </p:nvSpPr>
          <p:spPr>
            <a:xfrm>
              <a:off x="1981812" y="5173932"/>
              <a:ext cx="2880000" cy="58477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/>
              <a:r>
                <a:rPr lang="en-US" sz="2400" dirty="0">
                  <a:ln w="19050">
                    <a:solidFill>
                      <a:srgbClr val="389EF8"/>
                    </a:solidFill>
                    <a:prstDash val="solid"/>
                  </a:ln>
                  <a:solidFill>
                    <a:srgbClr val="389EF8"/>
                  </a:solidFill>
                  <a:latin typeface="Calibri" panose="020F0502020204030204"/>
                </a:rPr>
                <a:t>Travel Agents</a:t>
              </a:r>
              <a:endParaRPr lang="en-US" dirty="0">
                <a:ln w="19050">
                  <a:solidFill>
                    <a:srgbClr val="389EF8"/>
                  </a:solidFill>
                  <a:prstDash val="solid"/>
                </a:ln>
                <a:solidFill>
                  <a:srgbClr val="389EF8"/>
                </a:solidFill>
                <a:latin typeface="Calibri" panose="020F0502020204030204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851E8D-62A0-4FF7-84C6-3C027A7E7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852" y="2930439"/>
              <a:ext cx="2671920" cy="250492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A91462-3D42-44C9-9E30-82384414DA2B}"/>
              </a:ext>
            </a:extLst>
          </p:cNvPr>
          <p:cNvGrpSpPr/>
          <p:nvPr/>
        </p:nvGrpSpPr>
        <p:grpSpPr>
          <a:xfrm>
            <a:off x="6166208" y="3794229"/>
            <a:ext cx="1669993" cy="1618929"/>
            <a:chOff x="1981812" y="2625097"/>
            <a:chExt cx="2880000" cy="36409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9CCB57-B8FC-440A-9E2D-41A4DF6B6A20}"/>
                </a:ext>
              </a:extLst>
            </p:cNvPr>
            <p:cNvSpPr/>
            <p:nvPr/>
          </p:nvSpPr>
          <p:spPr>
            <a:xfrm>
              <a:off x="1981812" y="3386051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89EF8"/>
              </a:solidFill>
            </a:ln>
            <a:effectLst>
              <a:glow rad="101600">
                <a:srgbClr val="5D5D5D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A74F14-823E-4C68-9F1B-014F1D98B56D}"/>
                </a:ext>
              </a:extLst>
            </p:cNvPr>
            <p:cNvSpPr/>
            <p:nvPr/>
          </p:nvSpPr>
          <p:spPr>
            <a:xfrm>
              <a:off x="1981812" y="5173933"/>
              <a:ext cx="2880000" cy="58477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/>
              <a:r>
                <a:rPr lang="en-US" sz="2400" dirty="0">
                  <a:ln w="19050">
                    <a:solidFill>
                      <a:srgbClr val="389EF8"/>
                    </a:solidFill>
                    <a:prstDash val="solid"/>
                  </a:ln>
                  <a:solidFill>
                    <a:srgbClr val="389EF8"/>
                  </a:solidFill>
                  <a:latin typeface="Calibri" panose="020F0502020204030204"/>
                </a:rPr>
                <a:t>Estate Agents</a:t>
              </a:r>
              <a:endParaRPr lang="en-US" dirty="0">
                <a:ln w="19050">
                  <a:solidFill>
                    <a:srgbClr val="389EF8"/>
                  </a:solidFill>
                  <a:prstDash val="solid"/>
                </a:ln>
                <a:solidFill>
                  <a:srgbClr val="389EF8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7510328-54A8-442F-AEFC-2DA463947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952" y="2625097"/>
              <a:ext cx="2315582" cy="308744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6D77090-BB24-4A26-ADE0-D52D4965208C}"/>
              </a:ext>
            </a:extLst>
          </p:cNvPr>
          <p:cNvSpPr/>
          <p:nvPr/>
        </p:nvSpPr>
        <p:spPr>
          <a:xfrm>
            <a:off x="609600" y="5713140"/>
            <a:ext cx="10972800" cy="1144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Calibri"/>
              </a:rPr>
              <a:t>Why do tour operators sell holidays via travel agents as well as selling directly via their own website?</a:t>
            </a:r>
          </a:p>
        </p:txBody>
      </p:sp>
      <p:pic>
        <p:nvPicPr>
          <p:cNvPr id="18" name="Picture 2" descr="MAKENOTES | LinkedIn">
            <a:extLst>
              <a:ext uri="{FF2B5EF4-FFF2-40B4-BE49-F238E27FC236}">
                <a16:creationId xmlns:a16="http://schemas.microsoft.com/office/drawing/2014/main" id="{66D84AAE-DF2A-4FBA-9901-9BE353C9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132">
            <a:off x="9717176" y="3081679"/>
            <a:ext cx="1143933" cy="11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2571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609600" y="1482979"/>
            <a:ext cx="9601200" cy="5265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 defTabSz="685800">
              <a:spcBef>
                <a:spcPts val="750"/>
              </a:spcBef>
            </a:pPr>
            <a:r>
              <a:rPr lang="en-GB" sz="2800" dirty="0">
                <a:latin typeface="Calibri"/>
              </a:rPr>
              <a:t>Wholesalers sell goods in large quantities to retailers</a:t>
            </a:r>
          </a:p>
          <a:p>
            <a:pPr marL="610791" lvl="1" indent="-272654" defTabSz="685800">
              <a:spcBef>
                <a:spcPts val="375"/>
              </a:spcBef>
            </a:pPr>
            <a:r>
              <a:rPr lang="en-GB" sz="2800" dirty="0">
                <a:latin typeface="Calibri"/>
              </a:rPr>
              <a:t>Using wholesalers can significantly simplify the distribution process: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Wholesalers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68D62863-AD74-486D-8BA8-F764B1746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00" y="5239350"/>
            <a:ext cx="456300" cy="45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6254BB-2F7F-45EE-8943-6B5ABDB7B259}"/>
              </a:ext>
            </a:extLst>
          </p:cNvPr>
          <p:cNvGrpSpPr/>
          <p:nvPr/>
        </p:nvGrpSpPr>
        <p:grpSpPr>
          <a:xfrm>
            <a:off x="3044489" y="2743472"/>
            <a:ext cx="5851014" cy="3190142"/>
            <a:chOff x="1887648" y="2551899"/>
            <a:chExt cx="5930223" cy="3081238"/>
          </a:xfrm>
        </p:grpSpPr>
        <p:sp>
          <p:nvSpPr>
            <p:cNvPr id="66" name="Line 125">
              <a:extLst>
                <a:ext uri="{FF2B5EF4-FFF2-40B4-BE49-F238E27FC236}">
                  <a16:creationId xmlns:a16="http://schemas.microsoft.com/office/drawing/2014/main" id="{EB083DFF-FE0F-4184-BF21-3680F2986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280" y="3429676"/>
              <a:ext cx="0" cy="1312571"/>
            </a:xfrm>
            <a:prstGeom prst="line">
              <a:avLst/>
            </a:prstGeom>
            <a:noFill/>
            <a:ln w="38100">
              <a:solidFill>
                <a:srgbClr val="2868C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Line 126">
              <a:extLst>
                <a:ext uri="{FF2B5EF4-FFF2-40B4-BE49-F238E27FC236}">
                  <a16:creationId xmlns:a16="http://schemas.microsoft.com/office/drawing/2014/main" id="{3D77760F-272C-4FC3-9F6E-8B91C9F18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326" y="3432279"/>
              <a:ext cx="599340" cy="1299549"/>
            </a:xfrm>
            <a:prstGeom prst="line">
              <a:avLst/>
            </a:prstGeom>
            <a:noFill/>
            <a:ln w="38100">
              <a:solidFill>
                <a:srgbClr val="2868C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Line 127">
              <a:extLst>
                <a:ext uri="{FF2B5EF4-FFF2-40B4-BE49-F238E27FC236}">
                  <a16:creationId xmlns:a16="http://schemas.microsoft.com/office/drawing/2014/main" id="{C18AF865-A9E6-45A9-A0ED-F6E80D540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342" y="3433582"/>
              <a:ext cx="1195704" cy="1298247"/>
            </a:xfrm>
            <a:prstGeom prst="line">
              <a:avLst/>
            </a:prstGeom>
            <a:noFill/>
            <a:ln w="38100">
              <a:solidFill>
                <a:srgbClr val="2868C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Line 128">
              <a:extLst>
                <a:ext uri="{FF2B5EF4-FFF2-40B4-BE49-F238E27FC236}">
                  <a16:creationId xmlns:a16="http://schemas.microsoft.com/office/drawing/2014/main" id="{BB86AEC4-6351-4224-AB9F-5E642DFDA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9219" y="3438791"/>
              <a:ext cx="1818859" cy="1299549"/>
            </a:xfrm>
            <a:prstGeom prst="line">
              <a:avLst/>
            </a:prstGeom>
            <a:noFill/>
            <a:ln w="38100">
              <a:solidFill>
                <a:srgbClr val="2868C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Line 129">
              <a:extLst>
                <a:ext uri="{FF2B5EF4-FFF2-40B4-BE49-F238E27FC236}">
                  <a16:creationId xmlns:a16="http://schemas.microsoft.com/office/drawing/2014/main" id="{FAE6C746-67A9-4270-BBC4-95BA09F75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512" y="3432279"/>
              <a:ext cx="0" cy="13125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Line 130">
              <a:extLst>
                <a:ext uri="{FF2B5EF4-FFF2-40B4-BE49-F238E27FC236}">
                  <a16:creationId xmlns:a16="http://schemas.microsoft.com/office/drawing/2014/main" id="{9961CB8C-A688-488D-981D-CD3CCBCFE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436" y="3421862"/>
              <a:ext cx="619186" cy="13242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131">
              <a:extLst>
                <a:ext uri="{FF2B5EF4-FFF2-40B4-BE49-F238E27FC236}">
                  <a16:creationId xmlns:a16="http://schemas.microsoft.com/office/drawing/2014/main" id="{396C2076-B9BF-4879-B672-148DA4F04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512" y="3421863"/>
              <a:ext cx="1269133" cy="13138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132">
              <a:extLst>
                <a:ext uri="{FF2B5EF4-FFF2-40B4-BE49-F238E27FC236}">
                  <a16:creationId xmlns:a16="http://schemas.microsoft.com/office/drawing/2014/main" id="{EB04586F-A4EA-4CDC-AA4C-645083CFFE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7080" y="3414049"/>
              <a:ext cx="592394" cy="13360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Line 133">
              <a:extLst>
                <a:ext uri="{FF2B5EF4-FFF2-40B4-BE49-F238E27FC236}">
                  <a16:creationId xmlns:a16="http://schemas.microsoft.com/office/drawing/2014/main" id="{300AFD20-7CF8-4E30-A122-B96D7E8AB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8251" y="3428374"/>
              <a:ext cx="592394" cy="1336010"/>
            </a:xfrm>
            <a:prstGeom prst="line">
              <a:avLst/>
            </a:prstGeom>
            <a:noFill/>
            <a:ln w="38100">
              <a:solidFill>
                <a:srgbClr val="00B0B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Line 134">
              <a:extLst>
                <a:ext uri="{FF2B5EF4-FFF2-40B4-BE49-F238E27FC236}">
                  <a16:creationId xmlns:a16="http://schemas.microsoft.com/office/drawing/2014/main" id="{BE90B316-F24B-4307-86E0-9E73210B4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537" y="3434884"/>
              <a:ext cx="0" cy="1312571"/>
            </a:xfrm>
            <a:prstGeom prst="line">
              <a:avLst/>
            </a:prstGeom>
            <a:noFill/>
            <a:ln w="38100">
              <a:solidFill>
                <a:srgbClr val="00B0B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135">
              <a:extLst>
                <a:ext uri="{FF2B5EF4-FFF2-40B4-BE49-F238E27FC236}">
                  <a16:creationId xmlns:a16="http://schemas.microsoft.com/office/drawing/2014/main" id="{CFC6C6DD-987D-4524-AFA2-361F93306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390" y="3436186"/>
              <a:ext cx="619186" cy="1324290"/>
            </a:xfrm>
            <a:prstGeom prst="line">
              <a:avLst/>
            </a:prstGeom>
            <a:noFill/>
            <a:ln w="38100">
              <a:solidFill>
                <a:srgbClr val="00B0B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136">
              <a:extLst>
                <a:ext uri="{FF2B5EF4-FFF2-40B4-BE49-F238E27FC236}">
                  <a16:creationId xmlns:a16="http://schemas.microsoft.com/office/drawing/2014/main" id="{E96433DA-0E0C-4F21-A1CD-6A85B00C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7532" y="3430977"/>
              <a:ext cx="1135175" cy="1309966"/>
            </a:xfrm>
            <a:prstGeom prst="line">
              <a:avLst/>
            </a:prstGeom>
            <a:noFill/>
            <a:ln w="38100">
              <a:solidFill>
                <a:srgbClr val="00B0B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137">
              <a:extLst>
                <a:ext uri="{FF2B5EF4-FFF2-40B4-BE49-F238E27FC236}">
                  <a16:creationId xmlns:a16="http://schemas.microsoft.com/office/drawing/2014/main" id="{4EC5070B-E3D7-418F-B43D-BD9DFFC1E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738" y="3432279"/>
              <a:ext cx="0" cy="1312571"/>
            </a:xfrm>
            <a:prstGeom prst="line">
              <a:avLst/>
            </a:prstGeom>
            <a:noFill/>
            <a:ln w="38100">
              <a:solidFill>
                <a:srgbClr val="8FA64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138">
              <a:extLst>
                <a:ext uri="{FF2B5EF4-FFF2-40B4-BE49-F238E27FC236}">
                  <a16:creationId xmlns:a16="http://schemas.microsoft.com/office/drawing/2014/main" id="{CB669B04-CA7D-465E-B7D3-3D4C6E995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0491" y="3442696"/>
              <a:ext cx="592394" cy="1336010"/>
            </a:xfrm>
            <a:prstGeom prst="line">
              <a:avLst/>
            </a:prstGeom>
            <a:noFill/>
            <a:ln w="38100">
              <a:solidFill>
                <a:srgbClr val="8FA64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139">
              <a:extLst>
                <a:ext uri="{FF2B5EF4-FFF2-40B4-BE49-F238E27FC236}">
                  <a16:creationId xmlns:a16="http://schemas.microsoft.com/office/drawing/2014/main" id="{2F644890-A265-4C99-8BC1-6B2C3031A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830" y="3419259"/>
              <a:ext cx="1683908" cy="1306059"/>
            </a:xfrm>
            <a:prstGeom prst="line">
              <a:avLst/>
            </a:prstGeom>
            <a:noFill/>
            <a:ln w="38100">
              <a:solidFill>
                <a:srgbClr val="8FA64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Line 140">
              <a:extLst>
                <a:ext uri="{FF2B5EF4-FFF2-40B4-BE49-F238E27FC236}">
                  <a16:creationId xmlns:a16="http://schemas.microsoft.com/office/drawing/2014/main" id="{3737F3F6-926A-43CF-8ECF-FC26C7A34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5575" y="3443999"/>
              <a:ext cx="1135175" cy="1309966"/>
            </a:xfrm>
            <a:prstGeom prst="line">
              <a:avLst/>
            </a:prstGeom>
            <a:noFill/>
            <a:ln w="38100">
              <a:solidFill>
                <a:srgbClr val="8FA64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9580A6-28D7-4892-B6A4-B5B3AAE43700}"/>
                </a:ext>
              </a:extLst>
            </p:cNvPr>
            <p:cNvGrpSpPr/>
            <p:nvPr/>
          </p:nvGrpSpPr>
          <p:grpSpPr>
            <a:xfrm>
              <a:off x="1887648" y="2551899"/>
              <a:ext cx="2399708" cy="819792"/>
              <a:chOff x="1811778" y="2244344"/>
              <a:chExt cx="3199610" cy="1093056"/>
            </a:xfrm>
          </p:grpSpPr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9C11DB77-2648-4DB4-89D7-F25D10575431}"/>
                  </a:ext>
                </a:extLst>
              </p:cNvPr>
              <p:cNvSpPr/>
              <p:nvPr/>
            </p:nvSpPr>
            <p:spPr>
              <a:xfrm>
                <a:off x="1811778" y="2257114"/>
                <a:ext cx="3199610" cy="1080286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389E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75DD5AC-FF30-44C5-8271-50AFFC807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438" y="2690712"/>
                <a:ext cx="515626" cy="5156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7D26800-913B-4365-89DA-8E78BAFEB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466" y="2690712"/>
                <a:ext cx="515626" cy="51562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3270A52-2C90-4CFA-B414-BE7BA6216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6494" y="2690712"/>
                <a:ext cx="515626" cy="5156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6BF4AF3-6F2B-451E-BA0C-802167D40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521" y="2690712"/>
                <a:ext cx="515626" cy="515626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EB88B02-607B-4236-A302-94EB337B9D7C}"/>
                  </a:ext>
                </a:extLst>
              </p:cNvPr>
              <p:cNvSpPr/>
              <p:nvPr/>
            </p:nvSpPr>
            <p:spPr>
              <a:xfrm>
                <a:off x="2603333" y="2244344"/>
                <a:ext cx="1733834" cy="4001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 defTabSz="685800"/>
                <a:r>
                  <a:rPr lang="en-US" sz="1500" dirty="0">
                    <a:ln w="3175">
                      <a:solidFill>
                        <a:srgbClr val="5D5D5D"/>
                      </a:solidFill>
                      <a:prstDash val="solid"/>
                    </a:ln>
                    <a:solidFill>
                      <a:srgbClr val="5D5D5D"/>
                    </a:solidFill>
                    <a:latin typeface="Calibri" panose="020F0502020204030204"/>
                  </a:rPr>
                  <a:t>Manufacturers</a:t>
                </a:r>
                <a:endParaRPr lang="en-US" dirty="0">
                  <a:ln w="3175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ADF2C2-DB7F-43E6-ABF5-D5FAD3820F08}"/>
                </a:ext>
              </a:extLst>
            </p:cNvPr>
            <p:cNvGrpSpPr/>
            <p:nvPr/>
          </p:nvGrpSpPr>
          <p:grpSpPr>
            <a:xfrm>
              <a:off x="1887648" y="4822922"/>
              <a:ext cx="2399708" cy="810215"/>
              <a:chOff x="1842960" y="4387648"/>
              <a:chExt cx="3199610" cy="1080286"/>
            </a:xfrm>
          </p:grpSpPr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D443CA5F-DF19-45FE-82F8-A310419AB605}"/>
                  </a:ext>
                </a:extLst>
              </p:cNvPr>
              <p:cNvSpPr/>
              <p:nvPr/>
            </p:nvSpPr>
            <p:spPr>
              <a:xfrm>
                <a:off x="1842960" y="4387648"/>
                <a:ext cx="3199610" cy="1080286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389E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F2C5E05-D781-4AC8-9A46-8576E39C8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084" y="4456567"/>
                <a:ext cx="524980" cy="52498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0EA4AD8-CECB-4769-8031-748AFFF7B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466" y="4456567"/>
                <a:ext cx="524980" cy="52498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553FDD3-51BE-4DFE-A959-7EF8C15DA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7785" y="4456567"/>
                <a:ext cx="524980" cy="52498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9C50242-85E6-425C-9F31-E64D9D49B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7167" y="4456567"/>
                <a:ext cx="524980" cy="524980"/>
              </a:xfrm>
              <a:prstGeom prst="rect">
                <a:avLst/>
              </a:prstGeom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6DCFF09-7854-41D3-ACFD-53583F77897D}"/>
                  </a:ext>
                </a:extLst>
              </p:cNvPr>
              <p:cNvSpPr/>
              <p:nvPr/>
            </p:nvSpPr>
            <p:spPr>
              <a:xfrm>
                <a:off x="2623049" y="5040502"/>
                <a:ext cx="1733834" cy="4001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 defTabSz="685800"/>
                <a:r>
                  <a:rPr lang="en-US" sz="1500" dirty="0">
                    <a:ln w="3175">
                      <a:solidFill>
                        <a:srgbClr val="5D5D5D"/>
                      </a:solidFill>
                      <a:prstDash val="solid"/>
                    </a:ln>
                    <a:solidFill>
                      <a:srgbClr val="5D5D5D"/>
                    </a:solidFill>
                    <a:latin typeface="Calibri" panose="020F0502020204030204"/>
                  </a:rPr>
                  <a:t>Retailers</a:t>
                </a:r>
                <a:endParaRPr lang="en-US" dirty="0">
                  <a:ln w="3175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5F46FC9-FF3F-4791-AB61-88A0000BF463}"/>
                </a:ext>
              </a:extLst>
            </p:cNvPr>
            <p:cNvGrpSpPr/>
            <p:nvPr/>
          </p:nvGrpSpPr>
          <p:grpSpPr>
            <a:xfrm>
              <a:off x="5418163" y="2551899"/>
              <a:ext cx="2399708" cy="819792"/>
              <a:chOff x="1811778" y="2244344"/>
              <a:chExt cx="3199610" cy="1093056"/>
            </a:xfrm>
          </p:grpSpPr>
          <p:sp>
            <p:nvSpPr>
              <p:cNvPr id="86" name="Arrow: Right 85">
                <a:extLst>
                  <a:ext uri="{FF2B5EF4-FFF2-40B4-BE49-F238E27FC236}">
                    <a16:creationId xmlns:a16="http://schemas.microsoft.com/office/drawing/2014/main" id="{199211C1-A595-4A10-B233-34693A41E4DF}"/>
                  </a:ext>
                </a:extLst>
              </p:cNvPr>
              <p:cNvSpPr/>
              <p:nvPr/>
            </p:nvSpPr>
            <p:spPr>
              <a:xfrm>
                <a:off x="1811778" y="2257114"/>
                <a:ext cx="3199610" cy="1080286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389E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E38B1AC-81ED-40ED-8F1D-9DFED9FBC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438" y="2690712"/>
                <a:ext cx="515626" cy="515626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E3E5ADE7-A6B8-4074-847B-DA2DA9FF4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466" y="2690712"/>
                <a:ext cx="515626" cy="515626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0DF26C2F-4026-4A06-919D-585FD422D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6494" y="2690712"/>
                <a:ext cx="515626" cy="515626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3F76405C-55CC-4456-9F6E-5D97BD9FE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521" y="2690712"/>
                <a:ext cx="515626" cy="515626"/>
              </a:xfrm>
              <a:prstGeom prst="rect">
                <a:avLst/>
              </a:prstGeom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300E8BB-3FFC-4F76-82C3-8D9112DF4E0C}"/>
                  </a:ext>
                </a:extLst>
              </p:cNvPr>
              <p:cNvSpPr/>
              <p:nvPr/>
            </p:nvSpPr>
            <p:spPr>
              <a:xfrm>
                <a:off x="2603333" y="2244344"/>
                <a:ext cx="1733834" cy="4001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 defTabSz="685800"/>
                <a:r>
                  <a:rPr lang="en-US" sz="1500" dirty="0">
                    <a:ln w="3175">
                      <a:solidFill>
                        <a:srgbClr val="5D5D5D"/>
                      </a:solidFill>
                      <a:prstDash val="solid"/>
                    </a:ln>
                    <a:solidFill>
                      <a:srgbClr val="5D5D5D"/>
                    </a:solidFill>
                    <a:latin typeface="Calibri" panose="020F0502020204030204"/>
                  </a:rPr>
                  <a:t>Manufacturers</a:t>
                </a:r>
                <a:endParaRPr lang="en-US" dirty="0">
                  <a:ln w="3175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1115CB-F6C9-41D7-A165-0C070B91FF69}"/>
                </a:ext>
              </a:extLst>
            </p:cNvPr>
            <p:cNvGrpSpPr/>
            <p:nvPr/>
          </p:nvGrpSpPr>
          <p:grpSpPr>
            <a:xfrm>
              <a:off x="5418163" y="4822922"/>
              <a:ext cx="2399708" cy="810215"/>
              <a:chOff x="1842960" y="4387648"/>
              <a:chExt cx="3199610" cy="1080286"/>
            </a:xfrm>
          </p:grpSpPr>
          <p:sp>
            <p:nvSpPr>
              <p:cNvPr id="93" name="Arrow: Right 92">
                <a:extLst>
                  <a:ext uri="{FF2B5EF4-FFF2-40B4-BE49-F238E27FC236}">
                    <a16:creationId xmlns:a16="http://schemas.microsoft.com/office/drawing/2014/main" id="{5F232D70-84D1-46BE-9FDE-0D59A3B9DD23}"/>
                  </a:ext>
                </a:extLst>
              </p:cNvPr>
              <p:cNvSpPr/>
              <p:nvPr/>
            </p:nvSpPr>
            <p:spPr>
              <a:xfrm>
                <a:off x="1842960" y="4387648"/>
                <a:ext cx="3199610" cy="1080286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389E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59BA663-E90B-442C-848C-A3BAD8B78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084" y="4456567"/>
                <a:ext cx="524980" cy="52498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E5DB0EC2-8F9F-45DA-A5A0-95BBEFF43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466" y="4456567"/>
                <a:ext cx="524980" cy="52498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7ABC19F1-56E3-4E93-8713-ECC3CBBBE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7785" y="4456567"/>
                <a:ext cx="524980" cy="52498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95CED2E-9066-49B5-B5BF-957B7C88F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7167" y="4456567"/>
                <a:ext cx="524980" cy="524980"/>
              </a:xfrm>
              <a:prstGeom prst="rect">
                <a:avLst/>
              </a:prstGeom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2885C44-01E9-4939-AECB-F2D593D1A8C8}"/>
                  </a:ext>
                </a:extLst>
              </p:cNvPr>
              <p:cNvSpPr/>
              <p:nvPr/>
            </p:nvSpPr>
            <p:spPr>
              <a:xfrm>
                <a:off x="2623049" y="5040502"/>
                <a:ext cx="1733834" cy="4001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 defTabSz="685800"/>
                <a:r>
                  <a:rPr lang="en-US" sz="1500" dirty="0">
                    <a:ln w="3175">
                      <a:solidFill>
                        <a:srgbClr val="5D5D5D"/>
                      </a:solidFill>
                      <a:prstDash val="solid"/>
                    </a:ln>
                    <a:solidFill>
                      <a:srgbClr val="5D5D5D"/>
                    </a:solidFill>
                    <a:latin typeface="Calibri" panose="020F0502020204030204"/>
                  </a:rPr>
                  <a:t>Retailers</a:t>
                </a:r>
                <a:endParaRPr lang="en-US" dirty="0">
                  <a:ln w="3175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0" name="Line 126">
              <a:extLst>
                <a:ext uri="{FF2B5EF4-FFF2-40B4-BE49-F238E27FC236}">
                  <a16:creationId xmlns:a16="http://schemas.microsoft.com/office/drawing/2014/main" id="{FD9DE3A4-6591-4CD6-9EE2-9B6E0E47B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76" y="3427717"/>
              <a:ext cx="414703" cy="269173"/>
            </a:xfrm>
            <a:prstGeom prst="line">
              <a:avLst/>
            </a:prstGeom>
            <a:noFill/>
            <a:ln w="38100">
              <a:solidFill>
                <a:srgbClr val="2868C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Line 131">
              <a:extLst>
                <a:ext uri="{FF2B5EF4-FFF2-40B4-BE49-F238E27FC236}">
                  <a16:creationId xmlns:a16="http://schemas.microsoft.com/office/drawing/2014/main" id="{B139420A-E22E-4377-AE59-E3AFB8754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8154" y="3439118"/>
              <a:ext cx="154769" cy="2577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Line 136">
              <a:extLst>
                <a:ext uri="{FF2B5EF4-FFF2-40B4-BE49-F238E27FC236}">
                  <a16:creationId xmlns:a16="http://schemas.microsoft.com/office/drawing/2014/main" id="{E0D5153B-3710-44B4-AE7C-DF49A13E4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3302" y="3430941"/>
              <a:ext cx="154770" cy="265949"/>
            </a:xfrm>
            <a:prstGeom prst="line">
              <a:avLst/>
            </a:prstGeom>
            <a:noFill/>
            <a:ln w="38100">
              <a:solidFill>
                <a:srgbClr val="00B0B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Line 140">
              <a:extLst>
                <a:ext uri="{FF2B5EF4-FFF2-40B4-BE49-F238E27FC236}">
                  <a16:creationId xmlns:a16="http://schemas.microsoft.com/office/drawing/2014/main" id="{11DDA0C3-56F1-4ECC-978D-942B1BFC3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68451" y="3436818"/>
              <a:ext cx="315944" cy="257772"/>
            </a:xfrm>
            <a:prstGeom prst="line">
              <a:avLst/>
            </a:prstGeom>
            <a:noFill/>
            <a:ln w="38100">
              <a:solidFill>
                <a:srgbClr val="8FA64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Line 126">
              <a:extLst>
                <a:ext uri="{FF2B5EF4-FFF2-40B4-BE49-F238E27FC236}">
                  <a16:creationId xmlns:a16="http://schemas.microsoft.com/office/drawing/2014/main" id="{FF63FF3C-6CB0-4693-B456-9EBD0E713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79156" y="4345168"/>
              <a:ext cx="515988" cy="400058"/>
            </a:xfrm>
            <a:prstGeom prst="line">
              <a:avLst/>
            </a:prstGeom>
            <a:noFill/>
            <a:ln w="38100">
              <a:solidFill>
                <a:srgbClr val="5D5D5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Line 131">
              <a:extLst>
                <a:ext uri="{FF2B5EF4-FFF2-40B4-BE49-F238E27FC236}">
                  <a16:creationId xmlns:a16="http://schemas.microsoft.com/office/drawing/2014/main" id="{CC2A2017-D5AC-49B4-8C02-179F8F19D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6550" y="4369556"/>
              <a:ext cx="197978" cy="349583"/>
            </a:xfrm>
            <a:prstGeom prst="line">
              <a:avLst/>
            </a:prstGeom>
            <a:noFill/>
            <a:ln w="38100">
              <a:solidFill>
                <a:srgbClr val="5D5D5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Line 136">
              <a:extLst>
                <a:ext uri="{FF2B5EF4-FFF2-40B4-BE49-F238E27FC236}">
                  <a16:creationId xmlns:a16="http://schemas.microsoft.com/office/drawing/2014/main" id="{64393B0B-5EB6-47AD-B1C6-77D352888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20093" y="4369557"/>
              <a:ext cx="176375" cy="373309"/>
            </a:xfrm>
            <a:prstGeom prst="line">
              <a:avLst/>
            </a:prstGeom>
            <a:noFill/>
            <a:ln w="38100">
              <a:solidFill>
                <a:srgbClr val="5D5D5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Line 140">
              <a:extLst>
                <a:ext uri="{FF2B5EF4-FFF2-40B4-BE49-F238E27FC236}">
                  <a16:creationId xmlns:a16="http://schemas.microsoft.com/office/drawing/2014/main" id="{F85E48D3-10EF-4B19-8709-E1918FB9C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98674" y="4345168"/>
              <a:ext cx="416489" cy="373309"/>
            </a:xfrm>
            <a:prstGeom prst="line">
              <a:avLst/>
            </a:prstGeom>
            <a:noFill/>
            <a:ln w="38100">
              <a:solidFill>
                <a:srgbClr val="5D5D5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488788-262E-42C0-AE02-742C2E31CE7D}"/>
                </a:ext>
              </a:extLst>
            </p:cNvPr>
            <p:cNvGrpSpPr/>
            <p:nvPr/>
          </p:nvGrpSpPr>
          <p:grpSpPr>
            <a:xfrm>
              <a:off x="6082690" y="3749177"/>
              <a:ext cx="1108517" cy="614113"/>
              <a:chOff x="8110254" y="3855902"/>
              <a:chExt cx="1478022" cy="818817"/>
            </a:xfrm>
          </p:grpSpPr>
          <p:sp>
            <p:nvSpPr>
              <p:cNvPr id="108" name="Arrow: Right 107">
                <a:extLst>
                  <a:ext uri="{FF2B5EF4-FFF2-40B4-BE49-F238E27FC236}">
                    <a16:creationId xmlns:a16="http://schemas.microsoft.com/office/drawing/2014/main" id="{ACEDF546-ACD4-4C8D-B01A-9F9F8099B6DD}"/>
                  </a:ext>
                </a:extLst>
              </p:cNvPr>
              <p:cNvSpPr/>
              <p:nvPr/>
            </p:nvSpPr>
            <p:spPr>
              <a:xfrm>
                <a:off x="8110254" y="3855902"/>
                <a:ext cx="1478022" cy="767333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389E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86ABE9C2-738A-497A-8CC5-96AE4E2D8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0029" y="3907837"/>
                <a:ext cx="577624" cy="456789"/>
              </a:xfrm>
              <a:prstGeom prst="rect">
                <a:avLst/>
              </a:prstGeom>
            </p:spPr>
          </p:pic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42E6432-8B56-489A-A743-B12131F44F27}"/>
                  </a:ext>
                </a:extLst>
              </p:cNvPr>
              <p:cNvSpPr/>
              <p:nvPr/>
            </p:nvSpPr>
            <p:spPr>
              <a:xfrm>
                <a:off x="8146471" y="4274610"/>
                <a:ext cx="1405587" cy="4001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 defTabSz="685800"/>
                <a:r>
                  <a:rPr lang="en-US" sz="1500" dirty="0">
                    <a:ln w="3175">
                      <a:solidFill>
                        <a:srgbClr val="5D5D5D"/>
                      </a:solidFill>
                      <a:prstDash val="solid"/>
                    </a:ln>
                    <a:solidFill>
                      <a:srgbClr val="5D5D5D"/>
                    </a:solidFill>
                    <a:latin typeface="Calibri" panose="020F0502020204030204"/>
                  </a:rPr>
                  <a:t>Wholesaler</a:t>
                </a:r>
                <a:endParaRPr lang="en-US" dirty="0">
                  <a:ln w="3175">
                    <a:solidFill>
                      <a:srgbClr val="5D5D5D"/>
                    </a:solidFill>
                    <a:prstDash val="solid"/>
                  </a:ln>
                  <a:solidFill>
                    <a:srgbClr val="5D5D5D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F9DDF6-6B19-47E6-B271-B6A0EAD4C69C}"/>
              </a:ext>
            </a:extLst>
          </p:cNvPr>
          <p:cNvSpPr/>
          <p:nvPr/>
        </p:nvSpPr>
        <p:spPr>
          <a:xfrm>
            <a:off x="609600" y="6171578"/>
            <a:ext cx="10972799" cy="811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Calibri"/>
              </a:rPr>
              <a:t>Which type of retailers buy direct from the manufacturers and which will buy via Wholesalers? ?</a:t>
            </a:r>
          </a:p>
        </p:txBody>
      </p:sp>
      <p:pic>
        <p:nvPicPr>
          <p:cNvPr id="63" name="Picture 2" descr="MAKENOTES | LinkedIn">
            <a:extLst>
              <a:ext uri="{FF2B5EF4-FFF2-40B4-BE49-F238E27FC236}">
                <a16:creationId xmlns:a16="http://schemas.microsoft.com/office/drawing/2014/main" id="{A5274885-68E7-4BEE-B0CA-9F2FCE80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132">
            <a:off x="9127016" y="3368293"/>
            <a:ext cx="1378164" cy="13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8024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DE97CB-77EA-4F0C-B13D-236C5103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Channels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FFA15-15FF-48A0-B5D5-5CCE652D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https://youtu.be/G5XTIts7dQk</a:t>
            </a:r>
            <a:endParaRPr lang="en-GB" dirty="0"/>
          </a:p>
          <a:p>
            <a:r>
              <a:rPr lang="en-GB" dirty="0">
                <a:hlinkClick r:id="rId3"/>
              </a:rPr>
              <a:t>https://youtu.be/BS1-IkG-cTk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989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ARTICULATE_SLIDE_THUMBNAIL_REFRESH" val="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SLIDE_INDENT_LEVEL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ISPRING_PRESENTER_ID" val="{171EE636-1F05-4728-A4DF-2668B6266B2D}"/>
  <p:tag name="ISPRING_SLIDE_INDENT_LEVEL" val="2"/>
  <p:tag name="GENSWF_ADVANCE_TIME" val="20.00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1351</Words>
  <Application>Microsoft Office PowerPoint</Application>
  <PresentationFormat>Widescreen</PresentationFormat>
  <Paragraphs>193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 CENA</vt:lpstr>
      <vt:lpstr>Arial</vt:lpstr>
      <vt:lpstr>Arial Black</vt:lpstr>
      <vt:lpstr>Calbri</vt:lpstr>
      <vt:lpstr>Calibri</vt:lpstr>
      <vt:lpstr>Calibri Light</vt:lpstr>
      <vt:lpstr>Comic Sans MS</vt:lpstr>
      <vt:lpstr>Kalam Bold</vt:lpstr>
      <vt:lpstr>Tempus Sans ITC</vt:lpstr>
      <vt:lpstr>Trebuchet MS</vt:lpstr>
      <vt:lpstr>Wingdings</vt:lpstr>
      <vt:lpstr>Wingdings 3</vt:lpstr>
      <vt:lpstr>Office Theme</vt:lpstr>
      <vt:lpstr>1_Office Theme</vt:lpstr>
      <vt:lpstr>1.3.4 Distribution</vt:lpstr>
      <vt:lpstr>Starter</vt:lpstr>
      <vt:lpstr>Definition: Distribution</vt:lpstr>
      <vt:lpstr>PowerPoint Presentation</vt:lpstr>
      <vt:lpstr>The Importance of Place</vt:lpstr>
      <vt:lpstr>Distribution Channels</vt:lpstr>
      <vt:lpstr>Agents</vt:lpstr>
      <vt:lpstr>Wholesalers</vt:lpstr>
      <vt:lpstr>Distribution Channels</vt:lpstr>
      <vt:lpstr>4 stage distribution</vt:lpstr>
      <vt:lpstr>4 stage example</vt:lpstr>
      <vt:lpstr>4 stage distribution channels</vt:lpstr>
      <vt:lpstr>3 stage distribution</vt:lpstr>
      <vt:lpstr>3 stage example</vt:lpstr>
      <vt:lpstr>3 stage distribution channels</vt:lpstr>
      <vt:lpstr>Suggested Activity - retailer list</vt:lpstr>
      <vt:lpstr>2 stage distribution</vt:lpstr>
      <vt:lpstr>2 stage distribution example</vt:lpstr>
      <vt:lpstr>2 stage distribution channels</vt:lpstr>
      <vt:lpstr>What are the large benefits of multichannel distribution and why is it linked to large brands?</vt:lpstr>
      <vt:lpstr>How has technology, competition and social trends impacted Tesco? </vt:lpstr>
      <vt:lpstr>PowerPoint Presentation</vt:lpstr>
      <vt:lpstr>Online distribution</vt:lpstr>
      <vt:lpstr>b) Changes in distribution to reflect social trends</vt:lpstr>
      <vt:lpstr>Changing from product to service</vt:lpstr>
      <vt:lpstr>Choice of distribution channel</vt:lpstr>
      <vt:lpstr>Revision Video </vt:lpstr>
      <vt:lpstr>Case study for question 1 – from 2017 paper</vt:lpstr>
      <vt:lpstr>Sample question 1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86</cp:revision>
  <dcterms:created xsi:type="dcterms:W3CDTF">2017-05-29T18:04:54Z</dcterms:created>
  <dcterms:modified xsi:type="dcterms:W3CDTF">2021-04-12T12:43:13Z</dcterms:modified>
</cp:coreProperties>
</file>