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321" r:id="rId3"/>
    <p:sldId id="322" r:id="rId4"/>
    <p:sldId id="323" r:id="rId5"/>
    <p:sldId id="297" r:id="rId6"/>
    <p:sldId id="328" r:id="rId7"/>
    <p:sldId id="329" r:id="rId8"/>
    <p:sldId id="324" r:id="rId9"/>
    <p:sldId id="330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19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</a:t>
            </a:r>
            <a:r>
              <a:rPr lang="en-GB" baseline="0" smtClean="0"/>
              <a:t>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</a:t>
            </a:r>
            <a:r>
              <a:rPr lang="en-GB" baseline="0" smtClean="0"/>
              <a:t>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Recap of what is meant by market failure</a:t>
            </a:r>
          </a:p>
          <a:p>
            <a:r>
              <a:rPr lang="en-GB" sz="4000" dirty="0" smtClean="0"/>
              <a:t>Negative externalities in consumption (again)</a:t>
            </a:r>
          </a:p>
          <a:p>
            <a:r>
              <a:rPr lang="en-GB" sz="4000" dirty="0" smtClean="0"/>
              <a:t>The diagram (again)</a:t>
            </a:r>
          </a:p>
          <a:p>
            <a:r>
              <a:rPr lang="en-GB" sz="4000" dirty="0" smtClean="0"/>
              <a:t>Negative externalities in production (again)</a:t>
            </a:r>
          </a:p>
          <a:p>
            <a:r>
              <a:rPr lang="en-GB" sz="4000" dirty="0" smtClean="0"/>
              <a:t>The diagram (again)</a:t>
            </a:r>
          </a:p>
          <a:p>
            <a:r>
              <a:rPr lang="en-GB" sz="4000" dirty="0" smtClean="0"/>
              <a:t>Welfare loss shown in the diagrams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The definition:</a:t>
            </a:r>
          </a:p>
          <a:p>
            <a:pPr>
              <a:buNone/>
            </a:pPr>
            <a:r>
              <a:rPr lang="en-GB" sz="4000" dirty="0" smtClean="0"/>
              <a:t>Market failure occurs when the price mechanism fails to deliver the optimal and most efficient allocation for society as a whole</a:t>
            </a:r>
          </a:p>
          <a:p>
            <a:pPr>
              <a:buNone/>
            </a:pPr>
            <a:r>
              <a:rPr lang="en-GB" sz="4000" dirty="0" smtClean="0"/>
              <a:t>The ‘wrong’ level of output occurs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Externalities- what they are</a:t>
            </a:r>
          </a:p>
          <a:p>
            <a:r>
              <a:rPr lang="en-GB" sz="4000" dirty="0" smtClean="0"/>
              <a:t>Economic agents only consider their </a:t>
            </a:r>
            <a:r>
              <a:rPr lang="en-GB" sz="4000" b="1" dirty="0" smtClean="0"/>
              <a:t>personal </a:t>
            </a:r>
            <a:r>
              <a:rPr lang="en-GB" sz="4000" dirty="0" smtClean="0"/>
              <a:t>costs and benefits</a:t>
            </a:r>
          </a:p>
          <a:p>
            <a:r>
              <a:rPr lang="en-GB" sz="4000" dirty="0" smtClean="0"/>
              <a:t>Decisions are made purely out of self-interest</a:t>
            </a:r>
          </a:p>
          <a:p>
            <a:r>
              <a:rPr lang="en-GB" sz="4000" dirty="0" smtClean="0"/>
              <a:t>Ignore the costs and benefits to others from their actions</a:t>
            </a:r>
          </a:p>
          <a:p>
            <a:r>
              <a:rPr lang="en-GB" sz="4000" dirty="0" smtClean="0"/>
              <a:t>Markets where this is especially apparent- tobacco, alcohol, education, </a:t>
            </a:r>
            <a:r>
              <a:rPr lang="en-GB" sz="4000" dirty="0" smtClean="0"/>
              <a:t>healthcare, polluting manufacturing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Negative externalities in consumption- some examples</a:t>
            </a:r>
          </a:p>
          <a:p>
            <a:r>
              <a:rPr lang="en-GB" sz="4000" dirty="0" smtClean="0"/>
              <a:t>Smoking</a:t>
            </a:r>
          </a:p>
          <a:p>
            <a:r>
              <a:rPr lang="en-GB" sz="4000" dirty="0" smtClean="0"/>
              <a:t>Chewing gum</a:t>
            </a:r>
          </a:p>
          <a:p>
            <a:r>
              <a:rPr lang="en-GB" sz="4000" dirty="0" smtClean="0"/>
              <a:t>Excessive alcohol consumption</a:t>
            </a:r>
          </a:p>
          <a:p>
            <a:r>
              <a:rPr lang="en-GB" sz="4000" dirty="0" smtClean="0"/>
              <a:t>Driving a car</a:t>
            </a:r>
          </a:p>
          <a:p>
            <a:pPr>
              <a:buNone/>
            </a:pPr>
            <a:r>
              <a:rPr lang="en-GB" sz="4000" dirty="0" smtClean="0"/>
              <a:t>What aspects of each of these produce the externalities?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Negative externalities in consumption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November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Price, Cost, Benefit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51720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23728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170080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 = MSC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1960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5936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63688" y="2412475"/>
            <a:ext cx="3528392" cy="30420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35896" y="4077072"/>
            <a:ext cx="0" cy="166456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92080" y="521990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MSB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491880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Negative externalities in production- some examples</a:t>
            </a:r>
          </a:p>
          <a:p>
            <a:r>
              <a:rPr lang="en-GB" sz="4000" dirty="0" smtClean="0"/>
              <a:t>Festivals</a:t>
            </a:r>
          </a:p>
          <a:p>
            <a:r>
              <a:rPr lang="en-GB" sz="4000" dirty="0" smtClean="0"/>
              <a:t>Chemical factories</a:t>
            </a:r>
          </a:p>
          <a:p>
            <a:r>
              <a:rPr lang="en-GB" sz="4000" dirty="0" smtClean="0"/>
              <a:t>Tour buses </a:t>
            </a:r>
          </a:p>
          <a:p>
            <a:r>
              <a:rPr lang="en-GB" sz="4000" dirty="0" smtClean="0"/>
              <a:t>Hardwood </a:t>
            </a:r>
            <a:r>
              <a:rPr lang="en-GB" sz="4000" dirty="0" smtClean="0"/>
              <a:t>producers in the rainforest</a:t>
            </a:r>
          </a:p>
          <a:p>
            <a:pPr>
              <a:buNone/>
            </a:pPr>
            <a:r>
              <a:rPr lang="en-GB" sz="4000" dirty="0" smtClean="0"/>
              <a:t>What aspects of each of these produce the externalities?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Negative externalities in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November 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Price, Cost, Benefit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51720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23728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6" y="508518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 = MSB</a:t>
            </a:r>
            <a:endParaRPr lang="en-GB" dirty="0"/>
          </a:p>
        </p:txBody>
      </p:sp>
      <p:cxnSp>
        <p:nvCxnSpPr>
          <p:cNvPr id="21" name="Straight Connector 20"/>
          <p:cNvCxnSpPr>
            <a:endCxn id="24" idx="0"/>
          </p:cNvCxnSpPr>
          <p:nvPr/>
        </p:nvCxnSpPr>
        <p:spPr>
          <a:xfrm flipH="1">
            <a:off x="4205288" y="2613105"/>
            <a:ext cx="6672" cy="31201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5936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763688" y="1628800"/>
            <a:ext cx="3528392" cy="29883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63888" y="3122966"/>
            <a:ext cx="0" cy="25411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47864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  <a:endParaRPr lang="en-GB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05852" y="1412776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MSC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Welfare loss</a:t>
            </a:r>
          </a:p>
          <a:p>
            <a:r>
              <a:rPr lang="en-GB" sz="4000" dirty="0" smtClean="0"/>
              <a:t>The triangular area from the market (private cost and benefit) equilibrium pointing towards the social benefit and cost equilibrium.</a:t>
            </a:r>
          </a:p>
          <a:p>
            <a:r>
              <a:rPr lang="en-GB" sz="4000" dirty="0" smtClean="0"/>
              <a:t>All the points where the social benefit is lower than the social cost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November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27584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7504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Price, Cost, Benefit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79208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Quantity</a:t>
            </a:r>
            <a:endParaRPr lang="en-GB" sz="12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15616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59632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292080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47864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27584" y="3573016"/>
            <a:ext cx="24482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31840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11663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Welfare Diagram</a:t>
            </a:r>
            <a:endParaRPr lang="en-GB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28184" y="188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Which curve moves?</a:t>
            </a:r>
          </a:p>
          <a:p>
            <a:r>
              <a:rPr lang="en-GB" dirty="0" smtClean="0"/>
              <a:t>If firms responsible- costs</a:t>
            </a:r>
          </a:p>
          <a:p>
            <a:r>
              <a:rPr lang="en-GB" dirty="0" smtClean="0"/>
              <a:t>If consumers- benefits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228184" y="1196752"/>
            <a:ext cx="2923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dirty="0" smtClean="0"/>
              <a:t>Which way does it move?</a:t>
            </a:r>
          </a:p>
          <a:p>
            <a:pPr marL="342900" indent="-342900"/>
            <a:r>
              <a:rPr lang="en-GB" dirty="0" smtClean="0"/>
              <a:t>Negative externality left </a:t>
            </a:r>
          </a:p>
          <a:p>
            <a:pPr marL="342900" indent="-342900"/>
            <a:r>
              <a:rPr lang="en-GB" dirty="0" smtClean="0"/>
              <a:t>Positive externality right </a:t>
            </a:r>
          </a:p>
          <a:p>
            <a:pPr marL="342900" indent="-342900"/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8676456" y="1700808"/>
            <a:ext cx="28803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676456" y="1988840"/>
            <a:ext cx="28803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28184" y="220486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Curve that moves becomes the social one.</a:t>
            </a:r>
          </a:p>
          <a:p>
            <a:r>
              <a:rPr lang="en-GB" dirty="0" smtClean="0"/>
              <a:t>Curve that stays = social one.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28184" y="34290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Market equilibrium considers private costs and benefits.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28184" y="436510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Social equilibrium considers social &amp; private costs and benefits.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8184" y="530120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 Welfare loss- compare MSB &amp; MSC at market equilibrium.        Pointing  towards social equilibrium</a:t>
            </a:r>
          </a:p>
        </p:txBody>
      </p:sp>
      <p:sp>
        <p:nvSpPr>
          <p:cNvPr id="45" name="Isosceles Triangle 44"/>
          <p:cNvSpPr/>
          <p:nvPr/>
        </p:nvSpPr>
        <p:spPr>
          <a:xfrm>
            <a:off x="7596336" y="5949280"/>
            <a:ext cx="216024" cy="21602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2339752" y="908720"/>
            <a:ext cx="371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Respect due to </a:t>
            </a:r>
            <a:r>
              <a:rPr lang="en-GB" dirty="0" err="1" smtClean="0"/>
              <a:t>Virang</a:t>
            </a:r>
            <a:r>
              <a:rPr lang="en-GB" dirty="0" smtClean="0"/>
              <a:t> </a:t>
            </a:r>
            <a:r>
              <a:rPr lang="en-GB" dirty="0" err="1" smtClean="0"/>
              <a:t>Dal</a:t>
            </a:r>
            <a:r>
              <a:rPr lang="en-GB" dirty="0" smtClean="0"/>
              <a:t>  </a:t>
            </a:r>
            <a:endParaRPr lang="en-GB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004048" y="1052736"/>
            <a:ext cx="8640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496</Words>
  <Application>Microsoft Office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Market failure (2)</vt:lpstr>
      <vt:lpstr>Market failure (2)</vt:lpstr>
      <vt:lpstr>Market failure (2)</vt:lpstr>
      <vt:lpstr>Market failure (2)</vt:lpstr>
      <vt:lpstr>Negative externalities in consumption</vt:lpstr>
      <vt:lpstr>Market failure (2)</vt:lpstr>
      <vt:lpstr>Negative externalities in production</vt:lpstr>
      <vt:lpstr>Market failure (2)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Deane C</cp:lastModifiedBy>
  <cp:revision>126</cp:revision>
  <dcterms:created xsi:type="dcterms:W3CDTF">2014-06-22T18:50:03Z</dcterms:created>
  <dcterms:modified xsi:type="dcterms:W3CDTF">2014-11-28T10:54:08Z</dcterms:modified>
</cp:coreProperties>
</file>