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"/>
  </p:notesMasterIdLst>
  <p:sldIdLst>
    <p:sldId id="342" r:id="rId2"/>
    <p:sldId id="319" r:id="rId3"/>
    <p:sldId id="340" r:id="rId4"/>
    <p:sldId id="339" r:id="rId5"/>
    <p:sldId id="341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 snapToGrid="0"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3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C3C0472-D82A-4235-B957-FA5853166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33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7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8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60350"/>
            <a:ext cx="20955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1341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5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6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04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53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1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2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14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3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70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724525" y="6597650"/>
            <a:ext cx="3419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 © Business Studies Online: Slide </a:t>
            </a:r>
            <a:fld id="{7E4E1670-DA62-4D91-83E1-200EE0623730}" type="slidenum">
              <a:rPr lang="en-US" sz="1200">
                <a:latin typeface="Times New Roman" pitchFamily="18" charset="0"/>
              </a:rPr>
              <a:pPr algn="r"/>
              <a:t>‹#›</a:t>
            </a:fld>
            <a:endParaRPr lang="en-US" sz="1200">
              <a:latin typeface="Times New Roman" pitchFamily="18" charset="0"/>
            </a:endParaRPr>
          </a:p>
        </p:txBody>
      </p:sp>
      <p:pic>
        <p:nvPicPr>
          <p:cNvPr id="110597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gif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09" name="Picture 25" descr="Closing Down Sal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995488"/>
            <a:ext cx="779145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27" name="AutoShape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20400000">
            <a:off x="865188" y="2603500"/>
            <a:ext cx="2836862" cy="1154113"/>
          </a:xfrm>
          <a:prstGeom prst="roundRect">
            <a:avLst>
              <a:gd name="adj" fmla="val 16667"/>
            </a:avLst>
          </a:prstGeom>
          <a:solidFill>
            <a:schemeClr val="hlink">
              <a:alpha val="60001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824" name="AutoShape 4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400000">
            <a:off x="825500" y="4711700"/>
            <a:ext cx="2836863" cy="1154113"/>
          </a:xfrm>
          <a:prstGeom prst="roundRect">
            <a:avLst>
              <a:gd name="adj" fmla="val 16667"/>
            </a:avLst>
          </a:prstGeom>
          <a:solidFill>
            <a:schemeClr val="hlink">
              <a:alpha val="60001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  <a:p>
            <a:pPr algn="ctr"/>
            <a:endParaRPr lang="en-US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95288" y="1196975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>
                <a:latin typeface="Arial" charset="0"/>
              </a:rPr>
              <a:t>There are a number of reasons why businesses fail: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2000">
                <a:latin typeface="Arial" charset="0"/>
              </a:rPr>
              <a:t>Most are related to poor planning!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 rot="20400000">
            <a:off x="809625" y="2765425"/>
            <a:ext cx="2879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Poor Sales Estimates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 rot="20400000">
            <a:off x="838200" y="4876800"/>
            <a:ext cx="2879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Changing Market Conditions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8803" name="Rectangle 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Reasons For Business Failure</a:t>
            </a:r>
            <a:endParaRPr lang="en-US"/>
          </a:p>
        </p:txBody>
      </p:sp>
      <p:sp>
        <p:nvSpPr>
          <p:cNvPr id="118825" name="AutoShape 41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200000">
            <a:off x="5675313" y="4773613"/>
            <a:ext cx="2836862" cy="1154112"/>
          </a:xfrm>
          <a:prstGeom prst="roundRect">
            <a:avLst>
              <a:gd name="adj" fmla="val 16667"/>
            </a:avLst>
          </a:prstGeom>
          <a:solidFill>
            <a:schemeClr val="hlink">
              <a:alpha val="60001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826" name="AutoShape 42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1200000">
            <a:off x="5670550" y="2627313"/>
            <a:ext cx="2836863" cy="1154112"/>
          </a:xfrm>
          <a:prstGeom prst="roundRect">
            <a:avLst>
              <a:gd name="adj" fmla="val 16667"/>
            </a:avLst>
          </a:prstGeom>
          <a:solidFill>
            <a:schemeClr val="hlink">
              <a:alpha val="60001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`</a:t>
            </a:r>
            <a:endParaRPr lang="en-US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 rot="1200000">
            <a:off x="5461000" y="2822575"/>
            <a:ext cx="3278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Cash Flow </a:t>
            </a:r>
            <a:br>
              <a:rPr lang="en-GB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Problems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 rot="1200000">
            <a:off x="5640388" y="4892675"/>
            <a:ext cx="2879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Poor </a:t>
            </a:r>
            <a:br>
              <a:rPr lang="en-GB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Stock Control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18821" name="Picture 37" descr="businessman_worried_h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17788"/>
            <a:ext cx="426085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27" grpId="0" animBg="1"/>
      <p:bldP spid="118824" grpId="0" animBg="1"/>
      <p:bldP spid="118795" grpId="0"/>
      <p:bldP spid="118801" grpId="0"/>
      <p:bldP spid="118825" grpId="0" animBg="1"/>
      <p:bldP spid="118826" grpId="0" animBg="1"/>
      <p:bldP spid="118792" grpId="0"/>
      <p:bldP spid="1187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88" name="Picture 52" descr="S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3932238"/>
            <a:ext cx="3227387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87" name="Picture 51" descr="tag_sorry_sold_out_hg_clr_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2861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250825" y="3252788"/>
            <a:ext cx="4246563" cy="2879725"/>
          </a:xfrm>
          <a:prstGeom prst="rect">
            <a:avLst/>
          </a:prstGeom>
          <a:solidFill>
            <a:srgbClr val="FFFFCC">
              <a:alpha val="80000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algn="ctr" eaLnBrk="1" hangingPunct="1">
              <a:spcBef>
                <a:spcPct val="2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Estimates Too Low</a:t>
            </a:r>
            <a:endParaRPr lang="en-GB" sz="1800">
              <a:solidFill>
                <a:schemeClr val="accent2"/>
              </a:solidFill>
              <a:latin typeface="Arial" charset="0"/>
            </a:endParaRP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May result in stock shortages</a:t>
            </a:r>
          </a:p>
          <a:p>
            <a:pPr marL="822325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600">
                <a:latin typeface="Arial" charset="0"/>
              </a:rPr>
              <a:t>This may mean that potential sales are lost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Customers may turn to competitors if products are unavailable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Damages business reputation</a:t>
            </a:r>
          </a:p>
          <a:p>
            <a:pPr marL="822325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600">
                <a:latin typeface="Arial" charset="0"/>
              </a:rPr>
              <a:t>As customers start to see the business as unreliable</a:t>
            </a: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4643438" y="3252788"/>
            <a:ext cx="4246562" cy="2879725"/>
          </a:xfrm>
          <a:prstGeom prst="rect">
            <a:avLst/>
          </a:prstGeom>
          <a:solidFill>
            <a:srgbClr val="FFFFCC">
              <a:alpha val="80000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algn="ctr" eaLnBrk="1" hangingPunct="1">
              <a:spcBef>
                <a:spcPct val="2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Estimates Too High</a:t>
            </a:r>
            <a:endParaRPr lang="en-GB" sz="1800">
              <a:solidFill>
                <a:schemeClr val="accent2"/>
              </a:solidFill>
              <a:latin typeface="Arial" charset="0"/>
            </a:endParaRP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May result in excess stocks</a:t>
            </a:r>
          </a:p>
          <a:p>
            <a:pPr marL="822325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600">
                <a:latin typeface="Arial" charset="0"/>
              </a:rPr>
              <a:t>Which means money is tied up in them that can’t be used for something else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May have to reduce prices to shift stock</a:t>
            </a:r>
          </a:p>
          <a:p>
            <a:pPr marL="822325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600">
                <a:latin typeface="Arial" charset="0"/>
              </a:rPr>
              <a:t>Meaning less profit – or even a loss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5288" y="1268413"/>
            <a:ext cx="81375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>
                <a:latin typeface="Arial" charset="0"/>
              </a:rPr>
              <a:t>Getting sales estimates wrong can cause a number of problems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2000">
                <a:latin typeface="Arial" charset="0"/>
              </a:rPr>
              <a:t>Irrespective of whether the estimates were too optimistic or too pessimistic!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endParaRPr lang="en-GB">
              <a:latin typeface="Arial" charset="0"/>
            </a:endParaRP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Poor Sales Estimates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1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1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2" grpId="0" uiExpand="1" build="p" animBg="1"/>
      <p:bldP spid="91183" grpId="0" uiExpand="1" build="p" animBg="1"/>
      <p:bldP spid="91139" grpId="0" uiExpand="1" build="p" bldLvl="4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61" name="Picture 25" descr="Bright P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931988"/>
            <a:ext cx="2684463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84" name="Picture 48" descr="Light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614488"/>
            <a:ext cx="291465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81" name="Picture 45" descr="Purple Post 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3892550"/>
            <a:ext cx="296545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23850" y="1268413"/>
            <a:ext cx="84486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>
                <a:latin typeface="Arial" charset="0"/>
              </a:rPr>
              <a:t>This means that a business has a lack of available funds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>
                <a:latin typeface="Arial" charset="0"/>
              </a:rPr>
              <a:t>This can lead to a number of problems: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2000">
              <a:latin typeface="Arial" charset="0"/>
            </a:endParaRPr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Cash Flow Problems</a:t>
            </a:r>
            <a:endParaRPr lang="en-US"/>
          </a:p>
        </p:txBody>
      </p:sp>
      <p:pic>
        <p:nvPicPr>
          <p:cNvPr id="116760" name="Picture 24" descr="Green Post 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519613"/>
            <a:ext cx="2586037" cy="23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4" name="Picture 28" descr="Orange Post 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"/>
          <a:stretch>
            <a:fillRect/>
          </a:stretch>
        </p:blipFill>
        <p:spPr bwMode="auto">
          <a:xfrm rot="939417">
            <a:off x="3028950" y="2163763"/>
            <a:ext cx="3086100" cy="2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65" name="Rectangle 29"/>
          <p:cNvSpPr>
            <a:spLocks noChangeArrowheads="1"/>
          </p:cNvSpPr>
          <p:nvPr/>
        </p:nvSpPr>
        <p:spPr bwMode="auto">
          <a:xfrm rot="615536">
            <a:off x="2703513" y="2830513"/>
            <a:ext cx="30845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Motivation will </a:t>
            </a:r>
            <a:br>
              <a:rPr lang="en-GB" sz="1600">
                <a:latin typeface="Arial" charset="0"/>
              </a:rPr>
            </a:br>
            <a:r>
              <a:rPr lang="en-GB" sz="1600">
                <a:latin typeface="Arial" charset="0"/>
              </a:rPr>
              <a:t>be poor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n-GB" sz="1400">
                <a:latin typeface="Arial" charset="0"/>
              </a:rPr>
              <a:t>So the business will </a:t>
            </a:r>
            <a:br>
              <a:rPr lang="en-GB" sz="1400">
                <a:latin typeface="Arial" charset="0"/>
              </a:rPr>
            </a:br>
            <a:r>
              <a:rPr lang="en-GB" sz="1400">
                <a:latin typeface="Arial" charset="0"/>
              </a:rPr>
              <a:t>become less efficient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The best employees</a:t>
            </a:r>
            <a:br>
              <a:rPr lang="en-GB" sz="1600">
                <a:latin typeface="Arial" charset="0"/>
              </a:rPr>
            </a:br>
            <a:r>
              <a:rPr lang="en-GB" sz="1600">
                <a:latin typeface="Arial" charset="0"/>
              </a:rPr>
              <a:t> will find other jobs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n-GB" sz="1400">
                <a:latin typeface="Arial" charset="0"/>
              </a:rPr>
              <a:t>Possibly with</a:t>
            </a:r>
            <a:br>
              <a:rPr lang="en-GB" sz="1400">
                <a:latin typeface="Arial" charset="0"/>
              </a:rPr>
            </a:br>
            <a:r>
              <a:rPr lang="en-GB" sz="1400">
                <a:latin typeface="Arial" charset="0"/>
              </a:rPr>
              <a:t>competitors</a:t>
            </a: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</a:pPr>
            <a:endParaRPr lang="en-GB" sz="120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2000">
              <a:latin typeface="Arial" charset="0"/>
            </a:endParaRPr>
          </a:p>
        </p:txBody>
      </p:sp>
      <p:sp>
        <p:nvSpPr>
          <p:cNvPr id="116766" name="Text Box 30"/>
          <p:cNvSpPr txBox="1">
            <a:spLocks noChangeArrowheads="1"/>
          </p:cNvSpPr>
          <p:nvPr/>
        </p:nvSpPr>
        <p:spPr bwMode="auto">
          <a:xfrm rot="600000">
            <a:off x="3049588" y="2308225"/>
            <a:ext cx="3065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Hand of Sean" pitchFamily="2" charset="0"/>
              </a:rPr>
              <a:t>Unable to </a:t>
            </a:r>
            <a:br>
              <a:rPr lang="en-GB" sz="1800">
                <a:solidFill>
                  <a:schemeClr val="accent2"/>
                </a:solidFill>
                <a:latin typeface="Hand of Sean" pitchFamily="2" charset="0"/>
              </a:rPr>
            </a:br>
            <a:r>
              <a:rPr lang="en-GB" sz="1800">
                <a:solidFill>
                  <a:schemeClr val="accent2"/>
                </a:solidFill>
                <a:latin typeface="Hand of Sean" pitchFamily="2" charset="0"/>
              </a:rPr>
              <a:t>Pay Employees</a:t>
            </a:r>
            <a:endParaRPr 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 rot="600000">
            <a:off x="5649913" y="4181475"/>
            <a:ext cx="3065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Hand of Sean" pitchFamily="2" charset="0"/>
              </a:rPr>
              <a:t>Unable to </a:t>
            </a:r>
            <a:br>
              <a:rPr lang="en-GB" sz="1800">
                <a:solidFill>
                  <a:schemeClr val="accent2"/>
                </a:solidFill>
                <a:latin typeface="Hand of Sean" pitchFamily="2" charset="0"/>
              </a:rPr>
            </a:br>
            <a:r>
              <a:rPr lang="en-GB" sz="1800">
                <a:solidFill>
                  <a:schemeClr val="accent2"/>
                </a:solidFill>
                <a:latin typeface="Hand of Sean" pitchFamily="2" charset="0"/>
              </a:rPr>
              <a:t>Pay Suppliers</a:t>
            </a:r>
            <a:endParaRPr 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16768" name="Rectangle 32"/>
          <p:cNvSpPr>
            <a:spLocks noChangeArrowheads="1"/>
          </p:cNvSpPr>
          <p:nvPr/>
        </p:nvSpPr>
        <p:spPr bwMode="auto">
          <a:xfrm rot="540000">
            <a:off x="5491163" y="4786313"/>
            <a:ext cx="28225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Who will then demand cash on delivery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Or refuse to supply!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They may even take legal action!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2000">
              <a:latin typeface="Arial" charset="0"/>
            </a:endParaRPr>
          </a:p>
        </p:txBody>
      </p:sp>
      <p:sp>
        <p:nvSpPr>
          <p:cNvPr id="116770" name="Text Box 34"/>
          <p:cNvSpPr txBox="1">
            <a:spLocks noChangeArrowheads="1"/>
          </p:cNvSpPr>
          <p:nvPr/>
        </p:nvSpPr>
        <p:spPr bwMode="auto">
          <a:xfrm rot="-886314">
            <a:off x="-195263" y="2309813"/>
            <a:ext cx="3065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Hand of Sean" pitchFamily="2" charset="0"/>
              </a:rPr>
              <a:t>Loss of </a:t>
            </a:r>
            <a:br>
              <a:rPr lang="en-GB" sz="1800">
                <a:solidFill>
                  <a:schemeClr val="accent2"/>
                </a:solidFill>
                <a:latin typeface="Hand of Sean" pitchFamily="2" charset="0"/>
              </a:rPr>
            </a:br>
            <a:r>
              <a:rPr lang="en-GB" sz="1800">
                <a:solidFill>
                  <a:schemeClr val="accent2"/>
                </a:solidFill>
                <a:latin typeface="Hand of Sean" pitchFamily="2" charset="0"/>
              </a:rPr>
              <a:t>Discounts</a:t>
            </a:r>
            <a:endParaRPr 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16771" name="Rectangle 35"/>
          <p:cNvSpPr>
            <a:spLocks noChangeArrowheads="1"/>
          </p:cNvSpPr>
          <p:nvPr/>
        </p:nvSpPr>
        <p:spPr bwMode="auto">
          <a:xfrm rot="20700000">
            <a:off x="7938" y="2906713"/>
            <a:ext cx="26114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Many suppliers offer discounts for early payment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So full price will be paid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endParaRPr lang="en-GB" sz="1800">
              <a:latin typeface="Arial" charset="0"/>
            </a:endParaRPr>
          </a:p>
        </p:txBody>
      </p:sp>
      <p:sp>
        <p:nvSpPr>
          <p:cNvPr id="116772" name="Text Box 36"/>
          <p:cNvSpPr txBox="1">
            <a:spLocks noChangeArrowheads="1"/>
          </p:cNvSpPr>
          <p:nvPr/>
        </p:nvSpPr>
        <p:spPr bwMode="auto">
          <a:xfrm rot="-614485">
            <a:off x="5637213" y="1955800"/>
            <a:ext cx="3065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Hand of Sean" pitchFamily="2" charset="0"/>
              </a:rPr>
              <a:t>Unable to </a:t>
            </a:r>
            <a:br>
              <a:rPr lang="en-GB" sz="1800">
                <a:solidFill>
                  <a:schemeClr val="accent2"/>
                </a:solidFill>
                <a:latin typeface="Hand of Sean" pitchFamily="2" charset="0"/>
              </a:rPr>
            </a:br>
            <a:r>
              <a:rPr lang="en-GB" sz="1800">
                <a:solidFill>
                  <a:schemeClr val="accent2"/>
                </a:solidFill>
                <a:latin typeface="Hand of Sean" pitchFamily="2" charset="0"/>
              </a:rPr>
              <a:t>Buy Equipment</a:t>
            </a:r>
            <a:endParaRPr 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16773" name="Rectangle 37"/>
          <p:cNvSpPr>
            <a:spLocks noChangeArrowheads="1"/>
          </p:cNvSpPr>
          <p:nvPr/>
        </p:nvSpPr>
        <p:spPr bwMode="auto">
          <a:xfrm rot="20982962">
            <a:off x="5853113" y="2603500"/>
            <a:ext cx="2611437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This could affect efficiency if new machinery is required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2000">
              <a:latin typeface="Arial" charset="0"/>
            </a:endParaRP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 rot="21360000">
            <a:off x="-50800" y="4705350"/>
            <a:ext cx="3065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Hand of Sean" pitchFamily="2" charset="0"/>
              </a:rPr>
              <a:t>Tax Liabilities</a:t>
            </a:r>
            <a:endParaRPr lang="en-US" sz="1800">
              <a:solidFill>
                <a:schemeClr val="accent2"/>
              </a:solidFill>
              <a:latin typeface="Hand of Sean" pitchFamily="2" charset="0"/>
            </a:endParaRPr>
          </a:p>
        </p:txBody>
      </p:sp>
      <p:sp>
        <p:nvSpPr>
          <p:cNvPr id="116775" name="Rectangle 39"/>
          <p:cNvSpPr>
            <a:spLocks noChangeArrowheads="1"/>
          </p:cNvSpPr>
          <p:nvPr/>
        </p:nvSpPr>
        <p:spPr bwMode="auto">
          <a:xfrm rot="21360000">
            <a:off x="0" y="5091113"/>
            <a:ext cx="2611438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If tax bills are not paid the Revenue &amp; Customs may impose penalties or take legal action 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2000">
              <a:latin typeface="Arial" charset="0"/>
            </a:endParaRPr>
          </a:p>
        </p:txBody>
      </p:sp>
      <p:pic>
        <p:nvPicPr>
          <p:cNvPr id="116758" name="Picture 22" descr="debt_lg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684713"/>
            <a:ext cx="1508125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build="p" bldLvl="2"/>
      <p:bldP spid="116765" grpId="0" uiExpand="1" build="p" bldLvl="2"/>
      <p:bldP spid="116766" grpId="0"/>
      <p:bldP spid="116767" grpId="0"/>
      <p:bldP spid="116768" grpId="0" build="p" bldLvl="2"/>
      <p:bldP spid="116770" grpId="0"/>
      <p:bldP spid="116771" grpId="0" build="p" bldLvl="2"/>
      <p:bldP spid="116772" grpId="0"/>
      <p:bldP spid="116773" grpId="0" build="p" bldLvl="2"/>
      <p:bldP spid="116774" grpId="0"/>
      <p:bldP spid="11677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22" name="Picture 34" descr="card_temp_out_of_stock_hg_clr_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7" b="16026"/>
          <a:stretch>
            <a:fillRect/>
          </a:stretch>
        </p:blipFill>
        <p:spPr bwMode="auto">
          <a:xfrm>
            <a:off x="5440363" y="3487738"/>
            <a:ext cx="25844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20" name="Picture 32" descr="express_mail_packages_in_a_piles_1_08_09_pc_p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r="16927" b="26617"/>
          <a:stretch>
            <a:fillRect/>
          </a:stretch>
        </p:blipFill>
        <p:spPr bwMode="auto">
          <a:xfrm>
            <a:off x="539750" y="3284538"/>
            <a:ext cx="3960813" cy="2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23850" y="1203325"/>
            <a:ext cx="83518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latin typeface="Arial" charset="0"/>
              </a:rPr>
              <a:t>Not getting stock control right can cause a range of problems: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Poor Stock Control</a:t>
            </a:r>
            <a:endParaRPr lang="en-US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4541838" y="2693988"/>
            <a:ext cx="0" cy="2905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339975" y="1916113"/>
            <a:ext cx="4608513" cy="779462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 anchor="ctr" anchorCtr="1"/>
          <a:lstStyle/>
          <a:p>
            <a:pPr algn="ctr"/>
            <a:r>
              <a:rPr lang="en-GB" b="1">
                <a:solidFill>
                  <a:schemeClr val="accent2"/>
                </a:solidFill>
                <a:latin typeface="Arial" charset="0"/>
              </a:rPr>
              <a:t>Getting The Stock Right</a:t>
            </a:r>
            <a:endParaRPr lang="en-GB" b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6948488" y="2981325"/>
            <a:ext cx="0" cy="2698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>
            <a:off x="2339975" y="2981325"/>
            <a:ext cx="46116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2351088" y="2981325"/>
            <a:ext cx="0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114718" name="Rectangle 30"/>
          <p:cNvSpPr>
            <a:spLocks noChangeArrowheads="1"/>
          </p:cNvSpPr>
          <p:nvPr/>
        </p:nvSpPr>
        <p:spPr bwMode="auto">
          <a:xfrm>
            <a:off x="250825" y="3252788"/>
            <a:ext cx="4246563" cy="2879725"/>
          </a:xfrm>
          <a:prstGeom prst="rect">
            <a:avLst/>
          </a:prstGeom>
          <a:solidFill>
            <a:srgbClr val="FFFFCC">
              <a:alpha val="89999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algn="ctr" eaLnBrk="1" hangingPunct="1">
              <a:spcBef>
                <a:spcPct val="2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Holding Too Much Stock</a:t>
            </a:r>
            <a:endParaRPr lang="en-GB" sz="1800">
              <a:solidFill>
                <a:schemeClr val="accent2"/>
              </a:solidFill>
              <a:latin typeface="Arial" charset="0"/>
            </a:endParaRP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Increased storage costs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Increased insurance costs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Increased risk of “shrinkage”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Increase risk of obsolescence and wastage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While money is tied up in stocks it can’t be used for anything else</a:t>
            </a:r>
          </a:p>
        </p:txBody>
      </p:sp>
      <p:sp>
        <p:nvSpPr>
          <p:cNvPr id="114719" name="Rectangle 31"/>
          <p:cNvSpPr>
            <a:spLocks noChangeArrowheads="1"/>
          </p:cNvSpPr>
          <p:nvPr/>
        </p:nvSpPr>
        <p:spPr bwMode="auto">
          <a:xfrm>
            <a:off x="4643438" y="3252788"/>
            <a:ext cx="4246562" cy="2879725"/>
          </a:xfrm>
          <a:prstGeom prst="rect">
            <a:avLst/>
          </a:prstGeom>
          <a:solidFill>
            <a:srgbClr val="FFFFCC">
              <a:alpha val="89999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algn="ctr" eaLnBrk="1" hangingPunct="1">
              <a:spcBef>
                <a:spcPct val="2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Not Holding Enough Stock</a:t>
            </a:r>
            <a:endParaRPr lang="en-GB" sz="1800">
              <a:solidFill>
                <a:schemeClr val="accent2"/>
              </a:solidFill>
              <a:latin typeface="Arial" charset="0"/>
            </a:endParaRP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May lead to a loss of sales</a:t>
            </a:r>
          </a:p>
          <a:p>
            <a:pPr marL="822325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Customers may then go to the competition</a:t>
            </a:r>
          </a:p>
          <a:p>
            <a:pPr marL="822325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It may be difficult to get them to return</a:t>
            </a:r>
          </a:p>
          <a:p>
            <a:pPr marL="265113" indent="-265113" eaLnBrk="1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Business will get a poor reputation</a:t>
            </a:r>
          </a:p>
          <a:p>
            <a:pPr marL="822325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600">
                <a:latin typeface="Arial" charset="0"/>
              </a:rPr>
              <a:t>Will be known as unreliable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47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4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47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4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18" grpId="0" uiExpand="1" build="p" animBg="1"/>
      <p:bldP spid="11471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8" name="Picture 8" descr="Credit Crunch Head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403475"/>
            <a:ext cx="7713662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96875" y="2225675"/>
            <a:ext cx="8415338" cy="3935413"/>
          </a:xfrm>
          <a:prstGeom prst="roundRect">
            <a:avLst>
              <a:gd name="adj" fmla="val 16667"/>
            </a:avLst>
          </a:prstGeom>
          <a:solidFill>
            <a:srgbClr val="FFFFCC">
              <a:alpha val="89999"/>
            </a:srgbClr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Changing Market Conditions</a:t>
            </a:r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388" y="1268413"/>
            <a:ext cx="85693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A market can change in a number of ways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>
                <a:latin typeface="Arial" charset="0"/>
              </a:rPr>
              <a:t>All of which may cause problems for a business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GB">
              <a:solidFill>
                <a:srgbClr val="FF0000"/>
              </a:solidFill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Increased competition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If new businesses enter the market then customers could be lost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Changes in the Economic Climate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Economic change may affect the income of consumers</a:t>
            </a: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>
                <a:latin typeface="Arial" charset="0"/>
              </a:rPr>
              <a:t>E.g. Inflation, Interest Rates, Taxation, Unemployment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So businesses may see sales fall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Changes in the Law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May indirectly affect the sales or costs of a business</a:t>
            </a: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>
                <a:latin typeface="Arial" charset="0"/>
              </a:rPr>
              <a:t>E.g. the smoking ban has impacted upon pubs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Changes in Tastes and Fashions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1800">
                <a:latin typeface="Arial" charset="0"/>
              </a:rPr>
              <a:t>Businesses that fail to keep up with current trends risk losing sales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63" grpId="0" uiExpand="1" build="p" bldLvl="4" autoUpdateAnimBg="0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Office PowerPoint</Application>
  <PresentationFormat>On-screen Show (4:3)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Times New Roman</vt:lpstr>
      <vt:lpstr>Comic Sans MS</vt:lpstr>
      <vt:lpstr>Arial</vt:lpstr>
      <vt:lpstr>Wingdings 3</vt:lpstr>
      <vt:lpstr>Tempus Sans ITC</vt:lpstr>
      <vt:lpstr>Hand of Sean</vt:lpstr>
      <vt:lpstr>1_Blank Presentation</vt:lpstr>
      <vt:lpstr>Reasons For Business Failure</vt:lpstr>
      <vt:lpstr>Poor Sales Estimates</vt:lpstr>
      <vt:lpstr>Cash Flow Problems</vt:lpstr>
      <vt:lpstr>Poor Stock Control</vt:lpstr>
      <vt:lpstr>Changing Market Conditions</vt:lpstr>
    </vt:vector>
  </TitlesOfParts>
  <Company>Business Studies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Businesses Fail</dc:title>
  <dc:creator>A Murray</dc:creator>
  <cp:lastModifiedBy>Stephen Gouldthorpe</cp:lastModifiedBy>
  <cp:revision>279</cp:revision>
  <cp:lastPrinted>2002-06-12T08:09:25Z</cp:lastPrinted>
  <dcterms:created xsi:type="dcterms:W3CDTF">2001-07-04T09:21:15Z</dcterms:created>
  <dcterms:modified xsi:type="dcterms:W3CDTF">2014-03-26T13:34:13Z</dcterms:modified>
</cp:coreProperties>
</file>