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37.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0" r:id="rId2"/>
    <p:sldMasterId id="2147483732" r:id="rId3"/>
  </p:sldMasterIdLst>
  <p:notesMasterIdLst>
    <p:notesMasterId r:id="rId40"/>
  </p:notesMasterIdLst>
  <p:sldIdLst>
    <p:sldId id="256" r:id="rId4"/>
    <p:sldId id="266" r:id="rId5"/>
    <p:sldId id="258" r:id="rId6"/>
    <p:sldId id="274" r:id="rId7"/>
    <p:sldId id="284" r:id="rId8"/>
    <p:sldId id="295" r:id="rId9"/>
    <p:sldId id="296" r:id="rId10"/>
    <p:sldId id="269" r:id="rId11"/>
    <p:sldId id="298" r:id="rId12"/>
    <p:sldId id="299" r:id="rId13"/>
    <p:sldId id="300" r:id="rId14"/>
    <p:sldId id="301" r:id="rId15"/>
    <p:sldId id="314" r:id="rId16"/>
    <p:sldId id="297" r:id="rId17"/>
    <p:sldId id="308" r:id="rId18"/>
    <p:sldId id="309" r:id="rId19"/>
    <p:sldId id="310" r:id="rId20"/>
    <p:sldId id="311" r:id="rId21"/>
    <p:sldId id="312" r:id="rId22"/>
    <p:sldId id="313" r:id="rId23"/>
    <p:sldId id="302" r:id="rId24"/>
    <p:sldId id="303" r:id="rId25"/>
    <p:sldId id="305" r:id="rId26"/>
    <p:sldId id="304" r:id="rId27"/>
    <p:sldId id="306" r:id="rId28"/>
    <p:sldId id="307" r:id="rId29"/>
    <p:sldId id="291" r:id="rId30"/>
    <p:sldId id="286" r:id="rId31"/>
    <p:sldId id="287" r:id="rId32"/>
    <p:sldId id="288" r:id="rId33"/>
    <p:sldId id="289" r:id="rId34"/>
    <p:sldId id="292" r:id="rId35"/>
    <p:sldId id="293" r:id="rId36"/>
    <p:sldId id="294" r:id="rId37"/>
    <p:sldId id="263" r:id="rId38"/>
    <p:sldId id="28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064" autoAdjust="0"/>
  </p:normalViewPr>
  <p:slideViewPr>
    <p:cSldViewPr snapToGrid="0">
      <p:cViewPr varScale="1">
        <p:scale>
          <a:sx n="58" d="100"/>
          <a:sy n="58" d="100"/>
        </p:scale>
        <p:origin x="595"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CDDF2D-05C4-4A88-9551-1014C7760738}" type="datetimeFigureOut">
              <a:rPr lang="en-GB" smtClean="0"/>
              <a:t>03/02/2019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13E492-2BE1-47F6-A827-2A173C8BE478}" type="slidenum">
              <a:rPr lang="en-GB" smtClean="0"/>
              <a:t>‹#›</a:t>
            </a:fld>
            <a:endParaRPr lang="en-GB"/>
          </a:p>
        </p:txBody>
      </p:sp>
    </p:spTree>
    <p:extLst>
      <p:ext uri="{BB962C8B-B14F-4D97-AF65-F5344CB8AC3E}">
        <p14:creationId xmlns:p14="http://schemas.microsoft.com/office/powerpoint/2010/main" val="2227024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3</a:t>
            </a:fld>
            <a:endParaRPr lang="en-GB"/>
          </a:p>
        </p:txBody>
      </p:sp>
    </p:spTree>
    <p:extLst>
      <p:ext uri="{BB962C8B-B14F-4D97-AF65-F5344CB8AC3E}">
        <p14:creationId xmlns:p14="http://schemas.microsoft.com/office/powerpoint/2010/main" val="19656365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Another legacy </a:t>
            </a:r>
            <a:r>
              <a:rPr lang="en-GB" dirty="0" err="1" smtClean="0"/>
              <a:t>ec</a:t>
            </a:r>
            <a:r>
              <a:rPr lang="en-GB" dirty="0" smtClean="0"/>
              <a:t> bus question</a:t>
            </a:r>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33</a:t>
            </a:fld>
            <a:endParaRPr lang="en-GB"/>
          </a:p>
        </p:txBody>
      </p:sp>
    </p:spTree>
    <p:extLst>
      <p:ext uri="{BB962C8B-B14F-4D97-AF65-F5344CB8AC3E}">
        <p14:creationId xmlns:p14="http://schemas.microsoft.com/office/powerpoint/2010/main" val="305127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You can change this for your context – for example if most of your students are considering going on to an apprenticeship.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4D5FAB-D7BE-40F8-851B-A74B5A93AEA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2475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E492-2BE1-47F6-A827-2A173C8BE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921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Zayn left one direction</a:t>
            </a:r>
          </a:p>
          <a:p>
            <a:r>
              <a:rPr lang="en-GB" dirty="0" smtClean="0"/>
              <a:t>B</a:t>
            </a:r>
            <a:r>
              <a:rPr lang="en-GB" baseline="0" dirty="0" smtClean="0"/>
              <a:t> Geri left the spice girls</a:t>
            </a:r>
          </a:p>
          <a:p>
            <a:r>
              <a:rPr lang="en-GB" baseline="0" dirty="0" smtClean="0"/>
              <a:t>C Robby Williams left Take That</a:t>
            </a:r>
          </a:p>
          <a:p>
            <a:r>
              <a:rPr lang="en-GB" baseline="0" dirty="0" smtClean="0"/>
              <a:t>D Justin Timberlake left NSYNC</a:t>
            </a:r>
          </a:p>
        </p:txBody>
      </p:sp>
      <p:sp>
        <p:nvSpPr>
          <p:cNvPr id="4" name="Slide Number Placeholder 3"/>
          <p:cNvSpPr>
            <a:spLocks noGrp="1"/>
          </p:cNvSpPr>
          <p:nvPr>
            <p:ph type="sldNum" sz="quarter" idx="10"/>
          </p:nvPr>
        </p:nvSpPr>
        <p:spPr/>
        <p:txBody>
          <a:bodyPr/>
          <a:lstStyle/>
          <a:p>
            <a:fld id="{9113E492-2BE1-47F6-A827-2A173C8BE478}" type="slidenum">
              <a:rPr lang="en-GB" smtClean="0"/>
              <a:t>13</a:t>
            </a:fld>
            <a:endParaRPr lang="en-GB"/>
          </a:p>
        </p:txBody>
      </p:sp>
    </p:spTree>
    <p:extLst>
      <p:ext uri="{BB962C8B-B14F-4D97-AF65-F5344CB8AC3E}">
        <p14:creationId xmlns:p14="http://schemas.microsoft.com/office/powerpoint/2010/main" val="1542239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E492-2BE1-47F6-A827-2A173C8BE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7702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slide is here so you can project this on a whiteboard and</a:t>
            </a:r>
            <a:r>
              <a:rPr lang="en-GB" baseline="0" dirty="0" smtClean="0"/>
              <a:t> write in the squares if you want to. </a:t>
            </a:r>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16</a:t>
            </a:fld>
            <a:endParaRPr lang="en-GB"/>
          </a:p>
        </p:txBody>
      </p:sp>
    </p:spTree>
    <p:extLst>
      <p:ext uri="{BB962C8B-B14F-4D97-AF65-F5344CB8AC3E}">
        <p14:creationId xmlns:p14="http://schemas.microsoft.com/office/powerpoint/2010/main" val="2894212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F6197-A9BD-4C85-A8F3-73FEC6E4707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5910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a:t>
            </a:r>
            <a:r>
              <a:rPr lang="en-GB" baseline="0" dirty="0" smtClean="0"/>
              <a:t> not a syllabus requirement just quite interesting – I put myself as a “trusted pro” where did you come?</a:t>
            </a:r>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26</a:t>
            </a:fld>
            <a:endParaRPr lang="en-GB"/>
          </a:p>
        </p:txBody>
      </p:sp>
    </p:spTree>
    <p:extLst>
      <p:ext uri="{BB962C8B-B14F-4D97-AF65-F5344CB8AC3E}">
        <p14:creationId xmlns:p14="http://schemas.microsoft.com/office/powerpoint/2010/main" val="1176406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a legacy question from the </a:t>
            </a:r>
            <a:r>
              <a:rPr lang="en-GB" dirty="0" err="1" smtClean="0"/>
              <a:t>ec</a:t>
            </a:r>
            <a:r>
              <a:rPr lang="en-GB" dirty="0" smtClean="0"/>
              <a:t>/bus which is why its 9 marks</a:t>
            </a:r>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30</a:t>
            </a:fld>
            <a:endParaRPr lang="en-GB"/>
          </a:p>
        </p:txBody>
      </p:sp>
    </p:spTree>
    <p:extLst>
      <p:ext uri="{BB962C8B-B14F-4D97-AF65-F5344CB8AC3E}">
        <p14:creationId xmlns:p14="http://schemas.microsoft.com/office/powerpoint/2010/main" val="28286158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t>03/02/2019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2587734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t>03/02/2019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66690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t>03/02/2019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930740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2/3/2019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81296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2/3/2019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643548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2/3/2019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267317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2/3/2019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090405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2/3/2019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511297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2/3/2019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611430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2/3/2019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484768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2/3/2019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26030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t>03/02/2019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35845185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2/3/2019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298695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2/3/2019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361004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2/3/2019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12213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9F25684E-0598-4AE1-8E02-D3985A25A99C}" type="datetimeFigureOut">
              <a:rPr lang="en-US" smtClean="0">
                <a:solidFill>
                  <a:prstClr val="black">
                    <a:tint val="75000"/>
                  </a:prstClr>
                </a:solidFill>
              </a:rPr>
              <a:pPr/>
              <a:t>2/3/2019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48875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F25684E-0598-4AE1-8E02-D3985A25A99C}" type="datetimeFigureOut">
              <a:rPr lang="en-US" smtClean="0">
                <a:solidFill>
                  <a:prstClr val="black">
                    <a:tint val="75000"/>
                  </a:prstClr>
                </a:solidFill>
              </a:rPr>
              <a:pPr/>
              <a:t>2/3/2019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392754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25684E-0598-4AE1-8E02-D3985A25A99C}" type="datetimeFigureOut">
              <a:rPr lang="en-US" smtClean="0">
                <a:solidFill>
                  <a:prstClr val="black">
                    <a:tint val="75000"/>
                  </a:prstClr>
                </a:solidFill>
              </a:rPr>
              <a:pPr/>
              <a:t>2/3/2019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304256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9F25684E-0598-4AE1-8E02-D3985A25A99C}" type="datetimeFigureOut">
              <a:rPr lang="en-US" smtClean="0">
                <a:solidFill>
                  <a:prstClr val="black">
                    <a:tint val="75000"/>
                  </a:prstClr>
                </a:solidFill>
              </a:rPr>
              <a:pPr/>
              <a:t>2/3/2019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905569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9F25684E-0598-4AE1-8E02-D3985A25A99C}" type="datetimeFigureOut">
              <a:rPr lang="en-US" smtClean="0">
                <a:solidFill>
                  <a:prstClr val="black">
                    <a:tint val="75000"/>
                  </a:prstClr>
                </a:solidFill>
              </a:rPr>
              <a:pPr/>
              <a:t>2/3/2019</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738916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9F25684E-0598-4AE1-8E02-D3985A25A99C}" type="datetimeFigureOut">
              <a:rPr lang="en-US" smtClean="0">
                <a:solidFill>
                  <a:prstClr val="black">
                    <a:tint val="75000"/>
                  </a:prstClr>
                </a:solidFill>
              </a:rPr>
              <a:pPr/>
              <a:t>2/3/2019</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97320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25684E-0598-4AE1-8E02-D3985A25A99C}" type="datetimeFigureOut">
              <a:rPr lang="en-US" smtClean="0">
                <a:solidFill>
                  <a:prstClr val="black">
                    <a:tint val="75000"/>
                  </a:prstClr>
                </a:solidFill>
              </a:rPr>
              <a:pPr/>
              <a:t>2/3/2019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43275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0C1EECA-D644-4F04-882C-CE601AE152BD}" type="datetimeFigureOut">
              <a:rPr lang="en-GB" smtClean="0"/>
              <a:t>03/02/2019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29778630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25684E-0598-4AE1-8E02-D3985A25A99C}" type="datetimeFigureOut">
              <a:rPr lang="en-US" smtClean="0">
                <a:solidFill>
                  <a:prstClr val="black">
                    <a:tint val="75000"/>
                  </a:prstClr>
                </a:solidFill>
              </a:rPr>
              <a:pPr/>
              <a:t>2/3/2019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792963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25684E-0598-4AE1-8E02-D3985A25A99C}" type="datetimeFigureOut">
              <a:rPr lang="en-US" smtClean="0">
                <a:solidFill>
                  <a:prstClr val="black">
                    <a:tint val="75000"/>
                  </a:prstClr>
                </a:solidFill>
              </a:rPr>
              <a:pPr/>
              <a:t>2/3/2019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281393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F25684E-0598-4AE1-8E02-D3985A25A99C}" type="datetimeFigureOut">
              <a:rPr lang="en-US" smtClean="0">
                <a:solidFill>
                  <a:prstClr val="black">
                    <a:tint val="75000"/>
                  </a:prstClr>
                </a:solidFill>
              </a:rPr>
              <a:pPr/>
              <a:t>2/3/2019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864555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F25684E-0598-4AE1-8E02-D3985A25A99C}" type="datetimeFigureOut">
              <a:rPr lang="en-US" smtClean="0">
                <a:solidFill>
                  <a:prstClr val="black">
                    <a:tint val="75000"/>
                  </a:prstClr>
                </a:solidFill>
              </a:rPr>
              <a:pPr/>
              <a:t>2/3/2019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94005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0C1EECA-D644-4F04-882C-CE601AE152BD}" type="datetimeFigureOut">
              <a:rPr lang="en-GB" smtClean="0"/>
              <a:t>03/02/2019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2288045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0C1EECA-D644-4F04-882C-CE601AE152BD}" type="datetimeFigureOut">
              <a:rPr lang="en-GB" smtClean="0"/>
              <a:t>03/02/2019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3110658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0C1EECA-D644-4F04-882C-CE601AE152BD}" type="datetimeFigureOut">
              <a:rPr lang="en-GB" smtClean="0"/>
              <a:t>03/02/2019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665282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C1EECA-D644-4F04-882C-CE601AE152BD}" type="datetimeFigureOut">
              <a:rPr lang="en-GB" smtClean="0"/>
              <a:t>03/02/2019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319297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0C1EECA-D644-4F04-882C-CE601AE152BD}" type="datetimeFigureOut">
              <a:rPr lang="en-GB" smtClean="0"/>
              <a:t>03/02/2019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488991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0C1EECA-D644-4F04-882C-CE601AE152BD}" type="datetimeFigureOut">
              <a:rPr lang="en-GB" smtClean="0"/>
              <a:t>03/02/2019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572753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C1EECA-D644-4F04-882C-CE601AE152BD}" type="datetimeFigureOut">
              <a:rPr lang="en-GB" smtClean="0"/>
              <a:t>03/02/2019</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E1AFFD-E431-4945-8358-AC8F848F815E}" type="slidenum">
              <a:rPr lang="en-GB" smtClean="0"/>
              <a:t>‹#›</a:t>
            </a:fld>
            <a:endParaRPr lang="en-GB"/>
          </a:p>
        </p:txBody>
      </p:sp>
    </p:spTree>
    <p:extLst>
      <p:ext uri="{BB962C8B-B14F-4D97-AF65-F5344CB8AC3E}">
        <p14:creationId xmlns:p14="http://schemas.microsoft.com/office/powerpoint/2010/main" val="36566426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2/3/2019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2205078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25684E-0598-4AE1-8E02-D3985A25A99C}" type="datetimeFigureOut">
              <a:rPr lang="en-US" smtClean="0">
                <a:solidFill>
                  <a:prstClr val="black">
                    <a:tint val="75000"/>
                  </a:prstClr>
                </a:solidFill>
              </a:rPr>
              <a:pPr/>
              <a:t>2/3/2019</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7325718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bbc.co.uk/news/av/uk-27584045/uk-floods-somerset-farmers-still-struggling" TargetMode="Externa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thetimes.co.uk/article/holidaymakers-hit-by-another-ba-systems-failure-at-heathrow-2ksjrqk06" TargetMode="Externa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hyperlink" Target="https://www.theguardian.com/business/2017/mar/06/job-losses-likely-standard-life-aberdeen-asset-management-merger" TargetMode="Externa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microsoft.com/office/2007/relationships/hdphoto" Target="../media/hdphoto3.wdp"/><Relationship Id="rId11" Type="http://schemas.openxmlformats.org/officeDocument/2006/relationships/image" Target="../media/image16.png"/><Relationship Id="rId5" Type="http://schemas.openxmlformats.org/officeDocument/2006/relationships/image" Target="../media/image13.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Yx-DvWy93BE"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youtube.com/watch?v=lNQWMZrnLhE" TargetMode="Externa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youtube.com/watch?v=A2mbf4qDzpA" TargetMode="Externa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youtube.com/watch?v=MDy4GK42QAI" TargetMode="Externa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youtube.com/watch?v=0sIUIsZVnGs" TargetMode="Externa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youtube.com/watch?v=3IXEYVxTy4E" TargetMode="Externa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youtube.com/watch?v=hR_NfN8NysI" TargetMode="Externa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youtube.com/watch?v=GZ8C3ie0drw" TargetMode="Externa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www.bbc.co.uk/news/business-11713594" TargetMode="Externa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youtube.com/watch?v=jQ2uIPeiEYQ" TargetMode="Externa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00200" y="4102780"/>
            <a:ext cx="9144000" cy="2536559"/>
          </a:xfrm>
        </p:spPr>
        <p:txBody>
          <a:bodyPr>
            <a:normAutofit fontScale="32500" lnSpcReduction="20000"/>
          </a:bodyPr>
          <a:lstStyle/>
          <a:p>
            <a:r>
              <a:rPr lang="en-GB" sz="11000" b="1" dirty="0" smtClean="0">
                <a:solidFill>
                  <a:srgbClr val="0070C0"/>
                </a:solidFill>
              </a:rPr>
              <a:t>Edexcel A2 Business</a:t>
            </a:r>
          </a:p>
          <a:p>
            <a:endParaRPr lang="en-GB" sz="4000" dirty="0" smtClean="0"/>
          </a:p>
          <a:p>
            <a:endParaRPr lang="en-GB" sz="4000" dirty="0" smtClean="0"/>
          </a:p>
          <a:p>
            <a:r>
              <a:rPr lang="en-GB" sz="9800" dirty="0" smtClean="0"/>
              <a:t>3.6.3 Scenario planning</a:t>
            </a:r>
          </a:p>
          <a:p>
            <a:endParaRPr lang="en-GB" sz="4000" dirty="0"/>
          </a:p>
          <a:p>
            <a:endParaRPr lang="en-GB" sz="4000" dirty="0" smtClean="0"/>
          </a:p>
          <a:p>
            <a:r>
              <a:rPr lang="en-GB" sz="11200" dirty="0" smtClean="0"/>
              <a:t>Revisionstation</a:t>
            </a:r>
            <a:endParaRPr lang="en-GB" sz="4000" dirty="0"/>
          </a:p>
        </p:txBody>
      </p:sp>
      <p:pic>
        <p:nvPicPr>
          <p:cNvPr id="6" name="Picture 5"/>
          <p:cNvPicPr>
            <a:picLocks noChangeAspect="1"/>
          </p:cNvPicPr>
          <p:nvPr/>
        </p:nvPicPr>
        <p:blipFill>
          <a:blip r:embed="rId2"/>
          <a:stretch>
            <a:fillRect/>
          </a:stretch>
        </p:blipFill>
        <p:spPr>
          <a:xfrm>
            <a:off x="0" y="0"/>
            <a:ext cx="12192000" cy="3822700"/>
          </a:xfrm>
          <a:prstGeom prst="rect">
            <a:avLst/>
          </a:prstGeom>
        </p:spPr>
      </p:pic>
      <p:sp>
        <p:nvSpPr>
          <p:cNvPr id="7" name="Rectangle 6"/>
          <p:cNvSpPr/>
          <p:nvPr/>
        </p:nvSpPr>
        <p:spPr>
          <a:xfrm>
            <a:off x="0" y="3822700"/>
            <a:ext cx="3074504" cy="30353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9117496" y="3822700"/>
            <a:ext cx="3074504" cy="30353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172695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smtClean="0"/>
              <a:t>#1 Natural disasters</a:t>
            </a:r>
            <a:endParaRPr lang="en-GB" dirty="0"/>
          </a:p>
        </p:txBody>
      </p:sp>
      <p:sp>
        <p:nvSpPr>
          <p:cNvPr id="4" name="Content Placeholder 3"/>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lnSpcReduction="10000"/>
          </a:bodyPr>
          <a:lstStyle/>
          <a:p>
            <a:r>
              <a:rPr lang="en-GB" dirty="0"/>
              <a:t>A disaster can strike any organisation, large or small. It can arrive in the shape of storm, flood, fire, earthquake and even Tsunami</a:t>
            </a:r>
          </a:p>
          <a:p>
            <a:r>
              <a:rPr lang="en-GB" dirty="0" smtClean="0"/>
              <a:t>It </a:t>
            </a:r>
            <a:r>
              <a:rPr lang="en-GB" dirty="0"/>
              <a:t>may take some time for the business to return to normal operation after an incident.</a:t>
            </a:r>
          </a:p>
          <a:p>
            <a:r>
              <a:rPr lang="en-GB" dirty="0"/>
              <a:t>Climate change means UK businesses must plan for extremes of weather  </a:t>
            </a:r>
          </a:p>
          <a:p>
            <a:endParaRPr lang="en-GB" dirty="0"/>
          </a:p>
        </p:txBody>
      </p:sp>
      <p:pic>
        <p:nvPicPr>
          <p:cNvPr id="6" name="Content Placeholder 5">
            <a:hlinkClick r:id="rId2"/>
          </p:cNvPr>
          <p:cNvPicPr>
            <a:picLocks noGrp="1" noChangeAspect="1"/>
          </p:cNvPicPr>
          <p:nvPr>
            <p:ph sz="half" idx="2"/>
          </p:nvPr>
        </p:nvPicPr>
        <p:blipFill>
          <a:blip r:embed="rId3"/>
          <a:stretch>
            <a:fillRect/>
          </a:stretch>
        </p:blipFill>
        <p:spPr>
          <a:xfrm>
            <a:off x="6172200" y="2898430"/>
            <a:ext cx="5181600" cy="21262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64629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3">
            <a:schemeClr val="lt1"/>
          </a:lnRef>
          <a:fillRef idx="1">
            <a:schemeClr val="accent6"/>
          </a:fillRef>
          <a:effectRef idx="1">
            <a:schemeClr val="accent6"/>
          </a:effectRef>
          <a:fontRef idx="minor">
            <a:schemeClr val="lt1"/>
          </a:fontRef>
        </p:style>
        <p:txBody>
          <a:bodyPr/>
          <a:lstStyle/>
          <a:p>
            <a:r>
              <a:rPr lang="en-GB" dirty="0" smtClean="0"/>
              <a:t>#2 IT systems failure</a:t>
            </a:r>
            <a:endParaRPr lang="en-GB" dirty="0"/>
          </a:p>
        </p:txBody>
      </p:sp>
      <p:sp>
        <p:nvSpPr>
          <p:cNvPr id="4" name="Content Placeholder 3"/>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fontScale="77500" lnSpcReduction="20000"/>
          </a:bodyPr>
          <a:lstStyle/>
          <a:p>
            <a:r>
              <a:rPr lang="en-GB" dirty="0"/>
              <a:t>IT systems often contain data </a:t>
            </a:r>
            <a:r>
              <a:rPr lang="en-GB" dirty="0" smtClean="0"/>
              <a:t>about: Customers </a:t>
            </a:r>
            <a:r>
              <a:rPr lang="en-GB" dirty="0"/>
              <a:t>details including; e-mails, </a:t>
            </a:r>
            <a:r>
              <a:rPr lang="en-GB" dirty="0" smtClean="0"/>
              <a:t>phone </a:t>
            </a:r>
            <a:r>
              <a:rPr lang="en-GB" dirty="0"/>
              <a:t>numbers, </a:t>
            </a:r>
            <a:r>
              <a:rPr lang="en-GB" dirty="0" smtClean="0"/>
              <a:t>addresses, supplier’s </a:t>
            </a:r>
            <a:r>
              <a:rPr lang="en-GB" dirty="0"/>
              <a:t>details, </a:t>
            </a:r>
            <a:r>
              <a:rPr lang="en-GB" dirty="0" smtClean="0"/>
              <a:t>stock </a:t>
            </a:r>
            <a:r>
              <a:rPr lang="en-GB" dirty="0"/>
              <a:t>control information, how much stock is in the warehouse, location </a:t>
            </a:r>
            <a:r>
              <a:rPr lang="en-GB" dirty="0" smtClean="0"/>
              <a:t>etc.</a:t>
            </a:r>
            <a:endParaRPr lang="en-GB" dirty="0"/>
          </a:p>
          <a:p>
            <a:r>
              <a:rPr lang="en-GB" dirty="0"/>
              <a:t>Human resources </a:t>
            </a:r>
            <a:r>
              <a:rPr lang="en-GB" dirty="0" smtClean="0"/>
              <a:t>data; </a:t>
            </a:r>
            <a:r>
              <a:rPr lang="en-GB" dirty="0"/>
              <a:t>sensitive information on </a:t>
            </a:r>
            <a:r>
              <a:rPr lang="en-GB" dirty="0" smtClean="0"/>
              <a:t>contracts, </a:t>
            </a:r>
            <a:r>
              <a:rPr lang="en-GB" dirty="0"/>
              <a:t>pay rates, health matters and personal circumstances</a:t>
            </a:r>
          </a:p>
          <a:p>
            <a:r>
              <a:rPr lang="en-GB" dirty="0"/>
              <a:t>If this information is lost it could be disastrous for the business (and possibly the customers)</a:t>
            </a:r>
          </a:p>
          <a:p>
            <a:r>
              <a:rPr lang="en-GB" dirty="0"/>
              <a:t>Scenario planning means that adequate firewalls, backups and alternatives are planned for and in </a:t>
            </a:r>
            <a:r>
              <a:rPr lang="en-GB" dirty="0" smtClean="0"/>
              <a:t>place</a:t>
            </a:r>
            <a:endParaRPr lang="en-GB" dirty="0"/>
          </a:p>
          <a:p>
            <a:endParaRPr lang="en-GB" dirty="0"/>
          </a:p>
        </p:txBody>
      </p:sp>
      <p:pic>
        <p:nvPicPr>
          <p:cNvPr id="6" name="Content Placeholder 5">
            <a:hlinkClick r:id="rId2"/>
          </p:cNvPr>
          <p:cNvPicPr>
            <a:picLocks noGrp="1" noChangeAspect="1"/>
          </p:cNvPicPr>
          <p:nvPr>
            <p:ph sz="half" idx="2"/>
          </p:nvPr>
        </p:nvPicPr>
        <p:blipFill>
          <a:blip r:embed="rId3"/>
          <a:stretch>
            <a:fillRect/>
          </a:stretch>
        </p:blipFill>
        <p:spPr>
          <a:xfrm>
            <a:off x="6231666" y="1825625"/>
            <a:ext cx="5062667" cy="4351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780047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smtClean="0"/>
              <a:t>#3 Loss of key staff </a:t>
            </a:r>
            <a:endParaRPr lang="en-GB" dirty="0"/>
          </a:p>
        </p:txBody>
      </p:sp>
      <p:sp>
        <p:nvSpPr>
          <p:cNvPr id="4" name="Content Placeholder 3"/>
          <p:cNvSpPr>
            <a:spLocks noGrp="1"/>
          </p:cNvSpPr>
          <p:nvPr>
            <p:ph sz="half" idx="1"/>
          </p:nvPr>
        </p:nvSpPr>
        <p:spPr/>
        <p:style>
          <a:lnRef idx="2">
            <a:schemeClr val="dk1"/>
          </a:lnRef>
          <a:fillRef idx="1">
            <a:schemeClr val="lt1"/>
          </a:fillRef>
          <a:effectRef idx="0">
            <a:schemeClr val="dk1"/>
          </a:effectRef>
          <a:fontRef idx="minor">
            <a:schemeClr val="dk1"/>
          </a:fontRef>
        </p:style>
        <p:txBody>
          <a:bodyPr/>
          <a:lstStyle/>
          <a:p>
            <a:r>
              <a:rPr lang="en-GB" dirty="0"/>
              <a:t>When a key figure leaves whether it’s a band or a business, it can have serious repercussions on that organisation’s stakeholders.</a:t>
            </a:r>
          </a:p>
          <a:p>
            <a:r>
              <a:rPr lang="en-GB" dirty="0"/>
              <a:t>It is important to plan for the loss of key staff so that when it happens the business continues as normal</a:t>
            </a:r>
          </a:p>
          <a:p>
            <a:endParaRPr lang="en-GB" dirty="0"/>
          </a:p>
        </p:txBody>
      </p:sp>
      <p:pic>
        <p:nvPicPr>
          <p:cNvPr id="8" name="Content Placeholder 7"/>
          <p:cNvPicPr>
            <a:picLocks noGrp="1" noChangeAspect="1"/>
          </p:cNvPicPr>
          <p:nvPr>
            <p:ph sz="half" idx="2"/>
          </p:nvPr>
        </p:nvPicPr>
        <p:blipFill>
          <a:blip r:embed="rId2">
            <a:duotone>
              <a:prstClr val="black"/>
              <a:srgbClr val="FFCCFF">
                <a:tint val="45000"/>
                <a:satMod val="400000"/>
              </a:srgbClr>
            </a:duotone>
          </a:blip>
          <a:stretch>
            <a:fillRect/>
          </a:stretch>
        </p:blipFill>
        <p:spPr>
          <a:xfrm rot="20760167">
            <a:off x="6226378" y="1105683"/>
            <a:ext cx="5181600" cy="1304948"/>
          </a:xfrm>
          <a:prstGeom prst="rect">
            <a:avLst/>
          </a:prstGeom>
        </p:spPr>
      </p:pic>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554663">
            <a:off x="4845024" y="5272691"/>
            <a:ext cx="1381768" cy="1351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560570">
            <a:off x="2429805" y="5565336"/>
            <a:ext cx="2031941" cy="1152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a:hlinkClick r:id="rId5"/>
          </p:cNvPr>
          <p:cNvPicPr>
            <a:picLocks noChangeAspect="1"/>
          </p:cNvPicPr>
          <p:nvPr/>
        </p:nvPicPr>
        <p:blipFill>
          <a:blip r:embed="rId6"/>
          <a:stretch>
            <a:fillRect/>
          </a:stretch>
        </p:blipFill>
        <p:spPr>
          <a:xfrm>
            <a:off x="6145488" y="3130490"/>
            <a:ext cx="5208312" cy="35302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312252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27383" y="219353"/>
            <a:ext cx="10515600" cy="774562"/>
          </a:xfrm>
        </p:spPr>
        <p:style>
          <a:lnRef idx="2">
            <a:schemeClr val="dk1">
              <a:shade val="50000"/>
            </a:schemeClr>
          </a:lnRef>
          <a:fillRef idx="1">
            <a:schemeClr val="dk1"/>
          </a:fillRef>
          <a:effectRef idx="0">
            <a:schemeClr val="dk1"/>
          </a:effectRef>
          <a:fontRef idx="minor">
            <a:schemeClr val="lt1"/>
          </a:fontRef>
        </p:style>
        <p:txBody>
          <a:bodyPr/>
          <a:lstStyle/>
          <a:p>
            <a:r>
              <a:rPr lang="en-GB" dirty="0" smtClean="0"/>
              <a:t>Who am I and what band did I leave?</a:t>
            </a:r>
            <a:endParaRPr lang="en-GB" dirty="0"/>
          </a:p>
        </p:txBody>
      </p:sp>
      <p:pic>
        <p:nvPicPr>
          <p:cNvPr id="6" name="Picture 5"/>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815837" y="1422124"/>
            <a:ext cx="1866900" cy="1866900"/>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5267325" y="2662237"/>
            <a:ext cx="1657350" cy="1533525"/>
          </a:xfrm>
          <a:prstGeom prst="rect">
            <a:avLst/>
          </a:prstGeom>
        </p:spPr>
      </p:pic>
      <p:pic>
        <p:nvPicPr>
          <p:cNvPr id="8" name="Picture 7"/>
          <p:cNvPicPr>
            <a:picLocks noChangeAspect="1"/>
          </p:cNvPicPr>
          <p:nvPr/>
        </p:nvPicPr>
        <p:blipFill>
          <a:blip r:embed="rId7">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8917470" y="1504949"/>
            <a:ext cx="1619250" cy="1714500"/>
          </a:xfrm>
          <a:prstGeom prst="rect">
            <a:avLst/>
          </a:prstGeom>
        </p:spPr>
      </p:pic>
      <p:pic>
        <p:nvPicPr>
          <p:cNvPr id="9" name="Picture 8"/>
          <p:cNvPicPr>
            <a:picLocks noChangeAspect="1"/>
          </p:cNvPicPr>
          <p:nvPr/>
        </p:nvPicPr>
        <p:blipFill>
          <a:blip r:embed="rId9">
            <a:extLst>
              <a:ext uri="{BEBA8EAE-BF5A-486C-A8C5-ECC9F3942E4B}">
                <a14:imgProps xmlns:a14="http://schemas.microsoft.com/office/drawing/2010/main">
                  <a14:imgLayer r:embed="rId10">
                    <a14:imgEffect>
                      <a14:saturation sat="0"/>
                    </a14:imgEffect>
                  </a14:imgLayer>
                </a14:imgProps>
              </a:ext>
            </a:extLst>
          </a:blip>
          <a:stretch>
            <a:fillRect/>
          </a:stretch>
        </p:blipFill>
        <p:spPr>
          <a:xfrm>
            <a:off x="2682737" y="4112935"/>
            <a:ext cx="1704975" cy="1933575"/>
          </a:xfrm>
          <a:prstGeom prst="rect">
            <a:avLst/>
          </a:prstGeom>
        </p:spPr>
      </p:pic>
      <p:pic>
        <p:nvPicPr>
          <p:cNvPr id="10" name="Pictur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715085" y="3890005"/>
            <a:ext cx="2379434" cy="2379434"/>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14571" y="2700288"/>
            <a:ext cx="2379434" cy="2379434"/>
          </a:xfrm>
          <a:prstGeom prst="rect">
            <a:avLst/>
          </a:prstGeom>
        </p:spPr>
      </p:pic>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942843" y="993915"/>
            <a:ext cx="2379434" cy="2379434"/>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695" y="3472895"/>
            <a:ext cx="2379434" cy="2379434"/>
          </a:xfrm>
          <a:prstGeom prst="rect">
            <a:avLst/>
          </a:prstGeom>
        </p:spPr>
      </p:pic>
      <p:sp>
        <p:nvSpPr>
          <p:cNvPr id="14" name="TextBox 13"/>
          <p:cNvSpPr txBox="1"/>
          <p:nvPr/>
        </p:nvSpPr>
        <p:spPr>
          <a:xfrm>
            <a:off x="815837" y="3021496"/>
            <a:ext cx="364202"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GB" dirty="0" smtClean="0">
                <a:latin typeface="Arial Black" panose="020B0A04020102020204" pitchFamily="34" charset="0"/>
              </a:rPr>
              <a:t>A</a:t>
            </a:r>
            <a:endParaRPr lang="en-GB" dirty="0">
              <a:latin typeface="Arial Black" panose="020B0A04020102020204" pitchFamily="34" charset="0"/>
            </a:endParaRPr>
          </a:p>
        </p:txBody>
      </p:sp>
      <p:sp>
        <p:nvSpPr>
          <p:cNvPr id="15" name="Rectangle 14"/>
          <p:cNvSpPr/>
          <p:nvPr/>
        </p:nvSpPr>
        <p:spPr>
          <a:xfrm>
            <a:off x="5370756" y="3826430"/>
            <a:ext cx="364202" cy="369332"/>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n-GB" dirty="0" smtClean="0">
                <a:latin typeface="Arial Black" panose="020B0A04020102020204" pitchFamily="34" charset="0"/>
              </a:rPr>
              <a:t>B</a:t>
            </a:r>
            <a:endParaRPr lang="en-GB" dirty="0">
              <a:latin typeface="Arial Black" panose="020B0A04020102020204" pitchFamily="34" charset="0"/>
            </a:endParaRPr>
          </a:p>
        </p:txBody>
      </p:sp>
      <p:sp>
        <p:nvSpPr>
          <p:cNvPr id="16" name="Rectangle 15"/>
          <p:cNvSpPr/>
          <p:nvPr/>
        </p:nvSpPr>
        <p:spPr>
          <a:xfrm>
            <a:off x="8917470" y="2836830"/>
            <a:ext cx="364202" cy="369332"/>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n-GB" dirty="0" smtClean="0">
                <a:latin typeface="Arial Black" panose="020B0A04020102020204" pitchFamily="34" charset="0"/>
              </a:rPr>
              <a:t>C</a:t>
            </a:r>
            <a:endParaRPr lang="en-GB" dirty="0">
              <a:latin typeface="Arial Black" panose="020B0A04020102020204" pitchFamily="34" charset="0"/>
            </a:endParaRPr>
          </a:p>
        </p:txBody>
      </p:sp>
      <p:sp>
        <p:nvSpPr>
          <p:cNvPr id="17" name="Rectangle 16"/>
          <p:cNvSpPr/>
          <p:nvPr/>
        </p:nvSpPr>
        <p:spPr>
          <a:xfrm>
            <a:off x="2624164" y="5667663"/>
            <a:ext cx="364202" cy="369332"/>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n-GB" dirty="0" smtClean="0">
                <a:latin typeface="Arial Black" panose="020B0A04020102020204" pitchFamily="34" charset="0"/>
              </a:rPr>
              <a:t>D</a:t>
            </a:r>
            <a:endParaRPr lang="en-GB" dirty="0">
              <a:latin typeface="Arial Black" panose="020B0A04020102020204" pitchFamily="34" charset="0"/>
            </a:endParaRPr>
          </a:p>
        </p:txBody>
      </p:sp>
    </p:spTree>
    <p:extLst>
      <p:ext uri="{BB962C8B-B14F-4D97-AF65-F5344CB8AC3E}">
        <p14:creationId xmlns:p14="http://schemas.microsoft.com/office/powerpoint/2010/main" val="25094146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style>
          <a:lnRef idx="2">
            <a:schemeClr val="accent5"/>
          </a:lnRef>
          <a:fillRef idx="1">
            <a:schemeClr val="lt1"/>
          </a:fillRef>
          <a:effectRef idx="0">
            <a:schemeClr val="accent5"/>
          </a:effectRef>
          <a:fontRef idx="minor">
            <a:schemeClr val="dk1"/>
          </a:fontRef>
        </p:style>
        <p:txBody>
          <a:bodyPr>
            <a:normAutofit/>
          </a:bodyPr>
          <a:lstStyle/>
          <a:p>
            <a:r>
              <a:rPr lang="en-GB" sz="5400" b="1" dirty="0" smtClean="0">
                <a:solidFill>
                  <a:srgbClr val="0070C0"/>
                </a:solidFill>
              </a:rPr>
              <a:t>Risk mitigation</a:t>
            </a:r>
            <a:endParaRPr lang="en-GB" sz="5400" b="1" dirty="0">
              <a:solidFill>
                <a:srgbClr val="0070C0"/>
              </a:solidFill>
            </a:endParaRPr>
          </a:p>
          <a:p>
            <a:endParaRPr lang="en-GB" sz="6600" b="1" dirty="0">
              <a:solidFill>
                <a:srgbClr val="0070C0"/>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57566"/>
          <a:stretch/>
        </p:blipFill>
        <p:spPr>
          <a:xfrm>
            <a:off x="0" y="-1"/>
            <a:ext cx="12192000" cy="3512457"/>
          </a:xfrm>
          <a:prstGeom prst="rect">
            <a:avLst/>
          </a:prstGeom>
        </p:spPr>
      </p:pic>
    </p:spTree>
    <p:extLst>
      <p:ext uri="{BB962C8B-B14F-4D97-AF65-F5344CB8AC3E}">
        <p14:creationId xmlns:p14="http://schemas.microsoft.com/office/powerpoint/2010/main" val="42735772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3">
              <a:shade val="50000"/>
            </a:schemeClr>
          </a:lnRef>
          <a:fillRef idx="1">
            <a:schemeClr val="accent3"/>
          </a:fillRef>
          <a:effectRef idx="0">
            <a:schemeClr val="accent3"/>
          </a:effectRef>
          <a:fontRef idx="minor">
            <a:schemeClr val="lt1"/>
          </a:fontRef>
        </p:style>
        <p:txBody>
          <a:bodyPr/>
          <a:lstStyle/>
          <a:p>
            <a:r>
              <a:rPr lang="en-GB" dirty="0" smtClean="0">
                <a:solidFill>
                  <a:schemeClr val="tx1"/>
                </a:solidFill>
              </a:rPr>
              <a:t>Degrees of risk mitigation</a:t>
            </a:r>
            <a:endParaRPr lang="en-GB" dirty="0">
              <a:solidFill>
                <a:schemeClr val="tx1"/>
              </a:solidFill>
            </a:endParaRPr>
          </a:p>
        </p:txBody>
      </p:sp>
      <p:sp>
        <p:nvSpPr>
          <p:cNvPr id="5" name="Content Placeholder 4"/>
          <p:cNvSpPr>
            <a:spLocks noGrp="1"/>
          </p:cNvSpPr>
          <p:nvPr>
            <p:ph idx="1"/>
          </p:nvPr>
        </p:nvSpPr>
        <p:spPr>
          <a:xfrm>
            <a:off x="838200" y="1690688"/>
            <a:ext cx="10515600" cy="4351338"/>
          </a:xfrm>
        </p:spPr>
        <p:style>
          <a:lnRef idx="2">
            <a:schemeClr val="dk1"/>
          </a:lnRef>
          <a:fillRef idx="1">
            <a:schemeClr val="lt1"/>
          </a:fillRef>
          <a:effectRef idx="0">
            <a:schemeClr val="dk1"/>
          </a:effectRef>
          <a:fontRef idx="minor">
            <a:schemeClr val="dk1"/>
          </a:fontRef>
        </p:style>
        <p:txBody>
          <a:bodyPr/>
          <a:lstStyle/>
          <a:p>
            <a:r>
              <a:rPr lang="en-GB" dirty="0" smtClean="0"/>
              <a:t>There are degrees of risk mitigation and these depend of specific contextual influences and the overall attitude of the decision-makers in the business.  Again there are lots that could be discussed but your exam board would like you to know about just four:</a:t>
            </a:r>
          </a:p>
          <a:p>
            <a:pPr marL="514350" indent="-514350">
              <a:buFont typeface="+mj-lt"/>
              <a:buAutoNum type="arabicPeriod"/>
            </a:pPr>
            <a:r>
              <a:rPr lang="en-GB" dirty="0" smtClean="0"/>
              <a:t>Risk acceptance</a:t>
            </a:r>
          </a:p>
          <a:p>
            <a:pPr marL="514350" indent="-514350">
              <a:buFont typeface="+mj-lt"/>
              <a:buAutoNum type="arabicPeriod"/>
            </a:pPr>
            <a:r>
              <a:rPr lang="en-GB" dirty="0" smtClean="0"/>
              <a:t>Risk avoidance</a:t>
            </a:r>
          </a:p>
          <a:p>
            <a:pPr marL="514350" indent="-514350">
              <a:buFont typeface="+mj-lt"/>
              <a:buAutoNum type="arabicPeriod"/>
            </a:pPr>
            <a:r>
              <a:rPr lang="en-GB" dirty="0" smtClean="0"/>
              <a:t>Risk limitation</a:t>
            </a:r>
          </a:p>
          <a:p>
            <a:pPr marL="514350" indent="-514350">
              <a:buFont typeface="+mj-lt"/>
              <a:buAutoNum type="arabicPeriod"/>
            </a:pPr>
            <a:r>
              <a:rPr lang="en-GB" dirty="0" smtClean="0"/>
              <a:t>Risk transference</a:t>
            </a:r>
            <a:endParaRPr lang="en-GB" dirty="0"/>
          </a:p>
        </p:txBody>
      </p:sp>
      <p:pic>
        <p:nvPicPr>
          <p:cNvPr id="6" name="Picture 5"/>
          <p:cNvPicPr>
            <a:picLocks noChangeAspect="1"/>
          </p:cNvPicPr>
          <p:nvPr/>
        </p:nvPicPr>
        <p:blipFill>
          <a:blip r:embed="rId2"/>
          <a:stretch>
            <a:fillRect/>
          </a:stretch>
        </p:blipFill>
        <p:spPr>
          <a:xfrm>
            <a:off x="7819819" y="3603694"/>
            <a:ext cx="3902262" cy="2708206"/>
          </a:xfrm>
          <a:prstGeom prst="rect">
            <a:avLst/>
          </a:prstGeom>
        </p:spPr>
      </p:pic>
    </p:spTree>
    <p:extLst>
      <p:ext uri="{BB962C8B-B14F-4D97-AF65-F5344CB8AC3E}">
        <p14:creationId xmlns:p14="http://schemas.microsoft.com/office/powerpoint/2010/main" val="26325453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06983" y="159026"/>
            <a:ext cx="9516221" cy="6604345"/>
          </a:xfrm>
          <a:prstGeom prst="rect">
            <a:avLst/>
          </a:prstGeom>
        </p:spPr>
      </p:pic>
    </p:spTree>
    <p:extLst>
      <p:ext uri="{BB962C8B-B14F-4D97-AF65-F5344CB8AC3E}">
        <p14:creationId xmlns:p14="http://schemas.microsoft.com/office/powerpoint/2010/main" val="18518772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4">
              <a:shade val="50000"/>
            </a:schemeClr>
          </a:lnRef>
          <a:fillRef idx="1">
            <a:schemeClr val="accent4"/>
          </a:fillRef>
          <a:effectRef idx="0">
            <a:schemeClr val="accent4"/>
          </a:effectRef>
          <a:fontRef idx="minor">
            <a:schemeClr val="lt1"/>
          </a:fontRef>
        </p:style>
        <p:txBody>
          <a:bodyPr/>
          <a:lstStyle/>
          <a:p>
            <a:r>
              <a:rPr lang="en-GB" b="1" dirty="0" smtClean="0">
                <a:solidFill>
                  <a:schemeClr val="tx1"/>
                </a:solidFill>
              </a:rPr>
              <a:t>Risk acceptance</a:t>
            </a:r>
            <a:endParaRPr lang="en-GB" b="1" dirty="0">
              <a:solidFill>
                <a:schemeClr val="tx1"/>
              </a:solidFill>
            </a:endParaRPr>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fontScale="92500" lnSpcReduction="20000"/>
          </a:bodyPr>
          <a:lstStyle/>
          <a:p>
            <a:r>
              <a:rPr lang="en-GB" dirty="0" smtClean="0"/>
              <a:t>The </a:t>
            </a:r>
            <a:r>
              <a:rPr lang="en-GB" dirty="0"/>
              <a:t>balance between risk and reward is the very essence of business: </a:t>
            </a:r>
            <a:r>
              <a:rPr lang="en-GB" dirty="0" smtClean="0"/>
              <a:t>without taking </a:t>
            </a:r>
            <a:r>
              <a:rPr lang="en-GB" dirty="0"/>
              <a:t>risks companies cannot generate </a:t>
            </a:r>
            <a:r>
              <a:rPr lang="en-GB" dirty="0" smtClean="0"/>
              <a:t>profits </a:t>
            </a:r>
          </a:p>
          <a:p>
            <a:r>
              <a:rPr lang="en-GB" dirty="0" smtClean="0"/>
              <a:t>There </a:t>
            </a:r>
            <a:r>
              <a:rPr lang="en-GB" dirty="0"/>
              <a:t>is a world of difference between calculated risks, </a:t>
            </a:r>
            <a:r>
              <a:rPr lang="en-GB" dirty="0" smtClean="0"/>
              <a:t>taken with planning and </a:t>
            </a:r>
            <a:r>
              <a:rPr lang="en-GB" dirty="0"/>
              <a:t>careful judgement, and risks taken carelessly or unwittingly</a:t>
            </a:r>
            <a:r>
              <a:rPr lang="en-GB" dirty="0" smtClean="0"/>
              <a:t>.</a:t>
            </a:r>
          </a:p>
          <a:p>
            <a:r>
              <a:rPr lang="en-GB" dirty="0" smtClean="0"/>
              <a:t>An acceptance that there is an element of risk to every business venture is at the heart of successful business and risk management</a:t>
            </a:r>
            <a:endParaRPr lang="en-GB" dirty="0"/>
          </a:p>
        </p:txBody>
      </p:sp>
      <p:pic>
        <p:nvPicPr>
          <p:cNvPr id="7" name="Content Placeholder 6">
            <a:hlinkClick r:id="rId3"/>
          </p:cNvPr>
          <p:cNvPicPr>
            <a:picLocks noGrp="1" noChangeAspect="1"/>
          </p:cNvPicPr>
          <p:nvPr>
            <p:ph sz="half" idx="2"/>
          </p:nvPr>
        </p:nvPicPr>
        <p:blipFill>
          <a:blip r:embed="rId4"/>
          <a:stretch>
            <a:fillRect/>
          </a:stretch>
        </p:blipFill>
        <p:spPr>
          <a:xfrm>
            <a:off x="6172200" y="2341184"/>
            <a:ext cx="5181600" cy="32142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5"/>
          <a:stretch>
            <a:fillRect/>
          </a:stretch>
        </p:blipFill>
        <p:spPr>
          <a:xfrm>
            <a:off x="9569106" y="453445"/>
            <a:ext cx="1655485" cy="1148922"/>
          </a:xfrm>
          <a:prstGeom prst="rect">
            <a:avLst/>
          </a:prstGeom>
        </p:spPr>
      </p:pic>
    </p:spTree>
    <p:extLst>
      <p:ext uri="{BB962C8B-B14F-4D97-AF65-F5344CB8AC3E}">
        <p14:creationId xmlns:p14="http://schemas.microsoft.com/office/powerpoint/2010/main" val="17399081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4">
              <a:shade val="50000"/>
            </a:schemeClr>
          </a:lnRef>
          <a:fillRef idx="1">
            <a:schemeClr val="accent4"/>
          </a:fillRef>
          <a:effectRef idx="0">
            <a:schemeClr val="accent4"/>
          </a:effectRef>
          <a:fontRef idx="minor">
            <a:schemeClr val="lt1"/>
          </a:fontRef>
        </p:style>
        <p:txBody>
          <a:bodyPr/>
          <a:lstStyle/>
          <a:p>
            <a:r>
              <a:rPr lang="en-GB" b="1" dirty="0" smtClean="0">
                <a:solidFill>
                  <a:schemeClr val="tx1"/>
                </a:solidFill>
              </a:rPr>
              <a:t>Risk avoidance</a:t>
            </a:r>
            <a:endParaRPr lang="en-GB" b="1" dirty="0">
              <a:solidFill>
                <a:schemeClr val="tx1"/>
              </a:solidFill>
            </a:endParaRPr>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fontScale="92500" lnSpcReduction="10000"/>
          </a:bodyPr>
          <a:lstStyle/>
          <a:p>
            <a:r>
              <a:rPr lang="en-GB" dirty="0"/>
              <a:t>Risk avoidance is the elimination of hazards, activities and exposures that can negatively affect an </a:t>
            </a:r>
            <a:r>
              <a:rPr lang="en-GB" dirty="0" smtClean="0"/>
              <a:t>organisation's assets.</a:t>
            </a:r>
          </a:p>
          <a:p>
            <a:r>
              <a:rPr lang="en-GB" dirty="0" smtClean="0"/>
              <a:t>Whereas </a:t>
            </a:r>
            <a:r>
              <a:rPr lang="en-GB" dirty="0"/>
              <a:t>risk management aims to control the damages and financial consequences of threatening events, risk avoidance seeks to avoid compromising events entirely</a:t>
            </a:r>
            <a:r>
              <a:rPr lang="en-GB" dirty="0" smtClean="0"/>
              <a:t>.</a:t>
            </a:r>
          </a:p>
          <a:p>
            <a:r>
              <a:rPr lang="en-GB" dirty="0" smtClean="0"/>
              <a:t>For example a multinational pulling out of an unstable country</a:t>
            </a:r>
          </a:p>
        </p:txBody>
      </p:sp>
      <p:pic>
        <p:nvPicPr>
          <p:cNvPr id="7" name="Content Placeholder 6">
            <a:hlinkClick r:id="rId2"/>
          </p:cNvPr>
          <p:cNvPicPr>
            <a:picLocks noGrp="1" noChangeAspect="1"/>
          </p:cNvPicPr>
          <p:nvPr>
            <p:ph sz="half" idx="2"/>
          </p:nvPr>
        </p:nvPicPr>
        <p:blipFill>
          <a:blip r:embed="rId3"/>
          <a:stretch>
            <a:fillRect/>
          </a:stretch>
        </p:blipFill>
        <p:spPr>
          <a:xfrm>
            <a:off x="6172200" y="2404801"/>
            <a:ext cx="5181600" cy="31929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4"/>
          <a:stretch>
            <a:fillRect/>
          </a:stretch>
        </p:blipFill>
        <p:spPr>
          <a:xfrm>
            <a:off x="9569106" y="453445"/>
            <a:ext cx="1655485" cy="1148922"/>
          </a:xfrm>
          <a:prstGeom prst="rect">
            <a:avLst/>
          </a:prstGeom>
        </p:spPr>
      </p:pic>
    </p:spTree>
    <p:extLst>
      <p:ext uri="{BB962C8B-B14F-4D97-AF65-F5344CB8AC3E}">
        <p14:creationId xmlns:p14="http://schemas.microsoft.com/office/powerpoint/2010/main" val="1051611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4">
              <a:shade val="50000"/>
            </a:schemeClr>
          </a:lnRef>
          <a:fillRef idx="1">
            <a:schemeClr val="accent4"/>
          </a:fillRef>
          <a:effectRef idx="0">
            <a:schemeClr val="accent4"/>
          </a:effectRef>
          <a:fontRef idx="minor">
            <a:schemeClr val="lt1"/>
          </a:fontRef>
        </p:style>
        <p:txBody>
          <a:bodyPr/>
          <a:lstStyle/>
          <a:p>
            <a:r>
              <a:rPr lang="en-GB" b="1" dirty="0" smtClean="0">
                <a:solidFill>
                  <a:schemeClr val="tx1"/>
                </a:solidFill>
              </a:rPr>
              <a:t>Risk limitation</a:t>
            </a:r>
            <a:endParaRPr lang="en-GB" b="1" dirty="0">
              <a:solidFill>
                <a:schemeClr val="tx1"/>
              </a:solidFill>
            </a:endParaRPr>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fontScale="77500" lnSpcReduction="20000"/>
          </a:bodyPr>
          <a:lstStyle/>
          <a:p>
            <a:r>
              <a:rPr lang="en-GB" dirty="0"/>
              <a:t>The ‘bottom line’ for businesses is that </a:t>
            </a:r>
            <a:r>
              <a:rPr lang="en-GB" dirty="0" smtClean="0"/>
              <a:t>some risks </a:t>
            </a:r>
            <a:r>
              <a:rPr lang="en-GB" dirty="0"/>
              <a:t>are both </a:t>
            </a:r>
            <a:r>
              <a:rPr lang="en-GB" dirty="0" smtClean="0"/>
              <a:t>identifiable and </a:t>
            </a:r>
            <a:r>
              <a:rPr lang="en-GB" dirty="0"/>
              <a:t>manageable</a:t>
            </a:r>
            <a:r>
              <a:rPr lang="en-GB" dirty="0" smtClean="0"/>
              <a:t>.</a:t>
            </a:r>
          </a:p>
          <a:p>
            <a:r>
              <a:rPr lang="en-GB" dirty="0" smtClean="0"/>
              <a:t>Risks can be limited by</a:t>
            </a:r>
          </a:p>
          <a:p>
            <a:pPr lvl="1"/>
            <a:r>
              <a:rPr lang="en-GB" dirty="0" smtClean="0"/>
              <a:t>Watching what is said and done to reduce the possibility of being sued</a:t>
            </a:r>
          </a:p>
          <a:p>
            <a:pPr lvl="1"/>
            <a:r>
              <a:rPr lang="en-GB" dirty="0" smtClean="0"/>
              <a:t>Managing data carefully</a:t>
            </a:r>
          </a:p>
          <a:p>
            <a:pPr lvl="1"/>
            <a:r>
              <a:rPr lang="en-GB" dirty="0" smtClean="0"/>
              <a:t>Become a LTD to gain limited liability</a:t>
            </a:r>
          </a:p>
          <a:p>
            <a:pPr lvl="1"/>
            <a:r>
              <a:rPr lang="en-GB" dirty="0" smtClean="0"/>
              <a:t>Hiring a good solicitor </a:t>
            </a:r>
          </a:p>
          <a:p>
            <a:pPr lvl="1"/>
            <a:r>
              <a:rPr lang="en-GB" dirty="0" smtClean="0"/>
              <a:t>Having plenty of insurance</a:t>
            </a:r>
          </a:p>
          <a:p>
            <a:r>
              <a:rPr lang="en-GB" dirty="0" smtClean="0"/>
              <a:t>This can also be done by investing in security systems such as CCTV for a business, or a dog or fences</a:t>
            </a:r>
          </a:p>
          <a:p>
            <a:r>
              <a:rPr lang="en-GB" dirty="0" smtClean="0"/>
              <a:t>In the ICT  a business may have a firewall or password protection levels</a:t>
            </a:r>
          </a:p>
        </p:txBody>
      </p:sp>
      <p:pic>
        <p:nvPicPr>
          <p:cNvPr id="6" name="Content Placeholder 5">
            <a:hlinkClick r:id="rId2"/>
          </p:cNvPr>
          <p:cNvPicPr>
            <a:picLocks noGrp="1" noChangeAspect="1"/>
          </p:cNvPicPr>
          <p:nvPr>
            <p:ph sz="half" idx="2"/>
          </p:nvPr>
        </p:nvPicPr>
        <p:blipFill>
          <a:blip r:embed="rId3"/>
          <a:stretch>
            <a:fillRect/>
          </a:stretch>
        </p:blipFill>
        <p:spPr>
          <a:xfrm>
            <a:off x="6172200" y="2458484"/>
            <a:ext cx="5181600" cy="30856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4"/>
          <a:stretch>
            <a:fillRect/>
          </a:stretch>
        </p:blipFill>
        <p:spPr>
          <a:xfrm>
            <a:off x="9569106" y="453445"/>
            <a:ext cx="1655485" cy="1148922"/>
          </a:xfrm>
          <a:prstGeom prst="rect">
            <a:avLst/>
          </a:prstGeom>
        </p:spPr>
      </p:pic>
    </p:spTree>
    <p:extLst>
      <p:ext uri="{BB962C8B-B14F-4D97-AF65-F5344CB8AC3E}">
        <p14:creationId xmlns:p14="http://schemas.microsoft.com/office/powerpoint/2010/main" val="20996860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dk1">
              <a:shade val="50000"/>
            </a:schemeClr>
          </a:lnRef>
          <a:fillRef idx="1">
            <a:schemeClr val="dk1"/>
          </a:fillRef>
          <a:effectRef idx="0">
            <a:schemeClr val="dk1"/>
          </a:effectRef>
          <a:fontRef idx="minor">
            <a:schemeClr val="lt1"/>
          </a:fontRef>
        </p:style>
        <p:txBody>
          <a:bodyPr/>
          <a:lstStyle/>
          <a:p>
            <a:r>
              <a:rPr lang="en-GB" dirty="0" smtClean="0"/>
              <a:t>Worksheet</a:t>
            </a:r>
            <a:endParaRPr lang="en-GB" dirty="0"/>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838200" y="2075610"/>
            <a:ext cx="10515600" cy="38513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99653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4">
              <a:shade val="50000"/>
            </a:schemeClr>
          </a:lnRef>
          <a:fillRef idx="1">
            <a:schemeClr val="accent4"/>
          </a:fillRef>
          <a:effectRef idx="0">
            <a:schemeClr val="accent4"/>
          </a:effectRef>
          <a:fontRef idx="minor">
            <a:schemeClr val="lt1"/>
          </a:fontRef>
        </p:style>
        <p:txBody>
          <a:bodyPr/>
          <a:lstStyle/>
          <a:p>
            <a:r>
              <a:rPr lang="en-GB" b="1" dirty="0" smtClean="0">
                <a:solidFill>
                  <a:schemeClr val="tx1"/>
                </a:solidFill>
              </a:rPr>
              <a:t>Risk transference</a:t>
            </a:r>
            <a:endParaRPr lang="en-GB" b="1" dirty="0">
              <a:solidFill>
                <a:schemeClr val="tx1"/>
              </a:solidFill>
            </a:endParaRPr>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fontScale="92500" lnSpcReduction="20000"/>
          </a:bodyPr>
          <a:lstStyle/>
          <a:p>
            <a:r>
              <a:rPr lang="en-GB" dirty="0" smtClean="0"/>
              <a:t>Buy some insurance!</a:t>
            </a:r>
          </a:p>
          <a:p>
            <a:r>
              <a:rPr lang="en-GB" dirty="0" smtClean="0"/>
              <a:t>You buy car insurance in case you have a crash, not after you have a crash.  It is protection against the risk (and the law)</a:t>
            </a:r>
          </a:p>
          <a:p>
            <a:r>
              <a:rPr lang="en-GB" dirty="0" smtClean="0"/>
              <a:t>A business will buy insurance, for example:</a:t>
            </a:r>
          </a:p>
          <a:p>
            <a:pPr lvl="1"/>
            <a:r>
              <a:rPr lang="en-GB" b="1" dirty="0"/>
              <a:t>Public liability insurance</a:t>
            </a:r>
            <a:r>
              <a:rPr lang="en-GB" dirty="0"/>
              <a:t> covers </a:t>
            </a:r>
            <a:r>
              <a:rPr lang="en-GB" dirty="0" smtClean="0"/>
              <a:t>the business for </a:t>
            </a:r>
            <a:r>
              <a:rPr lang="en-GB" dirty="0"/>
              <a:t>claims made against </a:t>
            </a:r>
            <a:r>
              <a:rPr lang="en-GB" dirty="0" smtClean="0"/>
              <a:t>the business </a:t>
            </a:r>
            <a:r>
              <a:rPr lang="en-GB" dirty="0"/>
              <a:t>by a client or member of the public for accidental injury</a:t>
            </a:r>
            <a:r>
              <a:rPr lang="en-GB" dirty="0" smtClean="0"/>
              <a:t>.</a:t>
            </a:r>
          </a:p>
          <a:p>
            <a:pPr lvl="1"/>
            <a:r>
              <a:rPr lang="en-GB" b="1" dirty="0" smtClean="0"/>
              <a:t>Employers</a:t>
            </a:r>
            <a:r>
              <a:rPr lang="en-GB" dirty="0"/>
              <a:t>' </a:t>
            </a:r>
            <a:r>
              <a:rPr lang="en-GB" b="1" dirty="0"/>
              <a:t>liability</a:t>
            </a:r>
            <a:r>
              <a:rPr lang="en-GB" dirty="0"/>
              <a:t> protects </a:t>
            </a:r>
            <a:r>
              <a:rPr lang="en-GB" dirty="0" smtClean="0"/>
              <a:t>the business if </a:t>
            </a:r>
            <a:r>
              <a:rPr lang="en-GB" dirty="0"/>
              <a:t>an employee is injured and </a:t>
            </a:r>
            <a:r>
              <a:rPr lang="en-GB" dirty="0" smtClean="0"/>
              <a:t>the business </a:t>
            </a:r>
            <a:r>
              <a:rPr lang="en-GB" dirty="0"/>
              <a:t>has been negligent</a:t>
            </a:r>
            <a:r>
              <a:rPr lang="en-GB" dirty="0" smtClean="0"/>
              <a:t>.</a:t>
            </a:r>
          </a:p>
          <a:p>
            <a:endParaRPr lang="en-GB" dirty="0" smtClean="0"/>
          </a:p>
        </p:txBody>
      </p:sp>
      <p:pic>
        <p:nvPicPr>
          <p:cNvPr id="5" name="Content Placeholder 4">
            <a:hlinkClick r:id="rId2"/>
          </p:cNvPr>
          <p:cNvPicPr>
            <a:picLocks noGrp="1" noChangeAspect="1"/>
          </p:cNvPicPr>
          <p:nvPr>
            <p:ph sz="half" idx="2"/>
          </p:nvPr>
        </p:nvPicPr>
        <p:blipFill>
          <a:blip r:embed="rId3"/>
          <a:stretch>
            <a:fillRect/>
          </a:stretch>
        </p:blipFill>
        <p:spPr>
          <a:xfrm>
            <a:off x="6172200" y="2426540"/>
            <a:ext cx="5181600" cy="31495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4"/>
          <a:stretch>
            <a:fillRect/>
          </a:stretch>
        </p:blipFill>
        <p:spPr>
          <a:xfrm>
            <a:off x="9569106" y="453445"/>
            <a:ext cx="1655485" cy="1148922"/>
          </a:xfrm>
          <a:prstGeom prst="rect">
            <a:avLst/>
          </a:prstGeom>
        </p:spPr>
      </p:pic>
    </p:spTree>
    <p:extLst>
      <p:ext uri="{BB962C8B-B14F-4D97-AF65-F5344CB8AC3E}">
        <p14:creationId xmlns:p14="http://schemas.microsoft.com/office/powerpoint/2010/main" val="13053615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Planning for risk mitigation</a:t>
            </a:r>
            <a:endParaRPr lang="en-GB" dirty="0"/>
          </a:p>
        </p:txBody>
      </p:sp>
      <p:sp>
        <p:nvSpPr>
          <p:cNvPr id="5" name="Content Placeholder 4"/>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fontScale="92500"/>
          </a:bodyPr>
          <a:lstStyle/>
          <a:p>
            <a:r>
              <a:rPr lang="en-GB" dirty="0" smtClean="0"/>
              <a:t>Mitigation means </a:t>
            </a:r>
            <a:r>
              <a:rPr lang="en-GB" dirty="0"/>
              <a:t>the action of reducing the severity, seriousness, or painfulness of something</a:t>
            </a:r>
            <a:r>
              <a:rPr lang="en-GB" dirty="0" smtClean="0"/>
              <a:t>.</a:t>
            </a:r>
          </a:p>
          <a:p>
            <a:endParaRPr lang="en-GB" dirty="0"/>
          </a:p>
          <a:p>
            <a:r>
              <a:rPr lang="en-GB" dirty="0" smtClean="0"/>
              <a:t>Reducing the impact of a risk can be achieved in many ways, the ones your exam board would like you to know about are:</a:t>
            </a:r>
          </a:p>
          <a:p>
            <a:r>
              <a:rPr lang="en-GB" dirty="0" smtClean="0"/>
              <a:t>1. Business continuity</a:t>
            </a:r>
          </a:p>
          <a:p>
            <a:r>
              <a:rPr lang="en-GB" dirty="0" smtClean="0"/>
              <a:t>2. Succession planning</a:t>
            </a:r>
          </a:p>
          <a:p>
            <a:endParaRPr lang="en-GB" dirty="0"/>
          </a:p>
        </p:txBody>
      </p:sp>
      <p:pic>
        <p:nvPicPr>
          <p:cNvPr id="7" name="Content Placeholder 6">
            <a:hlinkClick r:id="rId2"/>
          </p:cNvPr>
          <p:cNvPicPr>
            <a:picLocks noGrp="1" noChangeAspect="1"/>
          </p:cNvPicPr>
          <p:nvPr>
            <p:ph sz="half" idx="2"/>
          </p:nvPr>
        </p:nvPicPr>
        <p:blipFill>
          <a:blip r:embed="rId3"/>
          <a:stretch>
            <a:fillRect/>
          </a:stretch>
        </p:blipFill>
        <p:spPr>
          <a:xfrm>
            <a:off x="6172200" y="2487647"/>
            <a:ext cx="5181600" cy="30272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891016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#1 Business continuity</a:t>
            </a:r>
            <a:endParaRPr lang="en-GB" dirty="0"/>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fontScale="92500" lnSpcReduction="20000"/>
          </a:bodyPr>
          <a:lstStyle/>
          <a:p>
            <a:pPr fontAlgn="base"/>
            <a:r>
              <a:rPr lang="en-GB" dirty="0"/>
              <a:t>Business Continuity (BC) is defined as the capability of the </a:t>
            </a:r>
            <a:r>
              <a:rPr lang="en-GB" dirty="0" smtClean="0"/>
              <a:t>business </a:t>
            </a:r>
            <a:r>
              <a:rPr lang="en-GB" dirty="0"/>
              <a:t>to continue delivery of products or services at acceptable levels following a disruptive incident</a:t>
            </a:r>
          </a:p>
          <a:p>
            <a:pPr fontAlgn="base"/>
            <a:endParaRPr lang="en-GB" dirty="0"/>
          </a:p>
          <a:p>
            <a:pPr fontAlgn="base"/>
            <a:r>
              <a:rPr lang="en-GB" dirty="0"/>
              <a:t>Business Continuity is often described as ‘just common sense’. It is about taking responsibility for the business and enabling it to stay on course whatever storms it is forced to weather. It is about “keeping calm and carrying on”</a:t>
            </a:r>
          </a:p>
          <a:p>
            <a:endParaRPr lang="en-GB" dirty="0"/>
          </a:p>
        </p:txBody>
      </p:sp>
      <p:pic>
        <p:nvPicPr>
          <p:cNvPr id="5" name="Content Placeholder 4">
            <a:hlinkClick r:id="rId2"/>
          </p:cNvPr>
          <p:cNvPicPr>
            <a:picLocks noGrp="1" noChangeAspect="1"/>
          </p:cNvPicPr>
          <p:nvPr>
            <p:ph sz="half" idx="2"/>
          </p:nvPr>
        </p:nvPicPr>
        <p:blipFill>
          <a:blip r:embed="rId3"/>
          <a:stretch>
            <a:fillRect/>
          </a:stretch>
        </p:blipFill>
        <p:spPr>
          <a:xfrm>
            <a:off x="6172200" y="2449127"/>
            <a:ext cx="5181600" cy="31043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500752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#1 Business continuity</a:t>
            </a:r>
            <a:endParaRPr lang="en-GB" dirty="0"/>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fontScale="92500" lnSpcReduction="20000"/>
          </a:bodyPr>
          <a:lstStyle/>
          <a:p>
            <a:pPr fontAlgn="base"/>
            <a:r>
              <a:rPr lang="en-GB" dirty="0"/>
              <a:t>BC is about building and improving resilience in the </a:t>
            </a:r>
            <a:r>
              <a:rPr lang="en-GB" dirty="0" smtClean="0"/>
              <a:t>business</a:t>
            </a:r>
          </a:p>
          <a:p>
            <a:pPr fontAlgn="base"/>
            <a:r>
              <a:rPr lang="en-GB" dirty="0" smtClean="0"/>
              <a:t>it’s </a:t>
            </a:r>
            <a:r>
              <a:rPr lang="en-GB" dirty="0"/>
              <a:t>about identifying the key products and services and the most urgent activities that underpin them and then, once that </a:t>
            </a:r>
            <a:r>
              <a:rPr lang="en-GB" dirty="0" smtClean="0"/>
              <a:t>analysis is complete</a:t>
            </a:r>
          </a:p>
          <a:p>
            <a:pPr fontAlgn="base"/>
            <a:r>
              <a:rPr lang="en-GB" dirty="0" smtClean="0"/>
              <a:t>it </a:t>
            </a:r>
            <a:r>
              <a:rPr lang="en-GB" dirty="0"/>
              <a:t>is about devising plans and strategies that will enable the business to continue operations and enable it to recover quickly and effectively from any type disruption whatever its size or cause. </a:t>
            </a:r>
          </a:p>
          <a:p>
            <a:endParaRPr lang="en-GB" dirty="0"/>
          </a:p>
        </p:txBody>
      </p:sp>
      <p:pic>
        <p:nvPicPr>
          <p:cNvPr id="5" name="Content Placeholder 4">
            <a:hlinkClick r:id="rId2"/>
          </p:cNvPr>
          <p:cNvPicPr>
            <a:picLocks noGrp="1" noChangeAspect="1"/>
          </p:cNvPicPr>
          <p:nvPr>
            <p:ph sz="half" idx="2"/>
          </p:nvPr>
        </p:nvPicPr>
        <p:blipFill>
          <a:blip r:embed="rId3"/>
          <a:stretch>
            <a:fillRect/>
          </a:stretch>
        </p:blipFill>
        <p:spPr>
          <a:xfrm>
            <a:off x="6172200" y="2421889"/>
            <a:ext cx="5181600" cy="31588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01404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#2 succession planning</a:t>
            </a:r>
            <a:endParaRPr lang="en-GB" dirty="0"/>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lnSpcReduction="10000"/>
          </a:bodyPr>
          <a:lstStyle/>
          <a:p>
            <a:r>
              <a:rPr lang="en-GB" b="1" dirty="0"/>
              <a:t>Succession planning</a:t>
            </a:r>
            <a:r>
              <a:rPr lang="en-GB" dirty="0"/>
              <a:t> is a process for identifying and developing internal people with the potential to fill key business leadership positions in the company. </a:t>
            </a:r>
          </a:p>
          <a:p>
            <a:r>
              <a:rPr lang="en-GB" b="1" dirty="0"/>
              <a:t>Succession planning</a:t>
            </a:r>
            <a:r>
              <a:rPr lang="en-GB" dirty="0"/>
              <a:t> increases the availability of experienced and capable employees that are prepared to assume these roles as they become available.</a:t>
            </a:r>
          </a:p>
        </p:txBody>
      </p:sp>
      <p:pic>
        <p:nvPicPr>
          <p:cNvPr id="5" name="Content Placeholder 4">
            <a:hlinkClick r:id="rId2"/>
          </p:cNvPr>
          <p:cNvPicPr>
            <a:picLocks noGrp="1" noChangeAspect="1"/>
          </p:cNvPicPr>
          <p:nvPr>
            <p:ph sz="half" idx="2"/>
          </p:nvPr>
        </p:nvPicPr>
        <p:blipFill>
          <a:blip r:embed="rId3"/>
          <a:stretch>
            <a:fillRect/>
          </a:stretch>
        </p:blipFill>
        <p:spPr>
          <a:xfrm>
            <a:off x="6172200" y="2273832"/>
            <a:ext cx="5181600" cy="32691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454209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#2 succession planning</a:t>
            </a:r>
            <a:endParaRPr lang="en-GB" dirty="0"/>
          </a:p>
        </p:txBody>
      </p:sp>
      <p:sp>
        <p:nvSpPr>
          <p:cNvPr id="3" name="Content Placeholder 2"/>
          <p:cNvSpPr>
            <a:spLocks noGrp="1"/>
          </p:cNvSpPr>
          <p:nvPr>
            <p:ph sz="half" idx="1"/>
          </p:nvPr>
        </p:nvSpPr>
        <p:spPr>
          <a:xfrm>
            <a:off x="745434" y="2706551"/>
            <a:ext cx="5181600" cy="3064427"/>
          </a:xfrm>
        </p:spPr>
        <p:style>
          <a:lnRef idx="2">
            <a:schemeClr val="dk1"/>
          </a:lnRef>
          <a:fillRef idx="1">
            <a:schemeClr val="lt1"/>
          </a:fillRef>
          <a:effectRef idx="0">
            <a:schemeClr val="dk1"/>
          </a:effectRef>
          <a:fontRef idx="minor">
            <a:schemeClr val="dk1"/>
          </a:fontRef>
        </p:style>
        <p:txBody>
          <a:bodyPr/>
          <a:lstStyle/>
          <a:p>
            <a:r>
              <a:rPr lang="en-GB" dirty="0"/>
              <a:t>Succession planning is defined as a process for identifying and developing potential future leaders or senior managers, as well as individuals to fill other business-critical positions, either in the short- or the </a:t>
            </a:r>
            <a:r>
              <a:rPr lang="en-GB" dirty="0" smtClean="0"/>
              <a:t>long-term</a:t>
            </a:r>
            <a:endParaRPr lang="en-GB" dirty="0"/>
          </a:p>
          <a:p>
            <a:endParaRPr lang="en-GB" dirty="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8149" y="2706552"/>
            <a:ext cx="2562402" cy="3420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82443" y="2706551"/>
            <a:ext cx="2766458" cy="3420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ounded Rectangle 6"/>
          <p:cNvSpPr/>
          <p:nvPr/>
        </p:nvSpPr>
        <p:spPr>
          <a:xfrm>
            <a:off x="6978025" y="5180495"/>
            <a:ext cx="3965051" cy="1201418"/>
          </a:xfrm>
          <a:prstGeom prst="roundRect">
            <a:avLst/>
          </a:prstGeom>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smtClean="0">
                <a:latin typeface="Arial Black" panose="020B0A04020102020204" pitchFamily="34" charset="0"/>
              </a:rPr>
              <a:t>Tim Cook took over from Steve Jobs at Apple</a:t>
            </a:r>
            <a:endParaRPr lang="en-GB" dirty="0">
              <a:latin typeface="Arial Black" panose="020B0A04020102020204" pitchFamily="34" charset="0"/>
            </a:endParaRPr>
          </a:p>
        </p:txBody>
      </p:sp>
    </p:spTree>
    <p:extLst>
      <p:ext uri="{BB962C8B-B14F-4D97-AF65-F5344CB8AC3E}">
        <p14:creationId xmlns:p14="http://schemas.microsoft.com/office/powerpoint/2010/main" val="18256292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#2 succession planning</a:t>
            </a:r>
            <a:endParaRPr lang="en-GB" dirty="0"/>
          </a:p>
        </p:txBody>
      </p:sp>
      <p:sp>
        <p:nvSpPr>
          <p:cNvPr id="3" name="Content Placeholder 2"/>
          <p:cNvSpPr>
            <a:spLocks noGrp="1"/>
          </p:cNvSpPr>
          <p:nvPr>
            <p:ph sz="half" idx="1"/>
          </p:nvPr>
        </p:nvSpPr>
        <p:spPr>
          <a:xfrm>
            <a:off x="255104" y="1971399"/>
            <a:ext cx="4634947" cy="4154156"/>
          </a:xfrm>
        </p:spPr>
        <p:style>
          <a:lnRef idx="2">
            <a:schemeClr val="dk1"/>
          </a:lnRef>
          <a:fillRef idx="1">
            <a:schemeClr val="lt1"/>
          </a:fillRef>
          <a:effectRef idx="0">
            <a:schemeClr val="dk1"/>
          </a:effectRef>
          <a:fontRef idx="minor">
            <a:schemeClr val="dk1"/>
          </a:fontRef>
        </p:style>
        <p:txBody>
          <a:bodyPr>
            <a:normAutofit lnSpcReduction="10000"/>
          </a:bodyPr>
          <a:lstStyle/>
          <a:p>
            <a:r>
              <a:rPr lang="en-GB" dirty="0"/>
              <a:t>In addition to training and development activities, succession planning programmes typically include the provision of practical, tailored work experience that will be relevant for future senior or key roles.</a:t>
            </a:r>
          </a:p>
          <a:p>
            <a:r>
              <a:rPr lang="en-GB" dirty="0" smtClean="0"/>
              <a:t>There is a “9 box” theory to succession planning*</a:t>
            </a:r>
            <a:endParaRPr lang="en-GB" dirty="0"/>
          </a:p>
        </p:txBody>
      </p:sp>
      <p:graphicFrame>
        <p:nvGraphicFramePr>
          <p:cNvPr id="5" name="Content Placeholder 4"/>
          <p:cNvGraphicFramePr>
            <a:graphicFrameLocks noGrp="1"/>
          </p:cNvGraphicFramePr>
          <p:nvPr>
            <p:ph sz="half" idx="2"/>
            <p:extLst>
              <p:ext uri="{D42A27DB-BD31-4B8C-83A1-F6EECF244321}">
                <p14:modId xmlns:p14="http://schemas.microsoft.com/office/powerpoint/2010/main" val="521836820"/>
              </p:ext>
            </p:extLst>
          </p:nvPr>
        </p:nvGraphicFramePr>
        <p:xfrm>
          <a:off x="6096000" y="2779781"/>
          <a:ext cx="5181600" cy="3017520"/>
        </p:xfrm>
        <a:graphic>
          <a:graphicData uri="http://schemas.openxmlformats.org/drawingml/2006/table">
            <a:tbl>
              <a:tblPr firstRow="1" bandRow="1">
                <a:tableStyleId>{5C22544A-7EE6-4342-B048-85BDC9FD1C3A}</a:tableStyleId>
              </a:tblPr>
              <a:tblGrid>
                <a:gridCol w="1802296">
                  <a:extLst>
                    <a:ext uri="{9D8B030D-6E8A-4147-A177-3AD203B41FA5}">
                      <a16:colId xmlns:a16="http://schemas.microsoft.com/office/drawing/2014/main" val="2488761582"/>
                    </a:ext>
                  </a:extLst>
                </a:gridCol>
                <a:gridCol w="1652104">
                  <a:extLst>
                    <a:ext uri="{9D8B030D-6E8A-4147-A177-3AD203B41FA5}">
                      <a16:colId xmlns:a16="http://schemas.microsoft.com/office/drawing/2014/main" val="2153658360"/>
                    </a:ext>
                  </a:extLst>
                </a:gridCol>
                <a:gridCol w="1727200">
                  <a:extLst>
                    <a:ext uri="{9D8B030D-6E8A-4147-A177-3AD203B41FA5}">
                      <a16:colId xmlns:a16="http://schemas.microsoft.com/office/drawing/2014/main" val="1354699671"/>
                    </a:ext>
                  </a:extLst>
                </a:gridCol>
              </a:tblGrid>
              <a:tr h="370840">
                <a:tc>
                  <a:txBody>
                    <a:bodyPr/>
                    <a:lstStyle/>
                    <a:p>
                      <a:r>
                        <a:rPr lang="en-GB" dirty="0" smtClean="0">
                          <a:solidFill>
                            <a:schemeClr val="tx1"/>
                          </a:solidFill>
                          <a:latin typeface="Arial Black" panose="020B0A04020102020204" pitchFamily="34" charset="0"/>
                        </a:rPr>
                        <a:t>Wrong workplace or job role</a:t>
                      </a:r>
                    </a:p>
                    <a:p>
                      <a:endParaRPr lang="en-GB" dirty="0">
                        <a:solidFill>
                          <a:schemeClr val="tx1"/>
                        </a:solidFill>
                        <a:latin typeface="Arial Black" panose="020B0A040201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smtClean="0">
                          <a:solidFill>
                            <a:schemeClr val="tx1"/>
                          </a:solidFill>
                          <a:latin typeface="Arial Black" panose="020B0A04020102020204" pitchFamily="34" charset="0"/>
                        </a:rPr>
                        <a:t>Growth employee</a:t>
                      </a:r>
                      <a:endParaRPr lang="en-GB" dirty="0">
                        <a:solidFill>
                          <a:schemeClr val="tx1"/>
                        </a:solidFill>
                        <a:latin typeface="Arial Black" panose="020B0A040201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smtClean="0">
                          <a:solidFill>
                            <a:schemeClr val="tx1"/>
                          </a:solidFill>
                          <a:latin typeface="Arial Black" panose="020B0A04020102020204" pitchFamily="34" charset="0"/>
                        </a:rPr>
                        <a:t>Future leader</a:t>
                      </a:r>
                      <a:endParaRPr lang="en-GB" dirty="0">
                        <a:solidFill>
                          <a:schemeClr val="tx1"/>
                        </a:solidFill>
                        <a:latin typeface="Arial Black" panose="020B0A040201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17573809"/>
                  </a:ext>
                </a:extLst>
              </a:tr>
              <a:tr h="370840">
                <a:tc>
                  <a:txBody>
                    <a:bodyPr/>
                    <a:lstStyle/>
                    <a:p>
                      <a:r>
                        <a:rPr lang="en-GB" dirty="0" smtClean="0">
                          <a:solidFill>
                            <a:schemeClr val="tx1"/>
                          </a:solidFill>
                          <a:latin typeface="Arial Black" panose="020B0A04020102020204" pitchFamily="34" charset="0"/>
                        </a:rPr>
                        <a:t>Unmotivated employee</a:t>
                      </a:r>
                    </a:p>
                    <a:p>
                      <a:endParaRPr lang="en-GB" dirty="0">
                        <a:solidFill>
                          <a:schemeClr val="tx1"/>
                        </a:solidFill>
                        <a:latin typeface="Arial Black" panose="020B0A040201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smtClean="0">
                          <a:solidFill>
                            <a:schemeClr val="tx1"/>
                          </a:solidFill>
                          <a:latin typeface="Arial Black" panose="020B0A04020102020204" pitchFamily="34" charset="0"/>
                        </a:rPr>
                        <a:t>Solid performer</a:t>
                      </a:r>
                      <a:endParaRPr lang="en-GB" dirty="0">
                        <a:solidFill>
                          <a:schemeClr val="tx1"/>
                        </a:solidFill>
                        <a:latin typeface="Arial Black" panose="020B0A040201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smtClean="0">
                          <a:solidFill>
                            <a:schemeClr val="tx1"/>
                          </a:solidFill>
                          <a:latin typeface="Arial Black" panose="020B0A04020102020204" pitchFamily="34" charset="0"/>
                        </a:rPr>
                        <a:t>High impact performer</a:t>
                      </a:r>
                      <a:endParaRPr lang="en-GB" dirty="0">
                        <a:solidFill>
                          <a:schemeClr val="tx1"/>
                        </a:solidFill>
                        <a:latin typeface="Arial Black" panose="020B0A040201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01308351"/>
                  </a:ext>
                </a:extLst>
              </a:tr>
              <a:tr h="370840">
                <a:tc>
                  <a:txBody>
                    <a:bodyPr/>
                    <a:lstStyle/>
                    <a:p>
                      <a:r>
                        <a:rPr lang="en-GB" dirty="0" smtClean="0">
                          <a:solidFill>
                            <a:schemeClr val="tx1"/>
                          </a:solidFill>
                          <a:latin typeface="Arial Black" panose="020B0A04020102020204" pitchFamily="34" charset="0"/>
                        </a:rPr>
                        <a:t>Improve or remove</a:t>
                      </a:r>
                    </a:p>
                    <a:p>
                      <a:endParaRPr lang="en-GB" dirty="0">
                        <a:solidFill>
                          <a:schemeClr val="tx1"/>
                        </a:solidFill>
                        <a:latin typeface="Arial Black" panose="020B0A040201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smtClean="0">
                          <a:solidFill>
                            <a:schemeClr val="tx1"/>
                          </a:solidFill>
                          <a:latin typeface="Arial Black" panose="020B0A04020102020204" pitchFamily="34" charset="0"/>
                        </a:rPr>
                        <a:t>Potential problem </a:t>
                      </a:r>
                      <a:endParaRPr lang="en-GB" dirty="0">
                        <a:solidFill>
                          <a:schemeClr val="tx1"/>
                        </a:solidFill>
                        <a:latin typeface="Arial Black" panose="020B0A040201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smtClean="0">
                          <a:solidFill>
                            <a:schemeClr val="tx1"/>
                          </a:solidFill>
                          <a:latin typeface="Arial Black" panose="020B0A04020102020204" pitchFamily="34" charset="0"/>
                        </a:rPr>
                        <a:t>Trusted pro</a:t>
                      </a:r>
                      <a:endParaRPr lang="en-GB" dirty="0">
                        <a:solidFill>
                          <a:schemeClr val="tx1"/>
                        </a:solidFill>
                        <a:latin typeface="Arial Black" panose="020B0A040201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94887291"/>
                  </a:ext>
                </a:extLst>
              </a:tr>
            </a:tbl>
          </a:graphicData>
        </a:graphic>
      </p:graphicFrame>
      <p:cxnSp>
        <p:nvCxnSpPr>
          <p:cNvPr id="7" name="Straight Arrow Connector 6"/>
          <p:cNvCxnSpPr/>
          <p:nvPr/>
        </p:nvCxnSpPr>
        <p:spPr>
          <a:xfrm>
            <a:off x="5493025" y="1971399"/>
            <a:ext cx="0" cy="4351338"/>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5645425" y="6453809"/>
            <a:ext cx="5632175" cy="21328"/>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096000" y="5797301"/>
            <a:ext cx="629339" cy="369332"/>
          </a:xfrm>
          <a:prstGeom prst="rect">
            <a:avLst/>
          </a:prstGeom>
          <a:solidFill>
            <a:srgbClr val="FFFF00"/>
          </a:solidFill>
        </p:spPr>
        <p:txBody>
          <a:bodyPr wrap="none" rtlCol="0">
            <a:spAutoFit/>
          </a:bodyPr>
          <a:lstStyle/>
          <a:p>
            <a:r>
              <a:rPr lang="en-GB" dirty="0" smtClean="0">
                <a:latin typeface="Arial Black" panose="020B0A04020102020204" pitchFamily="34" charset="0"/>
              </a:rPr>
              <a:t>low</a:t>
            </a:r>
            <a:endParaRPr lang="en-GB" dirty="0">
              <a:latin typeface="Arial Black" panose="020B0A04020102020204" pitchFamily="34" charset="0"/>
            </a:endParaRPr>
          </a:p>
        </p:txBody>
      </p:sp>
      <p:sp>
        <p:nvSpPr>
          <p:cNvPr id="11" name="Rectangle 10"/>
          <p:cNvSpPr/>
          <p:nvPr/>
        </p:nvSpPr>
        <p:spPr>
          <a:xfrm>
            <a:off x="5549347" y="5607128"/>
            <a:ext cx="629339" cy="369332"/>
          </a:xfrm>
          <a:prstGeom prst="rect">
            <a:avLst/>
          </a:prstGeom>
          <a:solidFill>
            <a:srgbClr val="FFFF00"/>
          </a:solidFill>
        </p:spPr>
        <p:txBody>
          <a:bodyPr wrap="none">
            <a:spAutoFit/>
          </a:bodyPr>
          <a:lstStyle/>
          <a:p>
            <a:r>
              <a:rPr lang="en-GB" dirty="0">
                <a:latin typeface="Arial Black" panose="020B0A04020102020204" pitchFamily="34" charset="0"/>
              </a:rPr>
              <a:t>low</a:t>
            </a:r>
          </a:p>
        </p:txBody>
      </p:sp>
      <p:sp>
        <p:nvSpPr>
          <p:cNvPr id="12" name="Rectangle 11"/>
          <p:cNvSpPr/>
          <p:nvPr/>
        </p:nvSpPr>
        <p:spPr>
          <a:xfrm>
            <a:off x="10724461" y="5756223"/>
            <a:ext cx="723275" cy="369332"/>
          </a:xfrm>
          <a:prstGeom prst="rect">
            <a:avLst/>
          </a:prstGeom>
          <a:solidFill>
            <a:srgbClr val="FFFF00"/>
          </a:solidFill>
        </p:spPr>
        <p:txBody>
          <a:bodyPr wrap="none">
            <a:spAutoFit/>
          </a:bodyPr>
          <a:lstStyle/>
          <a:p>
            <a:r>
              <a:rPr lang="en-GB" dirty="0" smtClean="0">
                <a:latin typeface="Arial Black" panose="020B0A04020102020204" pitchFamily="34" charset="0"/>
              </a:rPr>
              <a:t>high</a:t>
            </a:r>
            <a:endParaRPr lang="en-GB" dirty="0">
              <a:latin typeface="Arial Black" panose="020B0A04020102020204" pitchFamily="34" charset="0"/>
            </a:endParaRPr>
          </a:p>
        </p:txBody>
      </p:sp>
      <p:sp>
        <p:nvSpPr>
          <p:cNvPr id="13" name="Rectangle 12"/>
          <p:cNvSpPr/>
          <p:nvPr/>
        </p:nvSpPr>
        <p:spPr>
          <a:xfrm>
            <a:off x="5549347" y="2410449"/>
            <a:ext cx="723275" cy="369332"/>
          </a:xfrm>
          <a:prstGeom prst="rect">
            <a:avLst/>
          </a:prstGeom>
          <a:solidFill>
            <a:srgbClr val="FFFF00"/>
          </a:solidFill>
        </p:spPr>
        <p:txBody>
          <a:bodyPr wrap="none">
            <a:spAutoFit/>
          </a:bodyPr>
          <a:lstStyle/>
          <a:p>
            <a:r>
              <a:rPr lang="en-GB" b="1" dirty="0" smtClean="0">
                <a:latin typeface="Arial Black" panose="020B0A04020102020204" pitchFamily="34" charset="0"/>
              </a:rPr>
              <a:t>high</a:t>
            </a:r>
            <a:endParaRPr lang="en-GB" b="1" dirty="0">
              <a:latin typeface="Arial Black" panose="020B0A04020102020204" pitchFamily="34" charset="0"/>
            </a:endParaRPr>
          </a:p>
        </p:txBody>
      </p:sp>
      <p:sp>
        <p:nvSpPr>
          <p:cNvPr id="14" name="TextBox 13"/>
          <p:cNvSpPr txBox="1"/>
          <p:nvPr/>
        </p:nvSpPr>
        <p:spPr>
          <a:xfrm>
            <a:off x="7662880" y="6269143"/>
            <a:ext cx="1802032" cy="369332"/>
          </a:xfrm>
          <a:prstGeom prst="rect">
            <a:avLst/>
          </a:prstGeom>
          <a:solidFill>
            <a:srgbClr val="FFC000"/>
          </a:solidFill>
        </p:spPr>
        <p:style>
          <a:lnRef idx="2">
            <a:schemeClr val="accent2"/>
          </a:lnRef>
          <a:fillRef idx="1">
            <a:schemeClr val="lt1"/>
          </a:fillRef>
          <a:effectRef idx="0">
            <a:schemeClr val="accent2"/>
          </a:effectRef>
          <a:fontRef idx="minor">
            <a:schemeClr val="dk1"/>
          </a:fontRef>
        </p:style>
        <p:txBody>
          <a:bodyPr wrap="none" rtlCol="0">
            <a:spAutoFit/>
          </a:bodyPr>
          <a:lstStyle/>
          <a:p>
            <a:r>
              <a:rPr lang="en-GB" dirty="0" smtClean="0">
                <a:latin typeface="Arial Black" panose="020B0A04020102020204" pitchFamily="34" charset="0"/>
              </a:rPr>
              <a:t>Performance</a:t>
            </a:r>
            <a:endParaRPr lang="en-GB" dirty="0">
              <a:latin typeface="Arial Black" panose="020B0A04020102020204" pitchFamily="34" charset="0"/>
            </a:endParaRPr>
          </a:p>
        </p:txBody>
      </p:sp>
      <p:sp>
        <p:nvSpPr>
          <p:cNvPr id="15" name="TextBox 14"/>
          <p:cNvSpPr txBox="1"/>
          <p:nvPr/>
        </p:nvSpPr>
        <p:spPr>
          <a:xfrm rot="16200000">
            <a:off x="4833005" y="3962402"/>
            <a:ext cx="1320041" cy="369332"/>
          </a:xfrm>
          <a:prstGeom prst="rect">
            <a:avLst/>
          </a:prstGeom>
          <a:solidFill>
            <a:srgbClr val="FFC000"/>
          </a:solidFill>
        </p:spPr>
        <p:style>
          <a:lnRef idx="2">
            <a:schemeClr val="accent2"/>
          </a:lnRef>
          <a:fillRef idx="1">
            <a:schemeClr val="lt1"/>
          </a:fillRef>
          <a:effectRef idx="0">
            <a:schemeClr val="accent2"/>
          </a:effectRef>
          <a:fontRef idx="minor">
            <a:schemeClr val="dk1"/>
          </a:fontRef>
        </p:style>
        <p:txBody>
          <a:bodyPr wrap="none" rtlCol="0">
            <a:spAutoFit/>
          </a:bodyPr>
          <a:lstStyle/>
          <a:p>
            <a:r>
              <a:rPr lang="en-GB" dirty="0" smtClean="0">
                <a:latin typeface="Arial Black" panose="020B0A04020102020204" pitchFamily="34" charset="0"/>
              </a:rPr>
              <a:t>Potential</a:t>
            </a:r>
            <a:endParaRPr lang="en-GB" dirty="0">
              <a:latin typeface="Arial Black" panose="020B0A04020102020204" pitchFamily="34" charset="0"/>
            </a:endParaRPr>
          </a:p>
        </p:txBody>
      </p:sp>
    </p:spTree>
    <p:extLst>
      <p:ext uri="{BB962C8B-B14F-4D97-AF65-F5344CB8AC3E}">
        <p14:creationId xmlns:p14="http://schemas.microsoft.com/office/powerpoint/2010/main" val="20729432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bg1"/>
                </a:solidFill>
              </a:rPr>
              <a:t>Revision Video </a:t>
            </a:r>
            <a:endParaRPr lang="en-GB" dirty="0">
              <a:solidFill>
                <a:schemeClr val="bg1"/>
              </a:solidFill>
            </a:endParaRPr>
          </a:p>
        </p:txBody>
      </p:sp>
      <p:pic>
        <p:nvPicPr>
          <p:cNvPr id="5122"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8203" y="1916832"/>
            <a:ext cx="6572250" cy="461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80596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bg1"/>
                </a:solidFill>
                <a:latin typeface="Arial Black" panose="020B0A04020102020204" pitchFamily="34" charset="0"/>
              </a:rPr>
              <a:t>Sample Edexcel A2 questions</a:t>
            </a:r>
            <a:endParaRPr lang="en-GB" dirty="0">
              <a:solidFill>
                <a:schemeClr val="bg1"/>
              </a:solidFill>
              <a:latin typeface="Arial Black" panose="020B0A04020102020204" pitchFamily="34" charset="0"/>
            </a:endParaRPr>
          </a:p>
        </p:txBody>
      </p:sp>
      <p:pic>
        <p:nvPicPr>
          <p:cNvPr id="1032" name="Picture 8" descr="https://static.pexels.com/photos/8769/pen-writing-notes-studying.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701528" y="1600200"/>
            <a:ext cx="6788944"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02281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172" y="-1"/>
            <a:ext cx="3301211" cy="5724939"/>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en-GB" dirty="0" smtClean="0"/>
              <a:t>Case study for question 1</a:t>
            </a:r>
            <a:endParaRPr lang="en-GB" dirty="0"/>
          </a:p>
        </p:txBody>
      </p:sp>
      <p:pic>
        <p:nvPicPr>
          <p:cNvPr id="3" name="Picture 2"/>
          <p:cNvPicPr>
            <a:picLocks noChangeAspect="1"/>
          </p:cNvPicPr>
          <p:nvPr/>
        </p:nvPicPr>
        <p:blipFill>
          <a:blip r:embed="rId2"/>
          <a:stretch>
            <a:fillRect/>
          </a:stretch>
        </p:blipFill>
        <p:spPr>
          <a:xfrm>
            <a:off x="5070048" y="-1"/>
            <a:ext cx="5364945" cy="7017104"/>
          </a:xfrm>
          <a:prstGeom prst="rect">
            <a:avLst/>
          </a:prstGeom>
        </p:spPr>
      </p:pic>
    </p:spTree>
    <p:extLst>
      <p:ext uri="{BB962C8B-B14F-4D97-AF65-F5344CB8AC3E}">
        <p14:creationId xmlns:p14="http://schemas.microsoft.com/office/powerpoint/2010/main" val="18427808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smtClean="0"/>
              <a:t>From Edexcel</a:t>
            </a:r>
            <a:endParaRPr lang="en-GB" dirty="0"/>
          </a:p>
        </p:txBody>
      </p:sp>
      <p:sp>
        <p:nvSpPr>
          <p:cNvPr id="3" name="Content Placeholder 2"/>
          <p:cNvSpPr>
            <a:spLocks noGrp="1"/>
          </p:cNvSpPr>
          <p:nvPr>
            <p:ph idx="1"/>
          </p:nvPr>
        </p:nvSpPr>
        <p:spPr>
          <a:xfrm>
            <a:off x="838200" y="1958147"/>
            <a:ext cx="10515600" cy="4351338"/>
          </a:xfrm>
        </p:spPr>
        <p:style>
          <a:lnRef idx="1">
            <a:schemeClr val="accent6"/>
          </a:lnRef>
          <a:fillRef idx="2">
            <a:schemeClr val="accent6"/>
          </a:fillRef>
          <a:effectRef idx="1">
            <a:schemeClr val="accent6"/>
          </a:effectRef>
          <a:fontRef idx="minor">
            <a:schemeClr val="dk1"/>
          </a:fontRef>
        </p:style>
        <p:txBody>
          <a:bodyPr>
            <a:normAutofit lnSpcReduction="10000"/>
          </a:bodyPr>
          <a:lstStyle/>
          <a:p>
            <a:pPr marL="0" indent="0">
              <a:buNone/>
            </a:pPr>
            <a:r>
              <a:rPr lang="en-GB" sz="4400" dirty="0"/>
              <a:t>a) Identifying key risks through risk assessment</a:t>
            </a:r>
          </a:p>
          <a:p>
            <a:pPr lvl="2" indent="-342900">
              <a:buFont typeface="Wingdings" panose="05000000000000000000" pitchFamily="2" charset="2"/>
              <a:buChar char="§"/>
            </a:pPr>
            <a:r>
              <a:rPr lang="en-GB" sz="3600" dirty="0"/>
              <a:t>natural disasters</a:t>
            </a:r>
          </a:p>
          <a:p>
            <a:pPr lvl="2" indent="-342900">
              <a:buFont typeface="Wingdings" panose="05000000000000000000" pitchFamily="2" charset="2"/>
              <a:buChar char="§"/>
            </a:pPr>
            <a:r>
              <a:rPr lang="en-GB" sz="3600" dirty="0"/>
              <a:t>IT systems failure</a:t>
            </a:r>
          </a:p>
          <a:p>
            <a:pPr lvl="2" indent="-342900">
              <a:buFont typeface="Wingdings" panose="05000000000000000000" pitchFamily="2" charset="2"/>
              <a:buChar char="§"/>
            </a:pPr>
            <a:r>
              <a:rPr lang="en-GB" sz="3600" dirty="0"/>
              <a:t>loss of key staff</a:t>
            </a:r>
          </a:p>
          <a:p>
            <a:pPr marL="0" indent="0">
              <a:buNone/>
            </a:pPr>
            <a:r>
              <a:rPr lang="en-GB" sz="4400" dirty="0"/>
              <a:t>b) Planning for risk mitigation</a:t>
            </a:r>
          </a:p>
          <a:p>
            <a:pPr lvl="2" indent="-342900">
              <a:buFont typeface="Wingdings" panose="05000000000000000000" pitchFamily="2" charset="2"/>
              <a:buChar char="§"/>
            </a:pPr>
            <a:r>
              <a:rPr lang="en-GB" sz="3600" dirty="0"/>
              <a:t>business continuity</a:t>
            </a:r>
          </a:p>
          <a:p>
            <a:pPr lvl="2" indent="-342900">
              <a:buFont typeface="Wingdings" panose="05000000000000000000" pitchFamily="2" charset="2"/>
              <a:buChar char="§"/>
            </a:pPr>
            <a:r>
              <a:rPr lang="en-GB" sz="3600" dirty="0"/>
              <a:t>succession planning</a:t>
            </a:r>
          </a:p>
          <a:p>
            <a:pPr marL="0" indent="0">
              <a:buNone/>
            </a:pPr>
            <a:endParaRPr lang="en-GB" sz="4000" dirty="0"/>
          </a:p>
        </p:txBody>
      </p:sp>
    </p:spTree>
    <p:extLst>
      <p:ext uri="{BB962C8B-B14F-4D97-AF65-F5344CB8AC3E}">
        <p14:creationId xmlns:p14="http://schemas.microsoft.com/office/powerpoint/2010/main" val="18992702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Sample question 1</a:t>
            </a:r>
            <a:endParaRPr lang="en-GB" dirty="0"/>
          </a:p>
        </p:txBody>
      </p:sp>
      <p:sp>
        <p:nvSpPr>
          <p:cNvPr id="8" name="Hexagon 7"/>
          <p:cNvSpPr/>
          <p:nvPr/>
        </p:nvSpPr>
        <p:spPr>
          <a:xfrm>
            <a:off x="95154" y="4760259"/>
            <a:ext cx="3026229" cy="1905000"/>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Level 1</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smtClean="0">
                <a:solidFill>
                  <a:prstClr val="white"/>
                </a:solidFill>
                <a:latin typeface="Calibri" panose="020F0502020204030204"/>
              </a:rPr>
              <a:t>1-2</a:t>
            </a: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Hexagon 8"/>
          <p:cNvSpPr/>
          <p:nvPr/>
        </p:nvSpPr>
        <p:spPr>
          <a:xfrm>
            <a:off x="3121383" y="4760259"/>
            <a:ext cx="2928257" cy="1894114"/>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Level</a:t>
            </a:r>
            <a:r>
              <a:rPr kumimoji="0" lang="en-GB" sz="3200" b="0" i="0" u="none" strike="noStrike" kern="1200" cap="none" spc="0" normalizeH="0" noProof="0" dirty="0" smtClean="0">
                <a:ln>
                  <a:noFill/>
                </a:ln>
                <a:solidFill>
                  <a:prstClr val="white"/>
                </a:solidFill>
                <a:effectLst/>
                <a:uLnTx/>
                <a:uFillTx/>
                <a:latin typeface="Calibri" panose="020F0502020204030204"/>
                <a:ea typeface="+mn-ea"/>
                <a:cs typeface="+mn-cs"/>
              </a:rPr>
              <a:t> 2</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aseline="0" dirty="0" smtClean="0">
                <a:solidFill>
                  <a:prstClr val="white"/>
                </a:solidFill>
                <a:latin typeface="Calibri" panose="020F0502020204030204"/>
              </a:rPr>
              <a:t>3-4</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Hexagon 9"/>
          <p:cNvSpPr/>
          <p:nvPr/>
        </p:nvSpPr>
        <p:spPr>
          <a:xfrm>
            <a:off x="6049640" y="4785087"/>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Level  3</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smtClean="0">
                <a:solidFill>
                  <a:prstClr val="white"/>
                </a:solidFill>
                <a:latin typeface="Calibri" panose="020F0502020204030204"/>
              </a:rPr>
              <a:t>5-6</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Hexagon 10"/>
          <p:cNvSpPr/>
          <p:nvPr/>
        </p:nvSpPr>
        <p:spPr>
          <a:xfrm>
            <a:off x="8977897" y="4785086"/>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Level</a:t>
            </a:r>
            <a:r>
              <a:rPr kumimoji="0" lang="en-GB" sz="3200" b="0" i="0" u="none" strike="noStrike" kern="1200" cap="none" spc="0" normalizeH="0" noProof="0" dirty="0" smtClean="0">
                <a:ln>
                  <a:noFill/>
                </a:ln>
                <a:solidFill>
                  <a:prstClr val="white"/>
                </a:solidFill>
                <a:effectLst/>
                <a:uLnTx/>
                <a:uFillTx/>
                <a:latin typeface="Calibri" panose="020F0502020204030204"/>
                <a:ea typeface="+mn-ea"/>
                <a:cs typeface="+mn-cs"/>
              </a:rPr>
              <a:t> 4</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aseline="0" dirty="0" smtClean="0">
                <a:solidFill>
                  <a:prstClr val="white"/>
                </a:solidFill>
                <a:latin typeface="Calibri" panose="020F0502020204030204"/>
              </a:rPr>
              <a:t>7-9</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2" name="Group 5"/>
          <p:cNvGrpSpPr>
            <a:grpSpLocks noChangeAspect="1"/>
          </p:cNvGrpSpPr>
          <p:nvPr/>
        </p:nvGrpSpPr>
        <p:grpSpPr bwMode="auto">
          <a:xfrm>
            <a:off x="838200" y="2444384"/>
            <a:ext cx="10351796" cy="1027685"/>
            <a:chOff x="-21" y="1874"/>
            <a:chExt cx="5802" cy="576"/>
          </a:xfrm>
        </p:grpSpPr>
        <p:sp>
          <p:nvSpPr>
            <p:cNvPr id="13" name="AutoShape 4"/>
            <p:cNvSpPr>
              <a:spLocks noChangeAspect="1" noChangeArrowheads="1" noTextEdit="1"/>
            </p:cNvSpPr>
            <p:nvPr/>
          </p:nvSpPr>
          <p:spPr bwMode="auto">
            <a:xfrm>
              <a:off x="-21" y="1874"/>
              <a:ext cx="580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1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 y="1874"/>
              <a:ext cx="5808" cy="5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043882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8255"/>
            <a:ext cx="2411896" cy="5964736"/>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en-GB" smtClean="0"/>
              <a:t>Answer sample question </a:t>
            </a:r>
            <a:r>
              <a:rPr lang="en-GB" dirty="0" smtClean="0"/>
              <a:t>1</a:t>
            </a:r>
            <a:endParaRPr lang="en-GB" dirty="0"/>
          </a:p>
        </p:txBody>
      </p:sp>
      <p:grpSp>
        <p:nvGrpSpPr>
          <p:cNvPr id="3" name="Group 5"/>
          <p:cNvGrpSpPr>
            <a:grpSpLocks noChangeAspect="1"/>
          </p:cNvGrpSpPr>
          <p:nvPr/>
        </p:nvGrpSpPr>
        <p:grpSpPr bwMode="auto">
          <a:xfrm>
            <a:off x="4198248" y="78255"/>
            <a:ext cx="5351462" cy="6821487"/>
            <a:chOff x="975" y="23"/>
            <a:chExt cx="3371" cy="4297"/>
          </a:xfrm>
        </p:grpSpPr>
        <p:sp>
          <p:nvSpPr>
            <p:cNvPr id="4" name="AutoShape 4"/>
            <p:cNvSpPr>
              <a:spLocks noChangeAspect="1" noChangeArrowheads="1" noTextEdit="1"/>
            </p:cNvSpPr>
            <p:nvPr/>
          </p:nvSpPr>
          <p:spPr bwMode="auto">
            <a:xfrm>
              <a:off x="975" y="23"/>
              <a:ext cx="3371" cy="4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 y="23"/>
              <a:ext cx="3378" cy="4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6109219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171" y="-1"/>
            <a:ext cx="2585593" cy="5698435"/>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en-GB" dirty="0" smtClean="0"/>
              <a:t>Case study for question 2</a:t>
            </a:r>
            <a:endParaRPr lang="en-GB" dirty="0"/>
          </a:p>
        </p:txBody>
      </p:sp>
      <p:pic>
        <p:nvPicPr>
          <p:cNvPr id="4" name="Picture 3"/>
          <p:cNvPicPr>
            <a:picLocks noChangeAspect="1"/>
          </p:cNvPicPr>
          <p:nvPr/>
        </p:nvPicPr>
        <p:blipFill>
          <a:blip r:embed="rId2"/>
          <a:stretch>
            <a:fillRect/>
          </a:stretch>
        </p:blipFill>
        <p:spPr>
          <a:xfrm>
            <a:off x="4509427" y="-1"/>
            <a:ext cx="6645216" cy="7011008"/>
          </a:xfrm>
          <a:prstGeom prst="rect">
            <a:avLst/>
          </a:prstGeom>
        </p:spPr>
      </p:pic>
    </p:spTree>
    <p:extLst>
      <p:ext uri="{BB962C8B-B14F-4D97-AF65-F5344CB8AC3E}">
        <p14:creationId xmlns:p14="http://schemas.microsoft.com/office/powerpoint/2010/main" val="26307036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Sample question 2</a:t>
            </a:r>
            <a:endParaRPr lang="en-GB" dirty="0"/>
          </a:p>
        </p:txBody>
      </p:sp>
      <p:sp>
        <p:nvSpPr>
          <p:cNvPr id="8" name="Hexagon 7"/>
          <p:cNvSpPr/>
          <p:nvPr/>
        </p:nvSpPr>
        <p:spPr>
          <a:xfrm>
            <a:off x="95154" y="4760259"/>
            <a:ext cx="3026229" cy="1905000"/>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3200" dirty="0" smtClean="0"/>
              <a:t>Level 1</a:t>
            </a:r>
          </a:p>
          <a:p>
            <a:pPr algn="ctr"/>
            <a:r>
              <a:rPr lang="en-GB" sz="3200" dirty="0" smtClean="0"/>
              <a:t>1-2</a:t>
            </a:r>
            <a:endParaRPr lang="en-GB" sz="3200" dirty="0"/>
          </a:p>
        </p:txBody>
      </p:sp>
      <p:sp>
        <p:nvSpPr>
          <p:cNvPr id="9" name="Hexagon 8"/>
          <p:cNvSpPr/>
          <p:nvPr/>
        </p:nvSpPr>
        <p:spPr>
          <a:xfrm>
            <a:off x="3121383" y="4760259"/>
            <a:ext cx="2928257" cy="1894114"/>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3200" dirty="0" smtClean="0"/>
              <a:t>Level 2</a:t>
            </a:r>
          </a:p>
          <a:p>
            <a:pPr algn="ctr"/>
            <a:r>
              <a:rPr lang="en-GB" sz="3200" dirty="0" smtClean="0"/>
              <a:t>3-6</a:t>
            </a:r>
            <a:endParaRPr lang="en-GB" sz="2800" dirty="0"/>
          </a:p>
        </p:txBody>
      </p:sp>
      <p:sp>
        <p:nvSpPr>
          <p:cNvPr id="10" name="Hexagon 9"/>
          <p:cNvSpPr/>
          <p:nvPr/>
        </p:nvSpPr>
        <p:spPr>
          <a:xfrm>
            <a:off x="6049640" y="4785087"/>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3200" dirty="0" smtClean="0"/>
              <a:t>Level 3</a:t>
            </a:r>
          </a:p>
          <a:p>
            <a:pPr algn="ctr"/>
            <a:r>
              <a:rPr lang="en-GB" sz="3200" dirty="0" smtClean="0"/>
              <a:t>7-13</a:t>
            </a:r>
            <a:endParaRPr lang="en-GB" sz="2800" dirty="0"/>
          </a:p>
        </p:txBody>
      </p:sp>
      <p:grpSp>
        <p:nvGrpSpPr>
          <p:cNvPr id="12" name="Group 5"/>
          <p:cNvGrpSpPr>
            <a:grpSpLocks noChangeAspect="1"/>
          </p:cNvGrpSpPr>
          <p:nvPr/>
        </p:nvGrpSpPr>
        <p:grpSpPr bwMode="auto">
          <a:xfrm>
            <a:off x="356478" y="2465802"/>
            <a:ext cx="11549676" cy="1165293"/>
            <a:chOff x="295" y="1979"/>
            <a:chExt cx="4698" cy="474"/>
          </a:xfrm>
        </p:grpSpPr>
        <p:sp>
          <p:nvSpPr>
            <p:cNvPr id="13" name="AutoShape 4"/>
            <p:cNvSpPr>
              <a:spLocks noChangeAspect="1" noChangeArrowheads="1" noTextEdit="1"/>
            </p:cNvSpPr>
            <p:nvPr/>
          </p:nvSpPr>
          <p:spPr bwMode="auto">
            <a:xfrm>
              <a:off x="295" y="1979"/>
              <a:ext cx="4698" cy="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1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 y="1979"/>
              <a:ext cx="4704" cy="4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sp>
        <p:nvSpPr>
          <p:cNvPr id="15" name="Hexagon 14"/>
          <p:cNvSpPr/>
          <p:nvPr/>
        </p:nvSpPr>
        <p:spPr>
          <a:xfrm>
            <a:off x="8977897" y="4825574"/>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3200" dirty="0" smtClean="0"/>
              <a:t>Level 4</a:t>
            </a:r>
          </a:p>
          <a:p>
            <a:pPr algn="ctr"/>
            <a:r>
              <a:rPr lang="en-GB" sz="3200" dirty="0" smtClean="0"/>
              <a:t>14-20</a:t>
            </a:r>
            <a:endParaRPr lang="en-GB" sz="2800" dirty="0"/>
          </a:p>
        </p:txBody>
      </p:sp>
    </p:spTree>
    <p:extLst>
      <p:ext uri="{BB962C8B-B14F-4D97-AF65-F5344CB8AC3E}">
        <p14:creationId xmlns:p14="http://schemas.microsoft.com/office/powerpoint/2010/main" val="5006168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8255"/>
            <a:ext cx="4240696" cy="6322545"/>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Answer sample question 2</a:t>
            </a:r>
            <a:endParaRPr lang="en-GB" dirty="0"/>
          </a:p>
        </p:txBody>
      </p:sp>
      <p:pic>
        <p:nvPicPr>
          <p:cNvPr id="3" name="Picture 2"/>
          <p:cNvPicPr>
            <a:picLocks noChangeAspect="1"/>
          </p:cNvPicPr>
          <p:nvPr/>
        </p:nvPicPr>
        <p:blipFill>
          <a:blip r:embed="rId2"/>
          <a:stretch>
            <a:fillRect/>
          </a:stretch>
        </p:blipFill>
        <p:spPr>
          <a:xfrm>
            <a:off x="5168728" y="0"/>
            <a:ext cx="6492803" cy="6809822"/>
          </a:xfrm>
          <a:prstGeom prst="rect">
            <a:avLst/>
          </a:prstGeom>
        </p:spPr>
      </p:pic>
    </p:spTree>
    <p:extLst>
      <p:ext uri="{BB962C8B-B14F-4D97-AF65-F5344CB8AC3E}">
        <p14:creationId xmlns:p14="http://schemas.microsoft.com/office/powerpoint/2010/main" val="32993149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r>
              <a:rPr lang="en-GB" dirty="0" smtClean="0"/>
              <a:t>Glossary</a:t>
            </a:r>
            <a:endParaRPr lang="en-GB"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marL="342900" lvl="0" indent="-342900">
              <a:lnSpc>
                <a:spcPct val="100000"/>
              </a:lnSpc>
              <a:spcBef>
                <a:spcPct val="20000"/>
              </a:spcBef>
            </a:pPr>
            <a:r>
              <a:rPr lang="en-GB" sz="1800" b="1" dirty="0">
                <a:solidFill>
                  <a:prstClr val="black"/>
                </a:solidFill>
              </a:rPr>
              <a:t>Contingency</a:t>
            </a:r>
            <a:r>
              <a:rPr lang="en-GB" sz="1800" dirty="0">
                <a:solidFill>
                  <a:prstClr val="black"/>
                </a:solidFill>
              </a:rPr>
              <a:t> </a:t>
            </a:r>
            <a:r>
              <a:rPr lang="en-GB" sz="1800" b="1" dirty="0">
                <a:solidFill>
                  <a:prstClr val="black"/>
                </a:solidFill>
              </a:rPr>
              <a:t>plan</a:t>
            </a:r>
            <a:r>
              <a:rPr lang="en-GB" sz="1800" dirty="0">
                <a:solidFill>
                  <a:prstClr val="black"/>
                </a:solidFill>
              </a:rPr>
              <a:t>; A contingency plan is a plan devised for an outcome other than in the usual (expected) plan. It is often used for risk management when an exceptional risk that, though unlikely, would have catastrophic consequences. Contingency plans are often devised by governments or businesses.</a:t>
            </a:r>
          </a:p>
          <a:p>
            <a:pPr marL="342900" lvl="0" indent="-342900">
              <a:lnSpc>
                <a:spcPct val="100000"/>
              </a:lnSpc>
              <a:spcBef>
                <a:spcPct val="20000"/>
              </a:spcBef>
            </a:pPr>
            <a:r>
              <a:rPr lang="en-GB" sz="1800" b="1" dirty="0">
                <a:solidFill>
                  <a:prstClr val="black"/>
                </a:solidFill>
              </a:rPr>
              <a:t>Risk</a:t>
            </a:r>
            <a:r>
              <a:rPr lang="en-GB" sz="1800" dirty="0">
                <a:solidFill>
                  <a:prstClr val="black"/>
                </a:solidFill>
              </a:rPr>
              <a:t> </a:t>
            </a:r>
            <a:r>
              <a:rPr lang="en-GB" sz="1800" b="1" dirty="0">
                <a:solidFill>
                  <a:prstClr val="black"/>
                </a:solidFill>
              </a:rPr>
              <a:t>assessment</a:t>
            </a:r>
            <a:r>
              <a:rPr lang="en-GB" sz="1800" dirty="0">
                <a:solidFill>
                  <a:prstClr val="black"/>
                </a:solidFill>
              </a:rPr>
              <a:t>; A risk assessment is a systematic examination of a task, job or process that you carry out at work for the purpose of; Identifying the significant hazards that are present (a hazard is something that has the potential to cause someone harm or ill health)</a:t>
            </a:r>
          </a:p>
          <a:p>
            <a:pPr marL="342900" lvl="0" indent="-342900">
              <a:lnSpc>
                <a:spcPct val="100000"/>
              </a:lnSpc>
              <a:spcBef>
                <a:spcPct val="20000"/>
              </a:spcBef>
            </a:pPr>
            <a:r>
              <a:rPr lang="en-GB" sz="1800" b="1" dirty="0" smtClean="0">
                <a:solidFill>
                  <a:prstClr val="black"/>
                </a:solidFill>
              </a:rPr>
              <a:t>Business</a:t>
            </a:r>
            <a:r>
              <a:rPr lang="en-GB" sz="1800" dirty="0" smtClean="0">
                <a:solidFill>
                  <a:prstClr val="black"/>
                </a:solidFill>
              </a:rPr>
              <a:t> </a:t>
            </a:r>
            <a:r>
              <a:rPr lang="en-GB" sz="1800" b="1" dirty="0">
                <a:solidFill>
                  <a:prstClr val="black"/>
                </a:solidFill>
              </a:rPr>
              <a:t>continuity</a:t>
            </a:r>
            <a:r>
              <a:rPr lang="en-GB" sz="1800" dirty="0">
                <a:solidFill>
                  <a:prstClr val="black"/>
                </a:solidFill>
              </a:rPr>
              <a:t>; The Business Continuity Plan (BCP) is an essential part of any organisation's response planning. It sets out how the business will operate following an incident and how it expects to return to 'business as usual' in the quickest possible time afterwards</a:t>
            </a:r>
          </a:p>
          <a:p>
            <a:pPr marL="342900" lvl="0" indent="-342900">
              <a:lnSpc>
                <a:spcPct val="100000"/>
              </a:lnSpc>
              <a:spcBef>
                <a:spcPct val="20000"/>
              </a:spcBef>
            </a:pPr>
            <a:r>
              <a:rPr lang="en-GB" sz="1800" b="1" dirty="0">
                <a:solidFill>
                  <a:prstClr val="black"/>
                </a:solidFill>
              </a:rPr>
              <a:t>Succession</a:t>
            </a:r>
            <a:r>
              <a:rPr lang="en-GB" sz="1800" dirty="0">
                <a:solidFill>
                  <a:prstClr val="black"/>
                </a:solidFill>
              </a:rPr>
              <a:t> </a:t>
            </a:r>
            <a:r>
              <a:rPr lang="en-GB" sz="1800" b="1" dirty="0">
                <a:solidFill>
                  <a:prstClr val="black"/>
                </a:solidFill>
              </a:rPr>
              <a:t>planning</a:t>
            </a:r>
            <a:r>
              <a:rPr lang="en-GB" sz="1800" dirty="0">
                <a:solidFill>
                  <a:prstClr val="black"/>
                </a:solidFill>
              </a:rPr>
              <a:t>;</a:t>
            </a:r>
            <a:r>
              <a:rPr lang="en-GB" sz="1100" b="1" dirty="0">
                <a:solidFill>
                  <a:prstClr val="black"/>
                </a:solidFill>
              </a:rPr>
              <a:t> </a:t>
            </a:r>
            <a:r>
              <a:rPr lang="en-GB" sz="1800" dirty="0">
                <a:solidFill>
                  <a:prstClr val="black"/>
                </a:solidFill>
              </a:rPr>
              <a:t>Succession planning is a process for identifying and developing internal people with the potential to fill key business leadership positions in the company. Succession planning increases the availability of experienced and capable employees that are prepared to assume these roles as they become available</a:t>
            </a:r>
          </a:p>
          <a:p>
            <a:endParaRPr lang="en-GB" dirty="0"/>
          </a:p>
        </p:txBody>
      </p:sp>
    </p:spTree>
    <p:extLst>
      <p:ext uri="{BB962C8B-B14F-4D97-AF65-F5344CB8AC3E}">
        <p14:creationId xmlns:p14="http://schemas.microsoft.com/office/powerpoint/2010/main" val="1417906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55057" y="3353713"/>
            <a:ext cx="4848216" cy="3232144"/>
          </a:xfrm>
        </p:spPr>
      </p:pic>
      <p:pic>
        <p:nvPicPr>
          <p:cNvPr id="5" name="Picture 4"/>
          <p:cNvPicPr>
            <a:picLocks noChangeAspect="1"/>
          </p:cNvPicPr>
          <p:nvPr/>
        </p:nvPicPr>
        <p:blipFill>
          <a:blip r:embed="rId3"/>
          <a:stretch>
            <a:fillRect/>
          </a:stretch>
        </p:blipFill>
        <p:spPr>
          <a:xfrm>
            <a:off x="1" y="0"/>
            <a:ext cx="12192000" cy="2857500"/>
          </a:xfrm>
          <a:prstGeom prst="rect">
            <a:avLst/>
          </a:prstGeom>
        </p:spPr>
      </p:pic>
    </p:spTree>
    <p:extLst>
      <p:ext uri="{BB962C8B-B14F-4D97-AF65-F5344CB8AC3E}">
        <p14:creationId xmlns:p14="http://schemas.microsoft.com/office/powerpoint/2010/main" val="12173973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Starter</a:t>
            </a:r>
            <a:endParaRPr lang="en-GB" dirty="0"/>
          </a:p>
        </p:txBody>
      </p:sp>
      <p:sp>
        <p:nvSpPr>
          <p:cNvPr id="3" name="Content Placeholder 2"/>
          <p:cNvSpPr>
            <a:spLocks noGrp="1"/>
          </p:cNvSpPr>
          <p:nvPr>
            <p:ph idx="1"/>
          </p:nvPr>
        </p:nvSpPr>
        <p:spPr>
          <a:xfrm>
            <a:off x="838200" y="1838877"/>
            <a:ext cx="10515600" cy="4351338"/>
          </a:xfrm>
        </p:spPr>
        <p:style>
          <a:lnRef idx="1">
            <a:schemeClr val="accent2"/>
          </a:lnRef>
          <a:fillRef idx="2">
            <a:schemeClr val="accent2"/>
          </a:fillRef>
          <a:effectRef idx="1">
            <a:schemeClr val="accent2"/>
          </a:effectRef>
          <a:fontRef idx="minor">
            <a:schemeClr val="dk1"/>
          </a:fontRef>
        </p:style>
        <p:txBody>
          <a:bodyPr/>
          <a:lstStyle/>
          <a:p>
            <a:r>
              <a:rPr lang="en-GB" dirty="0"/>
              <a:t>What will you do if you don’t get the A Level grades you need for your first choice at University?  What is the probability of this happening?  What would be the financial impact of this</a:t>
            </a:r>
            <a:r>
              <a:rPr lang="en-GB" dirty="0" smtClean="0"/>
              <a:t>? What is your back-up plan?</a:t>
            </a:r>
          </a:p>
          <a:p>
            <a:r>
              <a:rPr lang="en-GB" dirty="0" smtClean="0"/>
              <a:t>Can you draw a diagram of possible </a:t>
            </a:r>
            <a:r>
              <a:rPr lang="en-GB" smtClean="0"/>
              <a:t>future scenarios for you?</a:t>
            </a:r>
            <a:endParaRPr lang="en-GB" dirty="0"/>
          </a:p>
          <a:p>
            <a:endParaRPr lang="en-GB" dirty="0"/>
          </a:p>
        </p:txBody>
      </p:sp>
    </p:spTree>
    <p:extLst>
      <p:ext uri="{BB962C8B-B14F-4D97-AF65-F5344CB8AC3E}">
        <p14:creationId xmlns:p14="http://schemas.microsoft.com/office/powerpoint/2010/main" val="2133559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3">
              <a:shade val="50000"/>
            </a:schemeClr>
          </a:lnRef>
          <a:fillRef idx="1">
            <a:schemeClr val="accent3"/>
          </a:fillRef>
          <a:effectRef idx="0">
            <a:schemeClr val="accent3"/>
          </a:effectRef>
          <a:fontRef idx="minor">
            <a:schemeClr val="lt1"/>
          </a:fontRef>
        </p:style>
        <p:txBody>
          <a:bodyPr/>
          <a:lstStyle/>
          <a:p>
            <a:r>
              <a:rPr lang="en-GB" dirty="0" smtClean="0">
                <a:solidFill>
                  <a:schemeClr val="tx1"/>
                </a:solidFill>
              </a:rPr>
              <a:t>Scenario planning defined</a:t>
            </a:r>
            <a:endParaRPr lang="en-GB" dirty="0">
              <a:solidFill>
                <a:schemeClr val="tx1"/>
              </a:solidFill>
            </a:endParaRPr>
          </a:p>
        </p:txBody>
      </p:sp>
      <p:sp>
        <p:nvSpPr>
          <p:cNvPr id="3" name="Content Placeholder 2"/>
          <p:cNvSpPr>
            <a:spLocks noGrp="1"/>
          </p:cNvSpPr>
          <p:nvPr>
            <p:ph idx="1"/>
          </p:nvPr>
        </p:nvSpPr>
        <p:spPr/>
        <p:style>
          <a:lnRef idx="2">
            <a:schemeClr val="dk1"/>
          </a:lnRef>
          <a:fillRef idx="1">
            <a:schemeClr val="lt1"/>
          </a:fillRef>
          <a:effectRef idx="0">
            <a:schemeClr val="dk1"/>
          </a:effectRef>
          <a:fontRef idx="minor">
            <a:schemeClr val="dk1"/>
          </a:fontRef>
        </p:style>
        <p:txBody>
          <a:bodyPr/>
          <a:lstStyle/>
          <a:p>
            <a:r>
              <a:rPr lang="en-GB" dirty="0" smtClean="0"/>
              <a:t>Scenario planning is the process of anticipating possible changes in a business’s situation and devising ways of dealing with them.  It incorporates the features of contingency planning.</a:t>
            </a:r>
            <a:endParaRPr lang="en-GB" dirty="0"/>
          </a:p>
        </p:txBody>
      </p:sp>
    </p:spTree>
    <p:extLst>
      <p:ext uri="{BB962C8B-B14F-4D97-AF65-F5344CB8AC3E}">
        <p14:creationId xmlns:p14="http://schemas.microsoft.com/office/powerpoint/2010/main" val="29749090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Scenario planning</a:t>
            </a:r>
            <a:endParaRPr lang="en-GB" dirty="0"/>
          </a:p>
        </p:txBody>
      </p:sp>
      <p:cxnSp>
        <p:nvCxnSpPr>
          <p:cNvPr id="5" name="Straight Connector 4"/>
          <p:cNvCxnSpPr/>
          <p:nvPr/>
        </p:nvCxnSpPr>
        <p:spPr>
          <a:xfrm>
            <a:off x="5122371" y="2056014"/>
            <a:ext cx="0" cy="4399058"/>
          </a:xfrm>
          <a:prstGeom prst="line">
            <a:avLst/>
          </a:prstGeom>
          <a:ln w="57150">
            <a:solidFill>
              <a:srgbClr val="7030A0"/>
            </a:solidFill>
          </a:ln>
        </p:spPr>
        <p:style>
          <a:lnRef idx="1">
            <a:schemeClr val="accent4"/>
          </a:lnRef>
          <a:fillRef idx="0">
            <a:schemeClr val="accent4"/>
          </a:fillRef>
          <a:effectRef idx="0">
            <a:schemeClr val="accent4"/>
          </a:effectRef>
          <a:fontRef idx="minor">
            <a:schemeClr val="tx1"/>
          </a:fontRef>
        </p:style>
      </p:cxnSp>
      <p:cxnSp>
        <p:nvCxnSpPr>
          <p:cNvPr id="6" name="Straight Connector 5"/>
          <p:cNvCxnSpPr/>
          <p:nvPr/>
        </p:nvCxnSpPr>
        <p:spPr>
          <a:xfrm>
            <a:off x="1232452" y="3952447"/>
            <a:ext cx="9706128" cy="85342"/>
          </a:xfrm>
          <a:prstGeom prst="line">
            <a:avLst/>
          </a:prstGeom>
          <a:ln w="57150">
            <a:solidFill>
              <a:srgbClr val="7030A0"/>
            </a:solidFill>
          </a:ln>
        </p:spPr>
        <p:style>
          <a:lnRef idx="1">
            <a:schemeClr val="accent4"/>
          </a:lnRef>
          <a:fillRef idx="0">
            <a:schemeClr val="accent4"/>
          </a:fillRef>
          <a:effectRef idx="0">
            <a:schemeClr val="accent4"/>
          </a:effectRef>
          <a:fontRef idx="minor">
            <a:schemeClr val="tx1"/>
          </a:fontRef>
        </p:style>
      </p:cxnSp>
      <p:sp>
        <p:nvSpPr>
          <p:cNvPr id="7" name="TextBox 6"/>
          <p:cNvSpPr txBox="1"/>
          <p:nvPr/>
        </p:nvSpPr>
        <p:spPr>
          <a:xfrm>
            <a:off x="4312694" y="1794404"/>
            <a:ext cx="1619354" cy="523220"/>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en-GB" sz="2800" smtClean="0">
                <a:latin typeface="Arial Black" panose="020B0A04020102020204" pitchFamily="34" charset="0"/>
              </a:rPr>
              <a:t>Critical</a:t>
            </a:r>
            <a:endParaRPr lang="en-GB" dirty="0">
              <a:latin typeface="Arial Black" panose="020B0A04020102020204" pitchFamily="34" charset="0"/>
            </a:endParaRPr>
          </a:p>
        </p:txBody>
      </p:sp>
      <p:sp>
        <p:nvSpPr>
          <p:cNvPr id="8" name="TextBox 7"/>
          <p:cNvSpPr txBox="1"/>
          <p:nvPr/>
        </p:nvSpPr>
        <p:spPr>
          <a:xfrm>
            <a:off x="3631365" y="6193462"/>
            <a:ext cx="3362011" cy="523220"/>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en-GB" sz="2800" dirty="0" smtClean="0">
                <a:latin typeface="Arial Black" panose="020B0A04020102020204" pitchFamily="34" charset="0"/>
              </a:rPr>
              <a:t>Low importance</a:t>
            </a:r>
            <a:endParaRPr lang="en-GB" sz="2800" dirty="0">
              <a:latin typeface="Arial Black" panose="020B0A04020102020204" pitchFamily="34" charset="0"/>
            </a:endParaRPr>
          </a:p>
        </p:txBody>
      </p:sp>
      <p:sp>
        <p:nvSpPr>
          <p:cNvPr id="9" name="TextBox 8"/>
          <p:cNvSpPr txBox="1"/>
          <p:nvPr/>
        </p:nvSpPr>
        <p:spPr>
          <a:xfrm>
            <a:off x="9674226" y="3690837"/>
            <a:ext cx="2134174" cy="523220"/>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en-GB" sz="2800" dirty="0" smtClean="0">
                <a:latin typeface="Arial Black" panose="020B0A04020102020204" pitchFamily="34" charset="0"/>
              </a:rPr>
              <a:t>Uncertain</a:t>
            </a:r>
            <a:endParaRPr lang="en-GB" sz="2800" dirty="0">
              <a:latin typeface="Arial Black" panose="020B0A04020102020204" pitchFamily="34" charset="0"/>
            </a:endParaRPr>
          </a:p>
        </p:txBody>
      </p:sp>
      <p:sp>
        <p:nvSpPr>
          <p:cNvPr id="10" name="TextBox 9"/>
          <p:cNvSpPr txBox="1"/>
          <p:nvPr/>
        </p:nvSpPr>
        <p:spPr>
          <a:xfrm>
            <a:off x="454044" y="3720676"/>
            <a:ext cx="2444580" cy="523220"/>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en-GB" sz="2800" dirty="0" smtClean="0">
                <a:latin typeface="Arial Black" panose="020B0A04020102020204" pitchFamily="34" charset="0"/>
              </a:rPr>
              <a:t>Predictable</a:t>
            </a:r>
            <a:endParaRPr lang="en-GB" dirty="0">
              <a:latin typeface="Arial Black" panose="020B0A04020102020204" pitchFamily="34" charset="0"/>
            </a:endParaRPr>
          </a:p>
        </p:txBody>
      </p:sp>
      <p:pic>
        <p:nvPicPr>
          <p:cNvPr id="11" name="Picture 3" descr="C:\Users\Sarah Hilton\AppData\Local\Microsoft\Windows\Temporary Internet Files\Content.IE5\1HHQSUNX\Golden_star_with_red_border[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8395" y="2669637"/>
            <a:ext cx="441532" cy="40466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Sarah Hilton\AppData\Local\Microsoft\Windows\Temporary Internet Files\Content.IE5\1HHQSUNX\Golden_star_with_red_border[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71622" y="4829877"/>
            <a:ext cx="441532" cy="40466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C:\Users\Sarah Hilton\AppData\Local\Microsoft\Windows\Temporary Internet Files\Content.IE5\1HHQSUNX\Golden_star_with_red_border[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16540" y="2645600"/>
            <a:ext cx="441532" cy="40466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C:\Users\Sarah Hilton\AppData\Local\Microsoft\Windows\Temporary Internet Files\Content.IE5\1HHQSUNX\Golden_star_with_red_border[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7298" y="4829877"/>
            <a:ext cx="441532" cy="40466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5802622" y="2687303"/>
            <a:ext cx="3695884"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GB" dirty="0" smtClean="0">
                <a:latin typeface="Arial Black" panose="020B0A04020102020204" pitchFamily="34" charset="0"/>
              </a:rPr>
              <a:t>Carry out scenario planning</a:t>
            </a:r>
            <a:endParaRPr lang="en-GB" dirty="0">
              <a:latin typeface="Arial Black" panose="020B0A04020102020204" pitchFamily="34" charset="0"/>
            </a:endParaRPr>
          </a:p>
        </p:txBody>
      </p:sp>
      <p:sp>
        <p:nvSpPr>
          <p:cNvPr id="16" name="TextBox 15"/>
          <p:cNvSpPr txBox="1"/>
          <p:nvPr/>
        </p:nvSpPr>
        <p:spPr>
          <a:xfrm>
            <a:off x="5773058" y="4844474"/>
            <a:ext cx="3125343"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GB" dirty="0" smtClean="0">
                <a:latin typeface="Arial Black" panose="020B0A04020102020204" pitchFamily="34" charset="0"/>
              </a:rPr>
              <a:t>Review PESTLE / SWOT</a:t>
            </a:r>
            <a:endParaRPr lang="en-GB" dirty="0">
              <a:latin typeface="Arial Black" panose="020B0A04020102020204" pitchFamily="34" charset="0"/>
            </a:endParaRPr>
          </a:p>
        </p:txBody>
      </p:sp>
      <p:sp>
        <p:nvSpPr>
          <p:cNvPr id="17" name="TextBox 16"/>
          <p:cNvSpPr txBox="1"/>
          <p:nvPr/>
        </p:nvSpPr>
        <p:spPr>
          <a:xfrm>
            <a:off x="3579768" y="2680932"/>
            <a:ext cx="736099"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GB" dirty="0" smtClean="0">
                <a:latin typeface="Arial Black" panose="020B0A04020102020204" pitchFamily="34" charset="0"/>
              </a:rPr>
              <a:t>Plan</a:t>
            </a:r>
            <a:endParaRPr lang="en-GB" dirty="0">
              <a:latin typeface="Arial Black" panose="020B0A04020102020204" pitchFamily="34" charset="0"/>
            </a:endParaRPr>
          </a:p>
        </p:txBody>
      </p:sp>
      <p:sp>
        <p:nvSpPr>
          <p:cNvPr id="18" name="TextBox 17"/>
          <p:cNvSpPr txBox="1"/>
          <p:nvPr/>
        </p:nvSpPr>
        <p:spPr>
          <a:xfrm>
            <a:off x="3396544" y="4865580"/>
            <a:ext cx="1146468"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GB" dirty="0" smtClean="0">
                <a:latin typeface="Arial Black" panose="020B0A04020102020204" pitchFamily="34" charset="0"/>
              </a:rPr>
              <a:t>Monitor</a:t>
            </a:r>
            <a:endParaRPr lang="en-GB" dirty="0">
              <a:latin typeface="Arial Black" panose="020B0A04020102020204" pitchFamily="34" charset="0"/>
            </a:endParaRPr>
          </a:p>
        </p:txBody>
      </p:sp>
    </p:spTree>
    <p:extLst>
      <p:ext uri="{BB962C8B-B14F-4D97-AF65-F5344CB8AC3E}">
        <p14:creationId xmlns:p14="http://schemas.microsoft.com/office/powerpoint/2010/main" val="17089975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Scenario planning process</a:t>
            </a:r>
            <a:endParaRPr lang="en-GB" dirty="0"/>
          </a:p>
        </p:txBody>
      </p:sp>
      <p:sp>
        <p:nvSpPr>
          <p:cNvPr id="3" name="Content Placeholder 2"/>
          <p:cNvSpPr>
            <a:spLocks noGrp="1"/>
          </p:cNvSpPr>
          <p:nvPr>
            <p:ph sz="half" idx="1"/>
          </p:nvPr>
        </p:nvSpPr>
        <p:spPr/>
        <p:style>
          <a:lnRef idx="2">
            <a:schemeClr val="accent2"/>
          </a:lnRef>
          <a:fillRef idx="1">
            <a:schemeClr val="lt1"/>
          </a:fillRef>
          <a:effectRef idx="0">
            <a:schemeClr val="accent2"/>
          </a:effectRef>
          <a:fontRef idx="minor">
            <a:schemeClr val="dk1"/>
          </a:fontRef>
        </p:style>
        <p:txBody>
          <a:bodyPr>
            <a:normAutofit fontScale="92500" lnSpcReduction="20000"/>
          </a:bodyPr>
          <a:lstStyle/>
          <a:p>
            <a:r>
              <a:rPr lang="en-GB" dirty="0" smtClean="0"/>
              <a:t>Scenario planning is the process of looking at potential future situations and planning for those events</a:t>
            </a:r>
          </a:p>
          <a:p>
            <a:r>
              <a:rPr lang="en-GB" dirty="0" smtClean="0"/>
              <a:t>The idea is that if we look creatively at what the future could look like (e.g. energy needs), the drivers and the implications that a business can create a series of strategies to handle those situations</a:t>
            </a:r>
          </a:p>
          <a:p>
            <a:r>
              <a:rPr lang="en-GB" dirty="0" smtClean="0"/>
              <a:t>Watch the video to find out how Shell uses scenario planning</a:t>
            </a:r>
            <a:endParaRPr lang="en-GB" dirty="0"/>
          </a:p>
        </p:txBody>
      </p:sp>
      <p:pic>
        <p:nvPicPr>
          <p:cNvPr id="5" name="Content Placeholder 4">
            <a:hlinkClick r:id="rId2"/>
          </p:cNvPr>
          <p:cNvPicPr>
            <a:picLocks noGrp="1" noChangeAspect="1"/>
          </p:cNvPicPr>
          <p:nvPr>
            <p:ph sz="half" idx="2"/>
          </p:nvPr>
        </p:nvPicPr>
        <p:blipFill>
          <a:blip r:embed="rId3"/>
          <a:stretch>
            <a:fillRect/>
          </a:stretch>
        </p:blipFill>
        <p:spPr>
          <a:xfrm>
            <a:off x="6172200" y="2399709"/>
            <a:ext cx="5181600" cy="32031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385322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style>
          <a:lnRef idx="2">
            <a:schemeClr val="accent5"/>
          </a:lnRef>
          <a:fillRef idx="1">
            <a:schemeClr val="lt1"/>
          </a:fillRef>
          <a:effectRef idx="0">
            <a:schemeClr val="accent5"/>
          </a:effectRef>
          <a:fontRef idx="minor">
            <a:schemeClr val="dk1"/>
          </a:fontRef>
        </p:style>
        <p:txBody>
          <a:bodyPr>
            <a:normAutofit/>
          </a:bodyPr>
          <a:lstStyle/>
          <a:p>
            <a:r>
              <a:rPr lang="en-GB" sz="5400" b="1" dirty="0" smtClean="0">
                <a:solidFill>
                  <a:srgbClr val="0070C0"/>
                </a:solidFill>
              </a:rPr>
              <a:t>Risk assessment</a:t>
            </a:r>
            <a:endParaRPr lang="en-GB" sz="5400" b="1" dirty="0">
              <a:solidFill>
                <a:srgbClr val="0070C0"/>
              </a:solidFill>
            </a:endParaRPr>
          </a:p>
          <a:p>
            <a:endParaRPr lang="en-GB" sz="6600" b="1" dirty="0">
              <a:solidFill>
                <a:srgbClr val="0070C0"/>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57566"/>
          <a:stretch/>
        </p:blipFill>
        <p:spPr>
          <a:xfrm>
            <a:off x="0" y="-1"/>
            <a:ext cx="12192000" cy="3512457"/>
          </a:xfrm>
          <a:prstGeom prst="rect">
            <a:avLst/>
          </a:prstGeom>
        </p:spPr>
      </p:pic>
    </p:spTree>
    <p:extLst>
      <p:ext uri="{BB962C8B-B14F-4D97-AF65-F5344CB8AC3E}">
        <p14:creationId xmlns:p14="http://schemas.microsoft.com/office/powerpoint/2010/main" val="18686252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smtClean="0"/>
              <a:t>Identifying key risks</a:t>
            </a:r>
            <a:endParaRPr lang="en-GB" dirty="0"/>
          </a:p>
        </p:txBody>
      </p:sp>
      <p:sp>
        <p:nvSpPr>
          <p:cNvPr id="5" name="Content Placeholder 4"/>
          <p:cNvSpPr>
            <a:spLocks noGrp="1"/>
          </p:cNvSpPr>
          <p:nvPr>
            <p:ph idx="1"/>
          </p:nvPr>
        </p:nvSpPr>
        <p:spPr/>
        <p:style>
          <a:lnRef idx="2">
            <a:schemeClr val="dk1"/>
          </a:lnRef>
          <a:fillRef idx="1">
            <a:schemeClr val="lt1"/>
          </a:fillRef>
          <a:effectRef idx="0">
            <a:schemeClr val="dk1"/>
          </a:effectRef>
          <a:fontRef idx="minor">
            <a:schemeClr val="dk1"/>
          </a:fontRef>
        </p:style>
        <p:txBody>
          <a:bodyPr/>
          <a:lstStyle/>
          <a:p>
            <a:pPr marL="0" indent="0">
              <a:buNone/>
            </a:pPr>
            <a:r>
              <a:rPr lang="en-GB" dirty="0"/>
              <a:t>Identifying key risks through risk </a:t>
            </a:r>
            <a:r>
              <a:rPr lang="en-GB" dirty="0" smtClean="0"/>
              <a:t>assessment, there are lots of key risks for a business, and these are mostly industry specific (think clothes vs energy) but the ones that your exam board would like you to know about are:</a:t>
            </a:r>
            <a:endParaRPr lang="en-GB" dirty="0"/>
          </a:p>
          <a:p>
            <a:pPr marL="514350" indent="-514350">
              <a:buFont typeface="+mj-lt"/>
              <a:buAutoNum type="arabicPeriod"/>
            </a:pPr>
            <a:r>
              <a:rPr lang="en-GB" dirty="0"/>
              <a:t>natural disasters</a:t>
            </a:r>
          </a:p>
          <a:p>
            <a:pPr marL="514350" indent="-514350">
              <a:buFont typeface="+mj-lt"/>
              <a:buAutoNum type="arabicPeriod"/>
            </a:pPr>
            <a:r>
              <a:rPr lang="en-GB" dirty="0"/>
              <a:t>IT systems failure</a:t>
            </a:r>
          </a:p>
          <a:p>
            <a:pPr marL="514350" indent="-514350">
              <a:buFont typeface="+mj-lt"/>
              <a:buAutoNum type="arabicPeriod"/>
            </a:pPr>
            <a:r>
              <a:rPr lang="en-GB" dirty="0"/>
              <a:t>loss of key staff</a:t>
            </a:r>
          </a:p>
          <a:p>
            <a:endParaRPr lang="en-GB" dirty="0"/>
          </a:p>
        </p:txBody>
      </p:sp>
    </p:spTree>
    <p:extLst>
      <p:ext uri="{BB962C8B-B14F-4D97-AF65-F5344CB8AC3E}">
        <p14:creationId xmlns:p14="http://schemas.microsoft.com/office/powerpoint/2010/main" val="5652980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342</TotalTime>
  <Words>1316</Words>
  <Application>Microsoft Office PowerPoint</Application>
  <PresentationFormat>Widescreen</PresentationFormat>
  <Paragraphs>174</Paragraphs>
  <Slides>36</Slides>
  <Notes>10</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36</vt:i4>
      </vt:variant>
    </vt:vector>
  </HeadingPairs>
  <TitlesOfParts>
    <vt:vector size="44" baseType="lpstr">
      <vt:lpstr>Arial</vt:lpstr>
      <vt:lpstr>Arial Black</vt:lpstr>
      <vt:lpstr>Calibri</vt:lpstr>
      <vt:lpstr>Calibri Light</vt:lpstr>
      <vt:lpstr>Wingdings</vt:lpstr>
      <vt:lpstr>Office Theme</vt:lpstr>
      <vt:lpstr>6_Office Theme</vt:lpstr>
      <vt:lpstr>1_Office Theme</vt:lpstr>
      <vt:lpstr>PowerPoint Presentation</vt:lpstr>
      <vt:lpstr>Worksheet</vt:lpstr>
      <vt:lpstr>From Edexcel</vt:lpstr>
      <vt:lpstr>Starter</vt:lpstr>
      <vt:lpstr>Scenario planning defined</vt:lpstr>
      <vt:lpstr>Scenario planning</vt:lpstr>
      <vt:lpstr>Scenario planning process</vt:lpstr>
      <vt:lpstr>PowerPoint Presentation</vt:lpstr>
      <vt:lpstr>Identifying key risks</vt:lpstr>
      <vt:lpstr>#1 Natural disasters</vt:lpstr>
      <vt:lpstr>#2 IT systems failure</vt:lpstr>
      <vt:lpstr>#3 Loss of key staff </vt:lpstr>
      <vt:lpstr>Who am I and what band did I leave?</vt:lpstr>
      <vt:lpstr>PowerPoint Presentation</vt:lpstr>
      <vt:lpstr>Degrees of risk mitigation</vt:lpstr>
      <vt:lpstr>PowerPoint Presentation</vt:lpstr>
      <vt:lpstr>Risk acceptance</vt:lpstr>
      <vt:lpstr>Risk avoidance</vt:lpstr>
      <vt:lpstr>Risk limitation</vt:lpstr>
      <vt:lpstr>Risk transference</vt:lpstr>
      <vt:lpstr>Planning for risk mitigation</vt:lpstr>
      <vt:lpstr>#1 Business continuity</vt:lpstr>
      <vt:lpstr>#1 Business continuity</vt:lpstr>
      <vt:lpstr>#2 succession planning</vt:lpstr>
      <vt:lpstr>#2 succession planning</vt:lpstr>
      <vt:lpstr>#2 succession planning</vt:lpstr>
      <vt:lpstr>Revision Video </vt:lpstr>
      <vt:lpstr>Sample Edexcel A2 questions</vt:lpstr>
      <vt:lpstr>Case study for question 1</vt:lpstr>
      <vt:lpstr>Sample question 1</vt:lpstr>
      <vt:lpstr>Answer sample question 1</vt:lpstr>
      <vt:lpstr>Case study for question 2</vt:lpstr>
      <vt:lpstr>Sample question 2</vt:lpstr>
      <vt:lpstr>Answer sample question 2</vt:lpstr>
      <vt:lpstr>Glossary</vt:lpstr>
      <vt:lpstr>PowerPoint Presentation</vt:lpstr>
    </vt:vector>
  </TitlesOfParts>
  <Company>Derby High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Hilton</dc:creator>
  <cp:lastModifiedBy>Sarah Hilton</cp:lastModifiedBy>
  <cp:revision>88</cp:revision>
  <dcterms:created xsi:type="dcterms:W3CDTF">2017-05-29T18:04:54Z</dcterms:created>
  <dcterms:modified xsi:type="dcterms:W3CDTF">2019-02-03T19:55:32Z</dcterms:modified>
</cp:coreProperties>
</file>