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79" autoAdjust="0"/>
    <p:restoredTop sz="94660"/>
  </p:normalViewPr>
  <p:slideViewPr>
    <p:cSldViewPr>
      <p:cViewPr varScale="1">
        <p:scale>
          <a:sx n="87" d="100"/>
          <a:sy n="87" d="100"/>
        </p:scale>
        <p:origin x="-162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20/03/2013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881698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20/03/2013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9074196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20/03/2013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1607382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09C4915-992D-4AE3-9457-E1943315E9B2}" type="datetimeFigureOut">
              <a:rPr lang="en-GB" smtClean="0"/>
              <a:t>20/03/2013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3746914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09C4915-992D-4AE3-9457-E1943315E9B2}" type="datetimeFigureOut">
              <a:rPr lang="en-GB" smtClean="0"/>
              <a:t>20/03/2013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4008649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09C4915-992D-4AE3-9457-E1943315E9B2}" type="datetimeFigureOut">
              <a:rPr lang="en-GB" smtClean="0"/>
              <a:t>20/03/2013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6284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09C4915-992D-4AE3-9457-E1943315E9B2}" type="datetimeFigureOut">
              <a:rPr lang="en-GB" smtClean="0"/>
              <a:t>20/03/2013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5586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09C4915-992D-4AE3-9457-E1943315E9B2}" type="datetimeFigureOut">
              <a:rPr lang="en-GB" smtClean="0"/>
              <a:t>20/03/2013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564826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9C4915-992D-4AE3-9457-E1943315E9B2}" type="datetimeFigureOut">
              <a:rPr lang="en-GB" smtClean="0"/>
              <a:t>20/03/2013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737082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20/03/2013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9199879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09C4915-992D-4AE3-9457-E1943315E9B2}" type="datetimeFigureOut">
              <a:rPr lang="en-GB" smtClean="0"/>
              <a:t>20/03/2013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EB8E3CEB-2E91-4AD9-96E8-A01629E4D0DC}" type="slidenum">
              <a:rPr lang="en-GB" smtClean="0"/>
              <a:t>‹#›</a:t>
            </a:fld>
            <a:endParaRPr lang="en-GB"/>
          </a:p>
        </p:txBody>
      </p:sp>
    </p:spTree>
    <p:extLst>
      <p:ext uri="{BB962C8B-B14F-4D97-AF65-F5344CB8AC3E}">
        <p14:creationId xmlns:p14="http://schemas.microsoft.com/office/powerpoint/2010/main" val="2303781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9C4915-992D-4AE3-9457-E1943315E9B2}" type="datetimeFigureOut">
              <a:rPr lang="en-GB" smtClean="0"/>
              <a:t>20/03/2013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8E3CEB-2E91-4AD9-96E8-A01629E4D0DC}" type="slidenum">
              <a:rPr lang="en-GB" smtClean="0"/>
              <a:t>‹#›</a:t>
            </a:fld>
            <a:endParaRPr lang="en-GB"/>
          </a:p>
        </p:txBody>
      </p:sp>
    </p:spTree>
    <p:extLst>
      <p:ext uri="{BB962C8B-B14F-4D97-AF65-F5344CB8AC3E}">
        <p14:creationId xmlns:p14="http://schemas.microsoft.com/office/powerpoint/2010/main" val="8826601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404664"/>
            <a:ext cx="7772400" cy="1470025"/>
          </a:xfrm>
        </p:spPr>
        <p:txBody>
          <a:bodyPr>
            <a:normAutofit/>
          </a:bodyPr>
          <a:lstStyle/>
          <a:p>
            <a:r>
              <a:rPr lang="en-GB" sz="5400" dirty="0" smtClean="0">
                <a:latin typeface="Accent SF" pitchFamily="2" charset="0"/>
              </a:rPr>
              <a:t>The Written Paper</a:t>
            </a:r>
            <a:endParaRPr lang="en-GB" sz="5400" dirty="0">
              <a:latin typeface="Accent SF" pitchFamily="2" charset="0"/>
            </a:endParaRPr>
          </a:p>
        </p:txBody>
      </p:sp>
      <p:sp>
        <p:nvSpPr>
          <p:cNvPr id="3" name="Subtitle 2"/>
          <p:cNvSpPr>
            <a:spLocks noGrp="1"/>
          </p:cNvSpPr>
          <p:nvPr>
            <p:ph type="subTitle" idx="1"/>
          </p:nvPr>
        </p:nvSpPr>
        <p:spPr>
          <a:xfrm>
            <a:off x="1331640" y="2708920"/>
            <a:ext cx="6400800" cy="1752600"/>
          </a:xfrm>
        </p:spPr>
        <p:txBody>
          <a:bodyPr>
            <a:noAutofit/>
          </a:bodyPr>
          <a:lstStyle/>
          <a:p>
            <a:r>
              <a:rPr lang="en-GB" sz="4800" dirty="0" smtClean="0">
                <a:solidFill>
                  <a:schemeClr val="tx1"/>
                </a:solidFill>
                <a:latin typeface="Aharoni" pitchFamily="2" charset="-79"/>
                <a:cs typeface="Aharoni" pitchFamily="2" charset="-79"/>
              </a:rPr>
              <a:t>Section A: Devised Piece.</a:t>
            </a:r>
          </a:p>
          <a:p>
            <a:endParaRPr lang="en-GB" sz="4800" dirty="0">
              <a:solidFill>
                <a:schemeClr val="tx1"/>
              </a:solidFill>
              <a:latin typeface="Aharoni" pitchFamily="2" charset="-79"/>
              <a:cs typeface="Aharoni" pitchFamily="2" charset="-79"/>
            </a:endParaRPr>
          </a:p>
          <a:p>
            <a:r>
              <a:rPr lang="en-GB" sz="4800" dirty="0" smtClean="0">
                <a:solidFill>
                  <a:schemeClr val="tx1"/>
                </a:solidFill>
                <a:latin typeface="Aharoni" pitchFamily="2" charset="-79"/>
                <a:cs typeface="Aharoni" pitchFamily="2" charset="-79"/>
              </a:rPr>
              <a:t>‘Life is no Fairy Tale’.</a:t>
            </a:r>
            <a:endParaRPr lang="en-GB" sz="4800" dirty="0">
              <a:solidFill>
                <a:schemeClr val="tx1"/>
              </a:solidFill>
              <a:latin typeface="Aharoni" pitchFamily="2" charset="-79"/>
              <a:cs typeface="Aharoni" pitchFamily="2" charset="-79"/>
            </a:endParaRPr>
          </a:p>
        </p:txBody>
      </p:sp>
    </p:spTree>
    <p:extLst>
      <p:ext uri="{BB962C8B-B14F-4D97-AF65-F5344CB8AC3E}">
        <p14:creationId xmlns:p14="http://schemas.microsoft.com/office/powerpoint/2010/main" val="417049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a:solidFill>
                  <a:srgbClr val="FF0000"/>
                </a:solidFill>
              </a:rPr>
              <a:t>The Tech and design</a:t>
            </a:r>
            <a:r>
              <a:rPr lang="en-GB" dirty="0"/>
              <a:t>: We used basic lighting such as a general wash and we used a white sheet as a backdrop with ….. pieces of rostra to create varying levels throughout the performance.</a:t>
            </a:r>
          </a:p>
          <a:p>
            <a:pPr marL="0" indent="0">
              <a:buNone/>
            </a:pPr>
            <a:r>
              <a:rPr lang="en-GB" dirty="0" smtClean="0">
                <a:solidFill>
                  <a:srgbClr val="00B050"/>
                </a:solidFill>
              </a:rPr>
              <a:t>(</a:t>
            </a:r>
            <a:r>
              <a:rPr lang="en-GB" dirty="0">
                <a:solidFill>
                  <a:srgbClr val="00B050"/>
                </a:solidFill>
              </a:rPr>
              <a:t>1 mark</a:t>
            </a:r>
            <a:r>
              <a:rPr lang="en-GB" dirty="0" smtClean="0">
                <a:solidFill>
                  <a:srgbClr val="00B050"/>
                </a:solidFill>
              </a:rPr>
              <a:t>) </a:t>
            </a:r>
            <a:r>
              <a:rPr lang="en-GB" dirty="0" smtClean="0">
                <a:solidFill>
                  <a:srgbClr val="FF0000"/>
                </a:solidFill>
              </a:rPr>
              <a:t>ACTORS</a:t>
            </a:r>
            <a:endParaRPr lang="en-GB" dirty="0">
              <a:solidFill>
                <a:srgbClr val="FF0000"/>
              </a:solidFill>
            </a:endParaRPr>
          </a:p>
        </p:txBody>
      </p:sp>
    </p:spTree>
    <p:extLst>
      <p:ext uri="{BB962C8B-B14F-4D97-AF65-F5344CB8AC3E}">
        <p14:creationId xmlns:p14="http://schemas.microsoft.com/office/powerpoint/2010/main" val="2606760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solidFill>
                  <a:srgbClr val="FF0000"/>
                </a:solidFill>
              </a:rPr>
              <a:t>The Tech and design:</a:t>
            </a:r>
            <a:r>
              <a:rPr lang="en-GB" dirty="0"/>
              <a:t> . I used rostra to create different levels, a white backdrop to use to create shadow puppets and differing colours to create contrasts between the two worlds. We used basic lighting such as a general wash. </a:t>
            </a:r>
          </a:p>
          <a:p>
            <a:pPr marL="0" indent="0">
              <a:buNone/>
            </a:pPr>
            <a:r>
              <a:rPr lang="en-GB" dirty="0" smtClean="0">
                <a:solidFill>
                  <a:srgbClr val="FF0000"/>
                </a:solidFill>
              </a:rPr>
              <a:t> ANA </a:t>
            </a:r>
            <a:r>
              <a:rPr lang="en-GB" dirty="0" smtClean="0">
                <a:solidFill>
                  <a:srgbClr val="00B050"/>
                </a:solidFill>
              </a:rPr>
              <a:t>(1 mark)</a:t>
            </a:r>
          </a:p>
          <a:p>
            <a:pPr marL="0" indent="0">
              <a:buNone/>
            </a:pPr>
            <a:r>
              <a:rPr lang="en-GB" dirty="0" smtClean="0">
                <a:solidFill>
                  <a:srgbClr val="FF0000"/>
                </a:solidFill>
              </a:rPr>
              <a:t>The Tech and design:</a:t>
            </a:r>
            <a:r>
              <a:rPr lang="en-GB" dirty="0"/>
              <a:t> We used a back drop for the set. I produced a full lighting set up for the performance. I used set ups such as general washes, red and green spot lights and a dimmer switch to create different effects and atmospheres.  </a:t>
            </a:r>
          </a:p>
          <a:p>
            <a:pPr marL="0" indent="0">
              <a:buNone/>
            </a:pPr>
            <a:r>
              <a:rPr lang="en-GB" dirty="0" smtClean="0">
                <a:solidFill>
                  <a:srgbClr val="FF0000"/>
                </a:solidFill>
              </a:rPr>
              <a:t> KELLY </a:t>
            </a:r>
            <a:r>
              <a:rPr lang="en-GB" dirty="0" smtClean="0">
                <a:solidFill>
                  <a:srgbClr val="00B050"/>
                </a:solidFill>
              </a:rPr>
              <a:t>(1 mark)</a:t>
            </a:r>
            <a:endParaRPr lang="en-GB" dirty="0">
              <a:solidFill>
                <a:srgbClr val="00B050"/>
              </a:solidFill>
            </a:endParaRPr>
          </a:p>
        </p:txBody>
      </p:sp>
    </p:spTree>
    <p:extLst>
      <p:ext uri="{BB962C8B-B14F-4D97-AF65-F5344CB8AC3E}">
        <p14:creationId xmlns:p14="http://schemas.microsoft.com/office/powerpoint/2010/main" val="182339057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The answer</a:t>
            </a:r>
            <a:endParaRPr lang="en-GB" dirty="0">
              <a:latin typeface="Accent SF" pitchFamily="2" charset="0"/>
            </a:endParaRPr>
          </a:p>
        </p:txBody>
      </p:sp>
      <p:sp>
        <p:nvSpPr>
          <p:cNvPr id="3" name="Content Placeholder 2"/>
          <p:cNvSpPr>
            <a:spLocks noGrp="1"/>
          </p:cNvSpPr>
          <p:nvPr>
            <p:ph idx="1"/>
          </p:nvPr>
        </p:nvSpPr>
        <p:spPr/>
        <p:txBody>
          <a:bodyPr>
            <a:normAutofit fontScale="62500" lnSpcReduction="20000"/>
          </a:bodyPr>
          <a:lstStyle/>
          <a:p>
            <a:pPr marL="0" indent="0">
              <a:buNone/>
            </a:pPr>
            <a:r>
              <a:rPr lang="en-GB" dirty="0" smtClean="0">
                <a:solidFill>
                  <a:srgbClr val="FF0000"/>
                </a:solidFill>
              </a:rPr>
              <a:t>Q1. </a:t>
            </a:r>
          </a:p>
          <a:p>
            <a:pPr marL="0" indent="0">
              <a:buNone/>
            </a:pPr>
            <a:r>
              <a:rPr lang="en-GB" dirty="0" smtClean="0">
                <a:solidFill>
                  <a:srgbClr val="FF0000"/>
                </a:solidFill>
              </a:rPr>
              <a:t>01</a:t>
            </a:r>
          </a:p>
          <a:p>
            <a:pPr marL="0" indent="0">
              <a:buNone/>
            </a:pPr>
            <a:r>
              <a:rPr lang="en-GB" dirty="0"/>
              <a:t>One piece of practical work I completed during the course was a piece of devised thematic work called ‘Life is no fairy tale’.  The piece was about…………………………………………………………………………………………………………………………………………………………………………………………………………………………………………………………………………………………………………………. The style of this piece was non-naturalistic as we used unrealistic techniques such as monologues, flashbacks and freeze frames. The genre of the piece was fantasy as our storylines were based on fairy tales. We set our piece in ………………………………………….because………………………………………..Our target audience for the piece was our peers, our teacher and the drama moderator. We performed in the drama studio on the floor using an ‘end on’ stage as we did not want to interact with the audience and we wanted to keep the ‘forth wall’ in place.. My contribution was as an actor. We used basic lighting such as a general wash and we used a white sheet as a backdrop with ….. pieces of rostra to create varying levels throughout the performance.</a:t>
            </a:r>
          </a:p>
          <a:p>
            <a:pPr marL="0" indent="0">
              <a:buNone/>
            </a:pPr>
            <a:endParaRPr lang="en-GB" dirty="0" smtClean="0">
              <a:solidFill>
                <a:srgbClr val="FF0000"/>
              </a:solidFill>
            </a:endParaRPr>
          </a:p>
        </p:txBody>
      </p:sp>
    </p:spTree>
    <p:extLst>
      <p:ext uri="{BB962C8B-B14F-4D97-AF65-F5344CB8AC3E}">
        <p14:creationId xmlns:p14="http://schemas.microsoft.com/office/powerpoint/2010/main" val="87713931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02: Explain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dirty="0" smtClean="0"/>
              <a:t>Explain the nature of the activity done.</a:t>
            </a:r>
          </a:p>
          <a:p>
            <a:pPr marL="0" indent="0">
              <a:buNone/>
            </a:pPr>
            <a:endParaRPr lang="en-GB" dirty="0"/>
          </a:p>
          <a:p>
            <a:pPr marL="0" indent="0">
              <a:buNone/>
            </a:pPr>
            <a:endParaRPr lang="en-GB" dirty="0" smtClean="0"/>
          </a:p>
          <a:p>
            <a:pPr marL="0" indent="0">
              <a:buNone/>
            </a:pPr>
            <a:endParaRPr lang="en-GB" dirty="0"/>
          </a:p>
          <a:p>
            <a:pPr marL="0" indent="0" algn="ctr">
              <a:buNone/>
            </a:pPr>
            <a:r>
              <a:rPr lang="en-GB" dirty="0" smtClean="0"/>
              <a:t>Read the question and relate your answer to the question. </a:t>
            </a:r>
          </a:p>
        </p:txBody>
      </p:sp>
    </p:spTree>
    <p:extLst>
      <p:ext uri="{BB962C8B-B14F-4D97-AF65-F5344CB8AC3E}">
        <p14:creationId xmlns:p14="http://schemas.microsoft.com/office/powerpoint/2010/main" val="134407197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explain!!!</a:t>
            </a:r>
            <a:endParaRPr lang="en-GB" dirty="0">
              <a:latin typeface="Accent SF" pitchFamily="2" charset="0"/>
            </a:endParaRPr>
          </a:p>
        </p:txBody>
      </p:sp>
      <p:sp>
        <p:nvSpPr>
          <p:cNvPr id="3" name="Content Placeholder 2"/>
          <p:cNvSpPr>
            <a:spLocks noGrp="1"/>
          </p:cNvSpPr>
          <p:nvPr>
            <p:ph idx="1"/>
          </p:nvPr>
        </p:nvSpPr>
        <p:spPr/>
        <p:txBody>
          <a:bodyPr>
            <a:normAutofit fontScale="77500" lnSpcReduction="20000"/>
          </a:bodyPr>
          <a:lstStyle/>
          <a:p>
            <a:r>
              <a:rPr lang="en-GB" dirty="0"/>
              <a:t>What did you do?</a:t>
            </a:r>
          </a:p>
          <a:p>
            <a:r>
              <a:rPr lang="en-GB" dirty="0" smtClean="0"/>
              <a:t>What </a:t>
            </a:r>
            <a:r>
              <a:rPr lang="en-GB" dirty="0"/>
              <a:t>character did you play and what dramatic skills did you bring to the character?</a:t>
            </a:r>
          </a:p>
          <a:p>
            <a:r>
              <a:rPr lang="en-GB" dirty="0" smtClean="0"/>
              <a:t>Mention </a:t>
            </a:r>
            <a:r>
              <a:rPr lang="en-GB" dirty="0"/>
              <a:t>the different aspects of the character. Voice, movement, facial expressions.</a:t>
            </a:r>
          </a:p>
          <a:p>
            <a:r>
              <a:rPr lang="en-GB" dirty="0" smtClean="0"/>
              <a:t> </a:t>
            </a:r>
            <a:r>
              <a:rPr lang="en-GB" dirty="0"/>
              <a:t>E.g. I was unsure of the character I was playing so I used role on the wall, hot seating, I prepared a monologue so that I could develop my character further.</a:t>
            </a:r>
          </a:p>
          <a:p>
            <a:r>
              <a:rPr lang="en-GB" dirty="0" smtClean="0"/>
              <a:t>Read </a:t>
            </a:r>
            <a:r>
              <a:rPr lang="en-GB" dirty="0"/>
              <a:t>the question if it says ‘how did you?’ it means YOU! so use the term I! If it says ‘how did your group?’ it means WE/OUR.</a:t>
            </a:r>
          </a:p>
          <a:p>
            <a:r>
              <a:rPr lang="en-GB" dirty="0" smtClean="0"/>
              <a:t>You </a:t>
            </a:r>
            <a:r>
              <a:rPr lang="en-GB" dirty="0"/>
              <a:t>need to give a specific example in this question so relate it to your piece/ back to your character.</a:t>
            </a:r>
            <a:endParaRPr lang="en-GB" dirty="0" smtClean="0"/>
          </a:p>
        </p:txBody>
      </p:sp>
    </p:spTree>
    <p:extLst>
      <p:ext uri="{BB962C8B-B14F-4D97-AF65-F5344CB8AC3E}">
        <p14:creationId xmlns:p14="http://schemas.microsoft.com/office/powerpoint/2010/main" val="181381010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explain!!!</a:t>
            </a:r>
            <a:endParaRPr lang="en-GB" dirty="0">
              <a:latin typeface="Accent SF" pitchFamily="2" charset="0"/>
            </a:endParaRPr>
          </a:p>
        </p:txBody>
      </p:sp>
      <p:sp>
        <p:nvSpPr>
          <p:cNvPr id="3" name="Content Placeholder 2"/>
          <p:cNvSpPr>
            <a:spLocks noGrp="1"/>
          </p:cNvSpPr>
          <p:nvPr>
            <p:ph idx="1"/>
          </p:nvPr>
        </p:nvSpPr>
        <p:spPr/>
        <p:txBody>
          <a:bodyPr>
            <a:normAutofit fontScale="77500" lnSpcReduction="20000"/>
          </a:bodyPr>
          <a:lstStyle/>
          <a:p>
            <a:pPr marL="0" indent="0">
              <a:buNone/>
            </a:pPr>
            <a:r>
              <a:rPr lang="en-GB" b="1" u="sng" dirty="0"/>
              <a:t>Ideas to use</a:t>
            </a:r>
          </a:p>
          <a:p>
            <a:pPr marL="0" indent="0">
              <a:buNone/>
            </a:pPr>
            <a:r>
              <a:rPr lang="en-GB" dirty="0"/>
              <a:t>1. Monologues/ Duologues: voice: Pace, pitch, power, pressure, and pause.</a:t>
            </a:r>
          </a:p>
          <a:p>
            <a:pPr marL="0" indent="0">
              <a:buNone/>
            </a:pPr>
            <a:r>
              <a:rPr lang="en-GB" dirty="0"/>
              <a:t>2. Interaction with other characters: levels/ status</a:t>
            </a:r>
          </a:p>
          <a:p>
            <a:pPr marL="0" indent="0">
              <a:buNone/>
            </a:pPr>
            <a:r>
              <a:rPr lang="en-GB" dirty="0"/>
              <a:t>3. Space on the stage: getting from on scene to the next</a:t>
            </a:r>
          </a:p>
          <a:p>
            <a:pPr marL="0" indent="0">
              <a:buNone/>
            </a:pPr>
            <a:r>
              <a:rPr lang="en-GB" dirty="0"/>
              <a:t>4. Multi rolling: changing characters on the stage.</a:t>
            </a:r>
          </a:p>
          <a:p>
            <a:pPr marL="0" indent="0">
              <a:buNone/>
            </a:pPr>
            <a:r>
              <a:rPr lang="en-GB" dirty="0"/>
              <a:t>5. Creating of mood/ atmosphere. How did you explore </a:t>
            </a:r>
            <a:r>
              <a:rPr lang="en-GB" dirty="0" smtClean="0"/>
              <a:t>this?</a:t>
            </a:r>
          </a:p>
          <a:p>
            <a:pPr marL="0" indent="0">
              <a:buNone/>
            </a:pPr>
            <a:r>
              <a:rPr lang="en-GB" dirty="0" smtClean="0"/>
              <a:t>6. How a </a:t>
            </a:r>
            <a:r>
              <a:rPr lang="en-GB" dirty="0" smtClean="0"/>
              <a:t>set design </a:t>
            </a:r>
            <a:r>
              <a:rPr lang="en-GB" dirty="0" smtClean="0"/>
              <a:t>changed.</a:t>
            </a:r>
          </a:p>
          <a:p>
            <a:pPr marL="0" indent="0">
              <a:buNone/>
            </a:pPr>
            <a:r>
              <a:rPr lang="en-GB" dirty="0" smtClean="0"/>
              <a:t>7. How a lighting design changed.</a:t>
            </a:r>
          </a:p>
          <a:p>
            <a:pPr marL="0" indent="0">
              <a:buNone/>
            </a:pPr>
            <a:endParaRPr lang="en-GB" dirty="0" smtClean="0"/>
          </a:p>
          <a:p>
            <a:pPr marL="0" indent="0">
              <a:buNone/>
            </a:pPr>
            <a:endParaRPr lang="en-GB" dirty="0" smtClean="0"/>
          </a:p>
          <a:p>
            <a:pPr marL="0" indent="0">
              <a:buNone/>
            </a:pPr>
            <a:r>
              <a:rPr lang="en-GB" dirty="0" smtClean="0"/>
              <a:t>Remember</a:t>
            </a:r>
            <a:r>
              <a:rPr lang="en-GB" dirty="0"/>
              <a:t>: HOW AND WHY ARE VERY IMPORTANT!!!</a:t>
            </a:r>
            <a:endParaRPr lang="en-GB" dirty="0" smtClean="0"/>
          </a:p>
        </p:txBody>
      </p:sp>
    </p:spTree>
    <p:extLst>
      <p:ext uri="{BB962C8B-B14F-4D97-AF65-F5344CB8AC3E}">
        <p14:creationId xmlns:p14="http://schemas.microsoft.com/office/powerpoint/2010/main" val="31523156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Example question.</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10000"/>
          </a:bodyPr>
          <a:lstStyle/>
          <a:p>
            <a:pPr marL="0" indent="0" algn="ctr">
              <a:buNone/>
            </a:pPr>
            <a:r>
              <a:rPr lang="en-GB" dirty="0" smtClean="0"/>
              <a:t>Explain how you </a:t>
            </a:r>
            <a:r>
              <a:rPr lang="en-GB" dirty="0" smtClean="0">
                <a:solidFill>
                  <a:srgbClr val="FF0000"/>
                </a:solidFill>
              </a:rPr>
              <a:t>developed</a:t>
            </a:r>
            <a:r>
              <a:rPr lang="en-GB" dirty="0" smtClean="0"/>
              <a:t> your </a:t>
            </a:r>
            <a:r>
              <a:rPr lang="en-GB" dirty="0" smtClean="0">
                <a:solidFill>
                  <a:srgbClr val="FF0000"/>
                </a:solidFill>
              </a:rPr>
              <a:t>creative ideas. </a:t>
            </a:r>
            <a:r>
              <a:rPr lang="en-GB" dirty="0" smtClean="0"/>
              <a:t>Give </a:t>
            </a:r>
            <a:r>
              <a:rPr lang="en-GB" dirty="0" smtClean="0">
                <a:solidFill>
                  <a:srgbClr val="FF0000"/>
                </a:solidFill>
              </a:rPr>
              <a:t>one specific </a:t>
            </a:r>
            <a:r>
              <a:rPr lang="en-GB" dirty="0" smtClean="0"/>
              <a:t>example.</a:t>
            </a:r>
          </a:p>
          <a:p>
            <a:r>
              <a:rPr lang="en-GB" dirty="0" smtClean="0"/>
              <a:t>As an actor/ make up designer/ Lighting designer, I developed my creative ideas by using… </a:t>
            </a:r>
          </a:p>
          <a:p>
            <a:endParaRPr lang="en-GB" dirty="0"/>
          </a:p>
          <a:p>
            <a:pPr marL="0" indent="0">
              <a:buNone/>
            </a:pPr>
            <a:r>
              <a:rPr lang="en-GB" dirty="0" smtClean="0"/>
              <a:t>How have you got from one stage to the next?</a:t>
            </a:r>
          </a:p>
          <a:p>
            <a:pPr marL="0" indent="0">
              <a:buNone/>
            </a:pPr>
            <a:r>
              <a:rPr lang="en-GB" dirty="0" smtClean="0"/>
              <a:t>Did you change your voice PPPPP?</a:t>
            </a:r>
          </a:p>
          <a:p>
            <a:pPr marL="0" indent="0">
              <a:buNone/>
            </a:pPr>
            <a:r>
              <a:rPr lang="en-GB" dirty="0" smtClean="0"/>
              <a:t>Did you change a specific light colour?</a:t>
            </a:r>
          </a:p>
          <a:p>
            <a:pPr marL="0" indent="0">
              <a:buNone/>
            </a:pPr>
            <a:r>
              <a:rPr lang="en-GB" dirty="0" smtClean="0"/>
              <a:t>Did you change the thickness of a certain colour?</a:t>
            </a:r>
          </a:p>
          <a:p>
            <a:pPr marL="0" indent="0">
              <a:buNone/>
            </a:pPr>
            <a:endParaRPr lang="en-GB" dirty="0" smtClean="0"/>
          </a:p>
          <a:p>
            <a:pPr marL="0" indent="0" algn="ctr">
              <a:buNone/>
            </a:pPr>
            <a:endParaRPr lang="en-GB" dirty="0"/>
          </a:p>
          <a:p>
            <a:pPr marL="0" indent="0" algn="ctr">
              <a:buNone/>
            </a:pPr>
            <a:endParaRPr lang="en-GB" dirty="0" smtClean="0"/>
          </a:p>
        </p:txBody>
      </p:sp>
    </p:spTree>
    <p:extLst>
      <p:ext uri="{BB962C8B-B14F-4D97-AF65-F5344CB8AC3E}">
        <p14:creationId xmlns:p14="http://schemas.microsoft.com/office/powerpoint/2010/main" val="390275994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03: Analyse.</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endParaRPr lang="en-GB" dirty="0" smtClean="0"/>
          </a:p>
          <a:p>
            <a:pPr marL="0" indent="0" algn="ctr">
              <a:buNone/>
            </a:pPr>
            <a:endParaRPr lang="en-GB" dirty="0"/>
          </a:p>
          <a:p>
            <a:pPr marL="0" indent="0" algn="ctr">
              <a:buNone/>
            </a:pPr>
            <a:r>
              <a:rPr lang="en-GB" dirty="0"/>
              <a:t>Analysis of a process undertaken</a:t>
            </a:r>
            <a:r>
              <a:rPr lang="en-GB" dirty="0" smtClean="0"/>
              <a:t>.</a:t>
            </a:r>
          </a:p>
          <a:p>
            <a:pPr marL="0" indent="0" algn="ctr">
              <a:buNone/>
            </a:pPr>
            <a:endParaRPr lang="en-GB" dirty="0"/>
          </a:p>
          <a:p>
            <a:pPr marL="0" indent="0" algn="ctr">
              <a:buNone/>
            </a:pPr>
            <a:endParaRPr lang="en-GB" dirty="0" smtClean="0"/>
          </a:p>
          <a:p>
            <a:pPr marL="0" indent="0" algn="ctr">
              <a:buNone/>
            </a:pPr>
            <a:r>
              <a:rPr lang="en-GB" dirty="0" smtClean="0"/>
              <a:t>Looking back at a process that you have done. Make sure you relate it to your chosen skill. </a:t>
            </a:r>
          </a:p>
        </p:txBody>
      </p:sp>
    </p:spTree>
    <p:extLst>
      <p:ext uri="{BB962C8B-B14F-4D97-AF65-F5344CB8AC3E}">
        <p14:creationId xmlns:p14="http://schemas.microsoft.com/office/powerpoint/2010/main" val="312854478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Analyse.</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20000"/>
          </a:bodyPr>
          <a:lstStyle/>
          <a:p>
            <a:r>
              <a:rPr lang="en-GB" dirty="0"/>
              <a:t>This is commenting on the later stages of your work.</a:t>
            </a:r>
          </a:p>
          <a:p>
            <a:r>
              <a:rPr lang="en-GB" dirty="0" smtClean="0"/>
              <a:t>You </a:t>
            </a:r>
            <a:r>
              <a:rPr lang="en-GB" dirty="0"/>
              <a:t>need to be specific to the piece that you are doing.</a:t>
            </a:r>
          </a:p>
          <a:p>
            <a:r>
              <a:rPr lang="en-GB" dirty="0" smtClean="0"/>
              <a:t>So </a:t>
            </a:r>
            <a:r>
              <a:rPr lang="en-GB" dirty="0"/>
              <a:t>there needs to be a connection between the question answered and your piece.</a:t>
            </a:r>
          </a:p>
          <a:p>
            <a:r>
              <a:rPr lang="en-GB" dirty="0" smtClean="0"/>
              <a:t>This </a:t>
            </a:r>
            <a:r>
              <a:rPr lang="en-GB" dirty="0"/>
              <a:t>question maybe about team work, but it may be about your own work. READ THE QUESTION.</a:t>
            </a:r>
          </a:p>
          <a:p>
            <a:r>
              <a:rPr lang="en-GB" dirty="0" smtClean="0"/>
              <a:t>Make </a:t>
            </a:r>
            <a:r>
              <a:rPr lang="en-GB" dirty="0"/>
              <a:t>sure you are supporting your answer fully with how and why.</a:t>
            </a:r>
          </a:p>
          <a:p>
            <a:r>
              <a:rPr lang="en-GB" dirty="0" smtClean="0"/>
              <a:t>Do </a:t>
            </a:r>
            <a:r>
              <a:rPr lang="en-GB" dirty="0"/>
              <a:t>not comment on line learning, people being absent, cancelled rehearsals and personality clashes as this is irrelevant. Be productive.</a:t>
            </a:r>
            <a:endParaRPr lang="en-GB" dirty="0" smtClean="0"/>
          </a:p>
        </p:txBody>
      </p:sp>
    </p:spTree>
    <p:extLst>
      <p:ext uri="{BB962C8B-B14F-4D97-AF65-F5344CB8AC3E}">
        <p14:creationId xmlns:p14="http://schemas.microsoft.com/office/powerpoint/2010/main" val="23638735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Analyse.</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10000"/>
          </a:bodyPr>
          <a:lstStyle/>
          <a:p>
            <a:r>
              <a:rPr lang="en-GB" dirty="0"/>
              <a:t>So refer to moments such as…</a:t>
            </a:r>
          </a:p>
          <a:p>
            <a:r>
              <a:rPr lang="en-GB" dirty="0" smtClean="0"/>
              <a:t>Characterisation/demands </a:t>
            </a:r>
            <a:r>
              <a:rPr lang="en-GB" dirty="0"/>
              <a:t>of the role.</a:t>
            </a:r>
          </a:p>
          <a:p>
            <a:r>
              <a:rPr lang="en-GB" dirty="0" smtClean="0"/>
              <a:t>Vocal </a:t>
            </a:r>
            <a:r>
              <a:rPr lang="en-GB" dirty="0"/>
              <a:t>skills.</a:t>
            </a:r>
          </a:p>
          <a:p>
            <a:r>
              <a:rPr lang="en-GB" dirty="0" smtClean="0"/>
              <a:t>The </a:t>
            </a:r>
            <a:r>
              <a:rPr lang="en-GB" dirty="0"/>
              <a:t>creation of specific effects for an audience</a:t>
            </a:r>
          </a:p>
          <a:p>
            <a:r>
              <a:rPr lang="en-GB" dirty="0" smtClean="0"/>
              <a:t>Sharing </a:t>
            </a:r>
            <a:r>
              <a:rPr lang="en-GB" dirty="0"/>
              <a:t>decision making</a:t>
            </a:r>
          </a:p>
          <a:p>
            <a:r>
              <a:rPr lang="en-GB" dirty="0" smtClean="0"/>
              <a:t>Shaping</a:t>
            </a:r>
            <a:r>
              <a:rPr lang="en-GB" dirty="0"/>
              <a:t>, refining, discarding or polishing the work in the final stages of preparation.</a:t>
            </a:r>
          </a:p>
          <a:p>
            <a:r>
              <a:rPr lang="en-GB" dirty="0" smtClean="0"/>
              <a:t>The </a:t>
            </a:r>
            <a:r>
              <a:rPr lang="en-GB" dirty="0"/>
              <a:t>team approach to the resolution of problems or the creation and resolution of ideas</a:t>
            </a:r>
            <a:r>
              <a:rPr lang="en-GB" dirty="0" smtClean="0"/>
              <a:t>.</a:t>
            </a:r>
            <a:endParaRPr lang="en-GB" dirty="0"/>
          </a:p>
        </p:txBody>
      </p:sp>
    </p:spTree>
    <p:extLst>
      <p:ext uri="{BB962C8B-B14F-4D97-AF65-F5344CB8AC3E}">
        <p14:creationId xmlns:p14="http://schemas.microsoft.com/office/powerpoint/2010/main" val="12415099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Learning Outcomes.</a:t>
            </a:r>
            <a:endParaRPr lang="en-GB" dirty="0">
              <a:latin typeface="Accent SF"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dirty="0" smtClean="0">
                <a:latin typeface="Aharoni" pitchFamily="2" charset="-79"/>
                <a:cs typeface="Aharoni" pitchFamily="2" charset="-79"/>
              </a:rPr>
              <a:t>By the end of the lesson you should be able to…</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Recall specific lines from your chosen play.</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Describe how you performed those lines in terms of movement, voice and facial expressions.</a:t>
            </a:r>
          </a:p>
          <a:p>
            <a:pPr marL="0" indent="0">
              <a:buNone/>
            </a:pPr>
            <a:endParaRPr lang="en-GB" dirty="0">
              <a:latin typeface="Aharoni" pitchFamily="2" charset="-79"/>
              <a:cs typeface="Aharoni" pitchFamily="2" charset="-79"/>
            </a:endParaRPr>
          </a:p>
          <a:p>
            <a:pPr marL="0" indent="0">
              <a:buNone/>
            </a:pPr>
            <a:r>
              <a:rPr lang="en-GB" dirty="0" smtClean="0">
                <a:latin typeface="Aharoni" pitchFamily="2" charset="-79"/>
                <a:cs typeface="Aharoni" pitchFamily="2" charset="-79"/>
              </a:rPr>
              <a:t>Explain why you performed the character in the way that you did.</a:t>
            </a:r>
            <a:endParaRPr lang="en-GB" dirty="0">
              <a:latin typeface="Aharoni" pitchFamily="2" charset="-79"/>
              <a:cs typeface="Aharoni" pitchFamily="2" charset="-79"/>
            </a:endParaRPr>
          </a:p>
        </p:txBody>
      </p:sp>
    </p:spTree>
    <p:extLst>
      <p:ext uri="{BB962C8B-B14F-4D97-AF65-F5344CB8AC3E}">
        <p14:creationId xmlns:p14="http://schemas.microsoft.com/office/powerpoint/2010/main" val="34492470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4" end="4"/>
                                            </p:txEl>
                                          </p:spTgt>
                                        </p:tgtEl>
                                        <p:attrNameLst>
                                          <p:attrName>style.visibility</p:attrName>
                                        </p:attrNameLst>
                                      </p:cBhvr>
                                      <p:to>
                                        <p:strVal val="visible"/>
                                      </p:to>
                                    </p:set>
                                    <p:animEffect transition="in" filter="fade">
                                      <p:cBhvr>
                                        <p:cTn id="14" dur="1000"/>
                                        <p:tgtEl>
                                          <p:spTgt spid="3">
                                            <p:txEl>
                                              <p:pRg st="4" end="4"/>
                                            </p:txEl>
                                          </p:spTgt>
                                        </p:tgtEl>
                                      </p:cBhvr>
                                    </p:animEffect>
                                    <p:anim calcmode="lin" valueType="num">
                                      <p:cBhvr>
                                        <p:cTn id="1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animEffect transition="in" filter="fade">
                                      <p:cBhvr>
                                        <p:cTn id="21" dur="1000"/>
                                        <p:tgtEl>
                                          <p:spTgt spid="3">
                                            <p:txEl>
                                              <p:pRg st="6" end="6"/>
                                            </p:txEl>
                                          </p:spTgt>
                                        </p:tgtEl>
                                      </p:cBhvr>
                                    </p:animEffect>
                                    <p:anim calcmode="lin" valueType="num">
                                      <p:cBhvr>
                                        <p:cTn id="22"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Remember</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How and why???? </a:t>
            </a:r>
            <a:endParaRPr lang="en-GB" b="1" dirty="0" smtClean="0"/>
          </a:p>
          <a:p>
            <a:pPr marL="0" indent="0" algn="ctr">
              <a:buNone/>
            </a:pPr>
            <a:endParaRPr lang="en-GB" b="1" dirty="0"/>
          </a:p>
          <a:p>
            <a:pPr marL="0" indent="0" algn="ctr">
              <a:buNone/>
            </a:pPr>
            <a:r>
              <a:rPr lang="en-GB" b="1" dirty="0" smtClean="0"/>
              <a:t>Relate </a:t>
            </a:r>
            <a:r>
              <a:rPr lang="en-GB" b="1" dirty="0"/>
              <a:t>it back to your final </a:t>
            </a:r>
            <a:r>
              <a:rPr lang="en-GB" b="1" dirty="0" smtClean="0"/>
              <a:t>piece</a:t>
            </a:r>
            <a:r>
              <a:rPr lang="en-GB" b="1" dirty="0"/>
              <a:t>?</a:t>
            </a:r>
            <a:r>
              <a:rPr lang="en-GB" b="1" dirty="0" smtClean="0"/>
              <a:t> </a:t>
            </a:r>
          </a:p>
          <a:p>
            <a:pPr marL="0" indent="0" algn="ctr">
              <a:buNone/>
            </a:pPr>
            <a:endParaRPr lang="en-GB" b="1" dirty="0"/>
          </a:p>
          <a:p>
            <a:pPr marL="0" indent="0" algn="ctr">
              <a:buNone/>
            </a:pPr>
            <a:r>
              <a:rPr lang="en-GB" b="1" dirty="0" smtClean="0"/>
              <a:t>Why </a:t>
            </a:r>
            <a:r>
              <a:rPr lang="en-GB" b="1" dirty="0"/>
              <a:t>are you doing </a:t>
            </a:r>
            <a:r>
              <a:rPr lang="en-GB" b="1" dirty="0" smtClean="0"/>
              <a:t>it</a:t>
            </a:r>
            <a:r>
              <a:rPr lang="en-GB" b="1" dirty="0"/>
              <a:t>?</a:t>
            </a:r>
            <a:endParaRPr lang="en-GB" b="1" dirty="0" smtClean="0"/>
          </a:p>
          <a:p>
            <a:pPr marL="0" indent="0" algn="ctr">
              <a:buNone/>
            </a:pPr>
            <a:endParaRPr lang="en-GB" b="1" dirty="0"/>
          </a:p>
          <a:p>
            <a:pPr marL="0" indent="0" algn="ctr">
              <a:buNone/>
            </a:pPr>
            <a:r>
              <a:rPr lang="en-GB" b="1" dirty="0"/>
              <a:t>W</a:t>
            </a:r>
            <a:r>
              <a:rPr lang="en-GB" b="1" dirty="0" smtClean="0"/>
              <a:t>hat </a:t>
            </a:r>
            <a:r>
              <a:rPr lang="en-GB" b="1" dirty="0"/>
              <a:t>are you trying to </a:t>
            </a:r>
            <a:r>
              <a:rPr lang="en-GB" b="1" dirty="0" smtClean="0"/>
              <a:t>achieve?</a:t>
            </a:r>
            <a:endParaRPr lang="en-GB" b="1" dirty="0"/>
          </a:p>
        </p:txBody>
      </p:sp>
    </p:spTree>
    <p:extLst>
      <p:ext uri="{BB962C8B-B14F-4D97-AF65-F5344CB8AC3E}">
        <p14:creationId xmlns:p14="http://schemas.microsoft.com/office/powerpoint/2010/main" val="5393094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04</a:t>
            </a:r>
            <a:r>
              <a:rPr lang="en-GB" smtClean="0">
                <a:latin typeface="Accent SF" pitchFamily="2" charset="0"/>
              </a:rPr>
              <a:t>: Evaluate</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Evaluate the effectiveness of your contribution</a:t>
            </a:r>
            <a:r>
              <a:rPr lang="en-GB" b="1" dirty="0" smtClean="0"/>
              <a:t>.</a:t>
            </a:r>
          </a:p>
          <a:p>
            <a:pPr marL="0" indent="0" algn="ctr">
              <a:buNone/>
            </a:pPr>
            <a:endParaRPr lang="en-GB" b="1" dirty="0"/>
          </a:p>
          <a:p>
            <a:pPr marL="0" indent="0" algn="ctr">
              <a:buNone/>
            </a:pPr>
            <a:endParaRPr lang="en-GB" b="1" dirty="0" smtClean="0"/>
          </a:p>
          <a:p>
            <a:pPr marL="0" indent="0" algn="ctr">
              <a:buNone/>
            </a:pPr>
            <a:r>
              <a:rPr lang="en-GB" b="1" dirty="0" smtClean="0"/>
              <a:t>Looking back on your performance.</a:t>
            </a:r>
            <a:endParaRPr lang="en-GB" b="1" dirty="0"/>
          </a:p>
        </p:txBody>
      </p:sp>
    </p:spTree>
    <p:extLst>
      <p:ext uri="{BB962C8B-B14F-4D97-AF65-F5344CB8AC3E}">
        <p14:creationId xmlns:p14="http://schemas.microsoft.com/office/powerpoint/2010/main" val="336043860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Marks…Evaluate</a:t>
            </a:r>
            <a:endParaRPr lang="en-GB" dirty="0">
              <a:latin typeface="Accent SF" pitchFamily="2" charset="0"/>
            </a:endParaRPr>
          </a:p>
        </p:txBody>
      </p:sp>
      <p:sp>
        <p:nvSpPr>
          <p:cNvPr id="3" name="Content Placeholder 2"/>
          <p:cNvSpPr>
            <a:spLocks noGrp="1"/>
          </p:cNvSpPr>
          <p:nvPr>
            <p:ph idx="1"/>
          </p:nvPr>
        </p:nvSpPr>
        <p:spPr/>
        <p:txBody>
          <a:bodyPr>
            <a:normAutofit fontScale="70000" lnSpcReduction="20000"/>
          </a:bodyPr>
          <a:lstStyle/>
          <a:p>
            <a:r>
              <a:rPr lang="en-GB" b="1" dirty="0"/>
              <a:t>Your actual performance that you were marked on/filmed. You are talking as if you are now looking back on it and reflecting on it.</a:t>
            </a:r>
          </a:p>
          <a:p>
            <a:r>
              <a:rPr lang="en-GB" b="1" dirty="0" smtClean="0"/>
              <a:t>How </a:t>
            </a:r>
            <a:r>
              <a:rPr lang="en-GB" b="1" dirty="0"/>
              <a:t>did you feel you succeeded?</a:t>
            </a:r>
          </a:p>
          <a:p>
            <a:r>
              <a:rPr lang="en-GB" b="1" dirty="0" smtClean="0"/>
              <a:t>Good </a:t>
            </a:r>
            <a:r>
              <a:rPr lang="en-GB" b="1" dirty="0"/>
              <a:t>or not good. Make it specific. What were your strengths weaknesses? How does your final performance meet your personal aims?</a:t>
            </a:r>
          </a:p>
          <a:p>
            <a:r>
              <a:rPr lang="en-GB" b="1" dirty="0" smtClean="0"/>
              <a:t>Pick </a:t>
            </a:r>
            <a:r>
              <a:rPr lang="en-GB" b="1" dirty="0"/>
              <a:t>out specific moments and talk about the strengths / weaknesses. In relation to the following aspects……..</a:t>
            </a:r>
          </a:p>
          <a:p>
            <a:r>
              <a:rPr lang="en-GB" b="1" dirty="0" smtClean="0"/>
              <a:t>Audience </a:t>
            </a:r>
            <a:r>
              <a:rPr lang="en-GB" b="1" dirty="0"/>
              <a:t>reaction</a:t>
            </a:r>
          </a:p>
          <a:p>
            <a:r>
              <a:rPr lang="en-GB" b="1" dirty="0" smtClean="0"/>
              <a:t>Recognition </a:t>
            </a:r>
            <a:r>
              <a:rPr lang="en-GB" b="1" dirty="0"/>
              <a:t>of the creative journey</a:t>
            </a:r>
          </a:p>
          <a:p>
            <a:r>
              <a:rPr lang="en-GB" b="1" dirty="0" smtClean="0"/>
              <a:t>Team </a:t>
            </a:r>
            <a:r>
              <a:rPr lang="en-GB" b="1" dirty="0"/>
              <a:t>work</a:t>
            </a:r>
          </a:p>
          <a:p>
            <a:r>
              <a:rPr lang="en-GB" b="1" dirty="0" smtClean="0"/>
              <a:t>level </a:t>
            </a:r>
            <a:r>
              <a:rPr lang="en-GB" b="1" dirty="0"/>
              <a:t>of commitment</a:t>
            </a:r>
          </a:p>
          <a:p>
            <a:r>
              <a:rPr lang="en-GB" b="1" dirty="0" smtClean="0"/>
              <a:t>Improvement </a:t>
            </a:r>
            <a:r>
              <a:rPr lang="en-GB" b="1" dirty="0"/>
              <a:t>of identified skills / performance.</a:t>
            </a:r>
          </a:p>
        </p:txBody>
      </p:sp>
    </p:spTree>
    <p:extLst>
      <p:ext uri="{BB962C8B-B14F-4D97-AF65-F5344CB8AC3E}">
        <p14:creationId xmlns:p14="http://schemas.microsoft.com/office/powerpoint/2010/main" val="3149903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Remember</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lgn="ctr">
              <a:buNone/>
            </a:pPr>
            <a:r>
              <a:rPr lang="en-GB" b="1" dirty="0"/>
              <a:t>Write clearly and be very specific </a:t>
            </a:r>
            <a:r>
              <a:rPr lang="en-GB" b="1" dirty="0" smtClean="0"/>
              <a:t>and…</a:t>
            </a:r>
          </a:p>
          <a:p>
            <a:pPr marL="0" indent="0" algn="ctr">
              <a:buNone/>
            </a:pPr>
            <a:endParaRPr lang="en-GB" b="1" dirty="0">
              <a:solidFill>
                <a:srgbClr val="FF0000"/>
              </a:solidFill>
            </a:endParaRPr>
          </a:p>
          <a:p>
            <a:pPr marL="0" indent="0" algn="ctr">
              <a:buNone/>
            </a:pPr>
            <a:endParaRPr lang="en-GB" b="1" dirty="0" smtClean="0">
              <a:solidFill>
                <a:srgbClr val="FF0000"/>
              </a:solidFill>
            </a:endParaRPr>
          </a:p>
          <a:p>
            <a:pPr marL="0" indent="0" algn="ctr">
              <a:buNone/>
            </a:pPr>
            <a:r>
              <a:rPr lang="en-GB" sz="8000" b="1" dirty="0" smtClean="0">
                <a:solidFill>
                  <a:srgbClr val="FF0000"/>
                </a:solidFill>
              </a:rPr>
              <a:t>READ </a:t>
            </a:r>
            <a:r>
              <a:rPr lang="en-GB" sz="8000" b="1" dirty="0">
                <a:solidFill>
                  <a:srgbClr val="FF0000"/>
                </a:solidFill>
              </a:rPr>
              <a:t>THE QUESTION!!!!!!!!!!</a:t>
            </a:r>
          </a:p>
        </p:txBody>
      </p:sp>
    </p:spTree>
    <p:extLst>
      <p:ext uri="{BB962C8B-B14F-4D97-AF65-F5344CB8AC3E}">
        <p14:creationId xmlns:p14="http://schemas.microsoft.com/office/powerpoint/2010/main" val="2729356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Accent SF" pitchFamily="2" charset="0"/>
              </a:rPr>
              <a:t>Important Information</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GB" sz="3600" dirty="0" smtClean="0">
                <a:latin typeface="Aharoni" pitchFamily="2" charset="-79"/>
                <a:cs typeface="Aharoni" pitchFamily="2" charset="-79"/>
              </a:rPr>
              <a:t>You </a:t>
            </a:r>
            <a:r>
              <a:rPr lang="en-GB" sz="3600" dirty="0" smtClean="0">
                <a:solidFill>
                  <a:srgbClr val="FF0000"/>
                </a:solidFill>
                <a:latin typeface="Aharoni" pitchFamily="2" charset="-79"/>
                <a:cs typeface="Aharoni" pitchFamily="2" charset="-79"/>
              </a:rPr>
              <a:t>must</a:t>
            </a:r>
            <a:r>
              <a:rPr lang="en-GB" sz="3600" dirty="0" smtClean="0">
                <a:latin typeface="Aharoni" pitchFamily="2" charset="-79"/>
                <a:cs typeface="Aharoni" pitchFamily="2" charset="-79"/>
              </a:rPr>
              <a:t> answer </a:t>
            </a:r>
            <a:r>
              <a:rPr lang="en-GB" sz="3600" dirty="0" smtClean="0">
                <a:solidFill>
                  <a:srgbClr val="FF0000"/>
                </a:solidFill>
                <a:latin typeface="Aharoni" pitchFamily="2" charset="-79"/>
                <a:cs typeface="Aharoni" pitchFamily="2" charset="-79"/>
              </a:rPr>
              <a:t>question 1 </a:t>
            </a:r>
            <a:r>
              <a:rPr lang="en-GB" sz="3600" dirty="0" smtClean="0">
                <a:latin typeface="Aharoni" pitchFamily="2" charset="-79"/>
                <a:cs typeface="Aharoni" pitchFamily="2" charset="-79"/>
              </a:rPr>
              <a:t>in section A.</a:t>
            </a:r>
          </a:p>
          <a:p>
            <a:pPr marL="514350" indent="-514350">
              <a:buFont typeface="+mj-lt"/>
              <a:buAutoNum type="arabicPeriod"/>
            </a:pPr>
            <a:r>
              <a:rPr lang="en-GB" sz="3600" dirty="0" smtClean="0">
                <a:latin typeface="Aharoni" pitchFamily="2" charset="-79"/>
                <a:cs typeface="Aharoni" pitchFamily="2" charset="-79"/>
              </a:rPr>
              <a:t>There are </a:t>
            </a:r>
            <a:r>
              <a:rPr lang="en-GB" sz="3600" dirty="0" smtClean="0">
                <a:solidFill>
                  <a:srgbClr val="FF0000"/>
                </a:solidFill>
                <a:latin typeface="Aharoni" pitchFamily="2" charset="-79"/>
                <a:cs typeface="Aharoni" pitchFamily="2" charset="-79"/>
              </a:rPr>
              <a:t>four parts </a:t>
            </a:r>
            <a:r>
              <a:rPr lang="en-GB" sz="3600" dirty="0" smtClean="0">
                <a:latin typeface="Aharoni" pitchFamily="2" charset="-79"/>
                <a:cs typeface="Aharoni" pitchFamily="2" charset="-79"/>
              </a:rPr>
              <a:t>to this question.</a:t>
            </a:r>
          </a:p>
          <a:p>
            <a:pPr marL="514350" indent="-514350">
              <a:buFont typeface="+mj-lt"/>
              <a:buAutoNum type="arabicPeriod"/>
            </a:pPr>
            <a:r>
              <a:rPr lang="en-GB" sz="3600" dirty="0" smtClean="0">
                <a:latin typeface="Aharoni" pitchFamily="2" charset="-79"/>
                <a:cs typeface="Aharoni" pitchFamily="2" charset="-79"/>
              </a:rPr>
              <a:t>Answer </a:t>
            </a:r>
            <a:r>
              <a:rPr lang="en-GB" sz="3600" dirty="0">
                <a:solidFill>
                  <a:srgbClr val="FF0000"/>
                </a:solidFill>
                <a:latin typeface="Aharoni" pitchFamily="2" charset="-79"/>
                <a:cs typeface="Aharoni" pitchFamily="2" charset="-79"/>
              </a:rPr>
              <a:t>ALL</a:t>
            </a:r>
            <a:r>
              <a:rPr lang="en-GB" sz="3600" dirty="0">
                <a:latin typeface="Aharoni" pitchFamily="2" charset="-79"/>
                <a:cs typeface="Aharoni" pitchFamily="2" charset="-79"/>
              </a:rPr>
              <a:t> </a:t>
            </a:r>
            <a:r>
              <a:rPr lang="en-GB" sz="3600" dirty="0" smtClean="0">
                <a:latin typeface="Aharoni" pitchFamily="2" charset="-79"/>
                <a:cs typeface="Aharoni" pitchFamily="2" charset="-79"/>
              </a:rPr>
              <a:t>parts </a:t>
            </a:r>
            <a:r>
              <a:rPr lang="en-GB" sz="3600" dirty="0">
                <a:latin typeface="Aharoni" pitchFamily="2" charset="-79"/>
                <a:cs typeface="Aharoni" pitchFamily="2" charset="-79"/>
              </a:rPr>
              <a:t>in section A. </a:t>
            </a:r>
            <a:endParaRPr lang="en-GB" sz="3600" dirty="0" smtClean="0">
              <a:latin typeface="Aharoni" pitchFamily="2" charset="-79"/>
              <a:cs typeface="Aharoni" pitchFamily="2" charset="-79"/>
            </a:endParaRPr>
          </a:p>
          <a:p>
            <a:pPr marL="514350" indent="-514350">
              <a:buFont typeface="+mj-lt"/>
              <a:buAutoNum type="arabicPeriod"/>
            </a:pPr>
            <a:r>
              <a:rPr lang="en-GB" sz="3600" dirty="0" smtClean="0">
                <a:latin typeface="Aharoni" pitchFamily="2" charset="-79"/>
                <a:cs typeface="Aharoni" pitchFamily="2" charset="-79"/>
              </a:rPr>
              <a:t>Section </a:t>
            </a:r>
            <a:r>
              <a:rPr lang="en-GB" sz="3600" dirty="0">
                <a:latin typeface="Aharoni" pitchFamily="2" charset="-79"/>
                <a:cs typeface="Aharoni" pitchFamily="2" charset="-79"/>
              </a:rPr>
              <a:t>A should be on a </a:t>
            </a:r>
            <a:r>
              <a:rPr lang="en-GB" sz="3600" dirty="0">
                <a:solidFill>
                  <a:srgbClr val="FF0000"/>
                </a:solidFill>
                <a:latin typeface="Aharoni" pitchFamily="2" charset="-79"/>
                <a:cs typeface="Aharoni" pitchFamily="2" charset="-79"/>
              </a:rPr>
              <a:t>devised</a:t>
            </a:r>
            <a:r>
              <a:rPr lang="en-GB" sz="3600" dirty="0">
                <a:latin typeface="Aharoni" pitchFamily="2" charset="-79"/>
                <a:cs typeface="Aharoni" pitchFamily="2" charset="-79"/>
              </a:rPr>
              <a:t> piece of work.</a:t>
            </a:r>
            <a:endParaRPr lang="en-GB" sz="3600" dirty="0" smtClean="0">
              <a:latin typeface="Aharoni" pitchFamily="2" charset="-79"/>
              <a:cs typeface="Aharoni" pitchFamily="2" charset="-79"/>
            </a:endParaRPr>
          </a:p>
        </p:txBody>
      </p:sp>
    </p:spTree>
    <p:extLst>
      <p:ext uri="{BB962C8B-B14F-4D97-AF65-F5344CB8AC3E}">
        <p14:creationId xmlns:p14="http://schemas.microsoft.com/office/powerpoint/2010/main" val="4237607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1520" y="1124744"/>
            <a:ext cx="8424936" cy="5544616"/>
          </a:xfrm>
          <a:prstGeom prst="rect">
            <a:avLst/>
          </a:prstGeom>
        </p:spPr>
      </p:pic>
      <p:sp>
        <p:nvSpPr>
          <p:cNvPr id="2" name="Title 1"/>
          <p:cNvSpPr>
            <a:spLocks noGrp="1"/>
          </p:cNvSpPr>
          <p:nvPr>
            <p:ph type="title"/>
          </p:nvPr>
        </p:nvSpPr>
        <p:spPr/>
        <p:txBody>
          <a:bodyPr/>
          <a:lstStyle/>
          <a:p>
            <a:r>
              <a:rPr lang="en-GB" dirty="0" smtClean="0">
                <a:latin typeface="Accent SF" pitchFamily="2" charset="0"/>
              </a:rPr>
              <a:t>READ THE PAPER!!!</a:t>
            </a:r>
            <a:endParaRPr lang="en-GB" dirty="0">
              <a:latin typeface="Accent SF" pitchFamily="2" charset="0"/>
            </a:endParaRPr>
          </a:p>
        </p:txBody>
      </p:sp>
      <p:sp>
        <p:nvSpPr>
          <p:cNvPr id="5" name="Oval 4"/>
          <p:cNvSpPr/>
          <p:nvPr/>
        </p:nvSpPr>
        <p:spPr>
          <a:xfrm>
            <a:off x="1763688" y="1412776"/>
            <a:ext cx="5256584" cy="1080120"/>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539552" y="2780928"/>
            <a:ext cx="7416824" cy="45719"/>
          </a:xfrm>
          <a:prstGeom prst="rect">
            <a:avLst/>
          </a:prstGeom>
          <a:noFill/>
          <a:ln w="571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95365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ppt_w</p:attrName>
                                        </p:attrNameLst>
                                      </p:cBhvr>
                                      <p:tavLst>
                                        <p:tav tm="0">
                                          <p:val>
                                            <p:fltVal val="0"/>
                                          </p:val>
                                        </p:tav>
                                        <p:tav tm="100000">
                                          <p:val>
                                            <p:strVal val="#ppt_w"/>
                                          </p:val>
                                        </p:tav>
                                      </p:tavLst>
                                    </p:anim>
                                    <p:anim calcmode="lin" valueType="num">
                                      <p:cBhvr>
                                        <p:cTn id="8" dur="1000" fill="hold"/>
                                        <p:tgtEl>
                                          <p:spTgt spid="5"/>
                                        </p:tgtEl>
                                        <p:attrNameLst>
                                          <p:attrName>ppt_h</p:attrName>
                                        </p:attrNameLst>
                                      </p:cBhvr>
                                      <p:tavLst>
                                        <p:tav tm="0">
                                          <p:val>
                                            <p:fltVal val="0"/>
                                          </p:val>
                                        </p:tav>
                                        <p:tav tm="100000">
                                          <p:val>
                                            <p:strVal val="#ppt_h"/>
                                          </p:val>
                                        </p:tav>
                                      </p:tavLst>
                                    </p:anim>
                                    <p:anim calcmode="lin" valueType="num">
                                      <p:cBhvr>
                                        <p:cTn id="9" dur="1000" fill="hold"/>
                                        <p:tgtEl>
                                          <p:spTgt spid="5"/>
                                        </p:tgtEl>
                                        <p:attrNameLst>
                                          <p:attrName>style.rotation</p:attrName>
                                        </p:attrNameLst>
                                      </p:cBhvr>
                                      <p:tavLst>
                                        <p:tav tm="0">
                                          <p:val>
                                            <p:fltVal val="90"/>
                                          </p:val>
                                        </p:tav>
                                        <p:tav tm="100000">
                                          <p:val>
                                            <p:fltVal val="0"/>
                                          </p:val>
                                        </p:tav>
                                      </p:tavLst>
                                    </p:anim>
                                    <p:animEffect transition="in" filter="fade">
                                      <p:cBhvr>
                                        <p:cTn id="10" dur="10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45"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2000"/>
                                        <p:tgtEl>
                                          <p:spTgt spid="6"/>
                                        </p:tgtEl>
                                      </p:cBhvr>
                                    </p:animEffect>
                                    <p:anim calcmode="lin" valueType="num">
                                      <p:cBhvr>
                                        <p:cTn id="16" dur="2000" fill="hold"/>
                                        <p:tgtEl>
                                          <p:spTgt spid="6"/>
                                        </p:tgtEl>
                                        <p:attrNameLst>
                                          <p:attrName>ppt_w</p:attrName>
                                        </p:attrNameLst>
                                      </p:cBhvr>
                                      <p:tavLst>
                                        <p:tav tm="0" fmla="#ppt_w*sin(2.5*pi*$)">
                                          <p:val>
                                            <p:fltVal val="0"/>
                                          </p:val>
                                        </p:tav>
                                        <p:tav tm="100000">
                                          <p:val>
                                            <p:fltVal val="1"/>
                                          </p:val>
                                        </p:tav>
                                      </p:tavLst>
                                    </p:anim>
                                    <p:anim calcmode="lin" valueType="num">
                                      <p:cBhvr>
                                        <p:cTn id="17" dur="2000" fill="hold"/>
                                        <p:tgtEl>
                                          <p:spTgt spid="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Part 01: Describe</a:t>
            </a:r>
            <a:endParaRPr lang="en-GB" dirty="0">
              <a:latin typeface="Accent SF" pitchFamily="2" charset="0"/>
            </a:endParaRPr>
          </a:p>
        </p:txBody>
      </p:sp>
      <p:sp>
        <p:nvSpPr>
          <p:cNvPr id="3" name="Content Placeholder 2"/>
          <p:cNvSpPr>
            <a:spLocks noGrp="1"/>
          </p:cNvSpPr>
          <p:nvPr>
            <p:ph idx="1"/>
          </p:nvPr>
        </p:nvSpPr>
        <p:spPr/>
        <p:txBody>
          <a:bodyPr>
            <a:normAutofit fontScale="92500" lnSpcReduction="20000"/>
          </a:bodyPr>
          <a:lstStyle/>
          <a:p>
            <a:r>
              <a:rPr lang="en-GB" dirty="0" smtClean="0"/>
              <a:t>The title.</a:t>
            </a:r>
          </a:p>
          <a:p>
            <a:r>
              <a:rPr lang="en-GB" dirty="0" smtClean="0"/>
              <a:t>What </a:t>
            </a:r>
            <a:r>
              <a:rPr lang="en-GB" dirty="0"/>
              <a:t>the play was about. The context. 4/5 sentences about the play.</a:t>
            </a:r>
          </a:p>
          <a:p>
            <a:r>
              <a:rPr lang="en-GB" dirty="0" smtClean="0"/>
              <a:t>The </a:t>
            </a:r>
            <a:r>
              <a:rPr lang="en-GB" dirty="0"/>
              <a:t>Style</a:t>
            </a:r>
          </a:p>
          <a:p>
            <a:r>
              <a:rPr lang="en-GB" dirty="0" smtClean="0"/>
              <a:t>The </a:t>
            </a:r>
            <a:r>
              <a:rPr lang="en-GB" dirty="0"/>
              <a:t>Genre</a:t>
            </a:r>
          </a:p>
          <a:p>
            <a:r>
              <a:rPr lang="en-GB" dirty="0" smtClean="0"/>
              <a:t>Period</a:t>
            </a:r>
            <a:endParaRPr lang="en-GB" dirty="0"/>
          </a:p>
          <a:p>
            <a:r>
              <a:rPr lang="en-GB" dirty="0" smtClean="0"/>
              <a:t>Performance </a:t>
            </a:r>
            <a:r>
              <a:rPr lang="en-GB" dirty="0"/>
              <a:t>Space</a:t>
            </a:r>
          </a:p>
          <a:p>
            <a:r>
              <a:rPr lang="en-GB" dirty="0" smtClean="0"/>
              <a:t>Target </a:t>
            </a:r>
            <a:r>
              <a:rPr lang="en-GB" dirty="0"/>
              <a:t>audience</a:t>
            </a:r>
          </a:p>
          <a:p>
            <a:r>
              <a:rPr lang="en-GB" dirty="0" smtClean="0"/>
              <a:t>Tech/Design</a:t>
            </a:r>
            <a:r>
              <a:rPr lang="en-GB" dirty="0"/>
              <a:t>= Briefly</a:t>
            </a:r>
          </a:p>
          <a:p>
            <a:r>
              <a:rPr lang="en-GB" dirty="0" smtClean="0"/>
              <a:t>Own </a:t>
            </a:r>
            <a:r>
              <a:rPr lang="en-GB" dirty="0"/>
              <a:t>Contribution.</a:t>
            </a:r>
            <a:endParaRPr lang="en-GB" dirty="0" smtClean="0"/>
          </a:p>
          <a:p>
            <a:pPr marL="0" indent="0" algn="ctr">
              <a:buNone/>
            </a:pPr>
            <a:endParaRPr lang="en-GB" dirty="0"/>
          </a:p>
        </p:txBody>
      </p:sp>
    </p:spTree>
    <p:extLst>
      <p:ext uri="{BB962C8B-B14F-4D97-AF65-F5344CB8AC3E}">
        <p14:creationId xmlns:p14="http://schemas.microsoft.com/office/powerpoint/2010/main" val="18567563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Title</a:t>
            </a:r>
            <a:r>
              <a:rPr lang="en-GB" dirty="0">
                <a:solidFill>
                  <a:srgbClr val="FF0000"/>
                </a:solidFill>
              </a:rPr>
              <a:t>: </a:t>
            </a:r>
            <a:r>
              <a:rPr lang="en-GB" dirty="0"/>
              <a:t>One piece of practical work I completed during the course was a piece of devised thematic work called ‘Life is no fairy tale’ </a:t>
            </a:r>
            <a:r>
              <a:rPr lang="en-GB" dirty="0" smtClean="0">
                <a:solidFill>
                  <a:srgbClr val="00B050"/>
                </a:solidFill>
              </a:rPr>
              <a:t>1 Mark. </a:t>
            </a:r>
          </a:p>
          <a:p>
            <a:pPr marL="0" indent="0">
              <a:buNone/>
            </a:pPr>
            <a:endParaRPr lang="en-GB" dirty="0" smtClean="0">
              <a:solidFill>
                <a:srgbClr val="FF0000"/>
              </a:solidFill>
            </a:endParaRPr>
          </a:p>
          <a:p>
            <a:pPr marL="0" indent="0">
              <a:buNone/>
            </a:pPr>
            <a:r>
              <a:rPr lang="en-GB" dirty="0" smtClean="0">
                <a:solidFill>
                  <a:srgbClr val="FF0000"/>
                </a:solidFill>
              </a:rPr>
              <a:t>Description: </a:t>
            </a:r>
            <a:r>
              <a:rPr lang="en-GB" dirty="0" smtClean="0"/>
              <a:t>The piece was about…. </a:t>
            </a:r>
            <a:r>
              <a:rPr lang="en-GB" dirty="0" smtClean="0">
                <a:solidFill>
                  <a:srgbClr val="00B050"/>
                </a:solidFill>
              </a:rPr>
              <a:t>1 Mark</a:t>
            </a:r>
            <a:endParaRPr lang="en-GB" dirty="0">
              <a:solidFill>
                <a:srgbClr val="00B050"/>
              </a:solidFill>
            </a:endParaRPr>
          </a:p>
        </p:txBody>
      </p:sp>
    </p:spTree>
    <p:extLst>
      <p:ext uri="{BB962C8B-B14F-4D97-AF65-F5344CB8AC3E}">
        <p14:creationId xmlns:p14="http://schemas.microsoft.com/office/powerpoint/2010/main" val="35983694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Style: </a:t>
            </a:r>
            <a:r>
              <a:rPr lang="en-GB" dirty="0"/>
              <a:t>The style of this piece was non-naturalistic </a:t>
            </a:r>
            <a:r>
              <a:rPr lang="en-GB" dirty="0" smtClean="0">
                <a:solidFill>
                  <a:srgbClr val="00B050"/>
                </a:solidFill>
              </a:rPr>
              <a:t>(1 mark)</a:t>
            </a:r>
            <a:r>
              <a:rPr lang="en-GB" dirty="0"/>
              <a:t> </a:t>
            </a:r>
            <a:r>
              <a:rPr lang="en-GB" dirty="0">
                <a:solidFill>
                  <a:schemeClr val="tx2">
                    <a:lumMod val="60000"/>
                    <a:lumOff val="40000"/>
                  </a:schemeClr>
                </a:solidFill>
              </a:rPr>
              <a:t>as we used unrealistic techniques such as monologues, flashbacks and freeze frames. </a:t>
            </a:r>
            <a:endParaRPr lang="en-GB" dirty="0" smtClean="0">
              <a:solidFill>
                <a:schemeClr val="tx2">
                  <a:lumMod val="60000"/>
                  <a:lumOff val="40000"/>
                </a:schemeClr>
              </a:solidFill>
            </a:endParaRPr>
          </a:p>
          <a:p>
            <a:pPr marL="0" indent="0">
              <a:buNone/>
            </a:pPr>
            <a:r>
              <a:rPr lang="en-GB" dirty="0" smtClean="0">
                <a:solidFill>
                  <a:srgbClr val="FF0000"/>
                </a:solidFill>
              </a:rPr>
              <a:t>The Genre: </a:t>
            </a:r>
            <a:r>
              <a:rPr lang="en-GB" dirty="0"/>
              <a:t>The genre of the piece was fantasy </a:t>
            </a:r>
            <a:r>
              <a:rPr lang="en-GB" dirty="0" smtClean="0">
                <a:solidFill>
                  <a:srgbClr val="00B050"/>
                </a:solidFill>
              </a:rPr>
              <a:t>(1 mark</a:t>
            </a:r>
            <a:r>
              <a:rPr lang="en-GB" dirty="0">
                <a:solidFill>
                  <a:srgbClr val="00B050"/>
                </a:solidFill>
              </a:rPr>
              <a:t>) </a:t>
            </a:r>
            <a:r>
              <a:rPr lang="en-GB" dirty="0">
                <a:solidFill>
                  <a:schemeClr val="tx2">
                    <a:lumMod val="60000"/>
                    <a:lumOff val="40000"/>
                  </a:schemeClr>
                </a:solidFill>
              </a:rPr>
              <a:t>as our storylines were based on fairy tales. </a:t>
            </a:r>
          </a:p>
        </p:txBody>
      </p:sp>
    </p:spTree>
    <p:extLst>
      <p:ext uri="{BB962C8B-B14F-4D97-AF65-F5344CB8AC3E}">
        <p14:creationId xmlns:p14="http://schemas.microsoft.com/office/powerpoint/2010/main" val="235419264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Period: </a:t>
            </a:r>
            <a:r>
              <a:rPr lang="en-GB" dirty="0" smtClean="0"/>
              <a:t>We set our piece in…………..</a:t>
            </a:r>
            <a:r>
              <a:rPr lang="en-GB" dirty="0" smtClean="0">
                <a:solidFill>
                  <a:srgbClr val="00B050"/>
                </a:solidFill>
              </a:rPr>
              <a:t>(1 mark) </a:t>
            </a:r>
            <a:r>
              <a:rPr lang="en-GB" dirty="0" smtClean="0">
                <a:solidFill>
                  <a:schemeClr val="tx2">
                    <a:lumMod val="60000"/>
                    <a:lumOff val="40000"/>
                  </a:schemeClr>
                </a:solidFill>
              </a:rPr>
              <a:t>because…..</a:t>
            </a:r>
            <a:r>
              <a:rPr lang="en-GB" dirty="0" smtClean="0">
                <a:solidFill>
                  <a:srgbClr val="00B050"/>
                </a:solidFill>
              </a:rPr>
              <a:t> </a:t>
            </a:r>
            <a:endParaRPr lang="en-GB" dirty="0" smtClean="0">
              <a:solidFill>
                <a:srgbClr val="0070C0"/>
              </a:solidFill>
            </a:endParaRPr>
          </a:p>
          <a:p>
            <a:pPr marL="0" indent="0">
              <a:buNone/>
            </a:pPr>
            <a:endParaRPr lang="en-GB" dirty="0" smtClean="0">
              <a:solidFill>
                <a:srgbClr val="FF0000"/>
              </a:solidFill>
            </a:endParaRPr>
          </a:p>
          <a:p>
            <a:pPr marL="0" indent="0">
              <a:buNone/>
            </a:pPr>
            <a:r>
              <a:rPr lang="en-GB" dirty="0" smtClean="0">
                <a:solidFill>
                  <a:srgbClr val="FF0000"/>
                </a:solidFill>
              </a:rPr>
              <a:t>The target audience</a:t>
            </a:r>
            <a:r>
              <a:rPr lang="en-GB" dirty="0" smtClean="0"/>
              <a:t>: </a:t>
            </a:r>
            <a:r>
              <a:rPr lang="en-GB" dirty="0"/>
              <a:t>Our target audience for the piece was our peers, our teacher and the drama moderator</a:t>
            </a:r>
            <a:r>
              <a:rPr lang="en-GB" dirty="0" smtClean="0"/>
              <a:t>. (</a:t>
            </a:r>
            <a:r>
              <a:rPr lang="en-GB" dirty="0" smtClean="0">
                <a:solidFill>
                  <a:srgbClr val="00B050"/>
                </a:solidFill>
              </a:rPr>
              <a:t>1 mark)</a:t>
            </a:r>
            <a:endParaRPr lang="en-GB" dirty="0">
              <a:solidFill>
                <a:srgbClr val="0070C0"/>
              </a:solidFill>
            </a:endParaRPr>
          </a:p>
        </p:txBody>
      </p:sp>
    </p:spTree>
    <p:extLst>
      <p:ext uri="{BB962C8B-B14F-4D97-AF65-F5344CB8AC3E}">
        <p14:creationId xmlns:p14="http://schemas.microsoft.com/office/powerpoint/2010/main" val="3731008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smtClean="0">
                <a:latin typeface="Accent SF" pitchFamily="2" charset="0"/>
              </a:rPr>
              <a:t>10 marks… Easy!!</a:t>
            </a:r>
            <a:endParaRPr lang="en-GB" dirty="0">
              <a:latin typeface="Accent SF" pitchFamily="2" charset="0"/>
            </a:endParaRPr>
          </a:p>
        </p:txBody>
      </p:sp>
      <p:sp>
        <p:nvSpPr>
          <p:cNvPr id="3" name="Content Placeholder 2"/>
          <p:cNvSpPr>
            <a:spLocks noGrp="1"/>
          </p:cNvSpPr>
          <p:nvPr>
            <p:ph idx="1"/>
          </p:nvPr>
        </p:nvSpPr>
        <p:spPr/>
        <p:txBody>
          <a:bodyPr>
            <a:normAutofit/>
          </a:bodyPr>
          <a:lstStyle/>
          <a:p>
            <a:pPr marL="0" indent="0">
              <a:buNone/>
            </a:pPr>
            <a:r>
              <a:rPr lang="en-GB" dirty="0" smtClean="0">
                <a:solidFill>
                  <a:srgbClr val="FF0000"/>
                </a:solidFill>
              </a:rPr>
              <a:t>The Performance space: </a:t>
            </a:r>
            <a:r>
              <a:rPr lang="en-GB" dirty="0"/>
              <a:t>We performed in the drama studio on the floor using an ‘end on’ stage </a:t>
            </a:r>
            <a:r>
              <a:rPr lang="en-GB" dirty="0" smtClean="0"/>
              <a:t>(</a:t>
            </a:r>
            <a:r>
              <a:rPr lang="en-GB" dirty="0" smtClean="0">
                <a:solidFill>
                  <a:srgbClr val="00B050"/>
                </a:solidFill>
              </a:rPr>
              <a:t>1 mark) </a:t>
            </a:r>
            <a:r>
              <a:rPr lang="en-GB" dirty="0">
                <a:solidFill>
                  <a:schemeClr val="tx2">
                    <a:lumMod val="60000"/>
                    <a:lumOff val="40000"/>
                  </a:schemeClr>
                </a:solidFill>
              </a:rPr>
              <a:t>as we did not want to interact with the audience and we wanted to keep the ‘forth wall’ in place.</a:t>
            </a:r>
            <a:endParaRPr lang="en-GB" dirty="0" smtClean="0">
              <a:solidFill>
                <a:schemeClr val="tx2">
                  <a:lumMod val="60000"/>
                  <a:lumOff val="40000"/>
                </a:schemeClr>
              </a:solidFill>
            </a:endParaRPr>
          </a:p>
          <a:p>
            <a:pPr marL="0" indent="0">
              <a:buNone/>
            </a:pPr>
            <a:r>
              <a:rPr lang="en-GB" dirty="0" smtClean="0">
                <a:solidFill>
                  <a:srgbClr val="FF0000"/>
                </a:solidFill>
              </a:rPr>
              <a:t>Your </a:t>
            </a:r>
            <a:r>
              <a:rPr lang="en-GB" dirty="0">
                <a:solidFill>
                  <a:srgbClr val="FF0000"/>
                </a:solidFill>
              </a:rPr>
              <a:t>contribution: </a:t>
            </a:r>
            <a:r>
              <a:rPr lang="en-GB" dirty="0" smtClean="0"/>
              <a:t>My contribution was as an actor/ lighting designer/ set designer. </a:t>
            </a:r>
            <a:r>
              <a:rPr lang="en-GB" dirty="0" smtClean="0">
                <a:solidFill>
                  <a:srgbClr val="00B050"/>
                </a:solidFill>
              </a:rPr>
              <a:t>(1 </a:t>
            </a:r>
            <a:r>
              <a:rPr lang="en-GB" dirty="0">
                <a:solidFill>
                  <a:srgbClr val="00B050"/>
                </a:solidFill>
              </a:rPr>
              <a:t>mark</a:t>
            </a:r>
            <a:r>
              <a:rPr lang="en-GB" dirty="0" smtClean="0">
                <a:solidFill>
                  <a:srgbClr val="00B050"/>
                </a:solidFill>
              </a:rPr>
              <a:t>)</a:t>
            </a:r>
          </a:p>
        </p:txBody>
      </p:sp>
    </p:spTree>
    <p:extLst>
      <p:ext uri="{BB962C8B-B14F-4D97-AF65-F5344CB8AC3E}">
        <p14:creationId xmlns:p14="http://schemas.microsoft.com/office/powerpoint/2010/main" val="25087244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210</TotalTime>
  <Words>1371</Words>
  <Application>Microsoft Office PowerPoint</Application>
  <PresentationFormat>On-screen Show (4:3)</PresentationFormat>
  <Paragraphs>138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The Written Paper</vt:lpstr>
      <vt:lpstr>Learning Outcomes.</vt:lpstr>
      <vt:lpstr>Important Information</vt:lpstr>
      <vt:lpstr>READ THE PAPER!!!</vt:lpstr>
      <vt:lpstr>Part 01: Describe</vt:lpstr>
      <vt:lpstr>10 marks… Easy!!</vt:lpstr>
      <vt:lpstr>10 marks… Easy!!</vt:lpstr>
      <vt:lpstr>10 marks… Easy!!</vt:lpstr>
      <vt:lpstr>10 marks… Easy!!</vt:lpstr>
      <vt:lpstr>10 marks… Easy!!</vt:lpstr>
      <vt:lpstr>10 marks… Easy!!</vt:lpstr>
      <vt:lpstr>The answer</vt:lpstr>
      <vt:lpstr>Part 02: Explain</vt:lpstr>
      <vt:lpstr>10 marks… explain!!!</vt:lpstr>
      <vt:lpstr>10 marks… explain!!!</vt:lpstr>
      <vt:lpstr>Example question.</vt:lpstr>
      <vt:lpstr>Part 03: Analyse.</vt:lpstr>
      <vt:lpstr>10 marks… Analyse.</vt:lpstr>
      <vt:lpstr>10 marks… Analyse.</vt:lpstr>
      <vt:lpstr>Remember</vt:lpstr>
      <vt:lpstr>Part 04: Evaluate</vt:lpstr>
      <vt:lpstr>10 Marks…Evaluate</vt:lpstr>
      <vt:lpstr>Remember</vt:lpstr>
    </vt:vector>
  </TitlesOfParts>
  <Company>Beverley High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Written Paper</dc:title>
  <dc:creator>V Collins</dc:creator>
  <cp:lastModifiedBy>V Collins</cp:lastModifiedBy>
  <cp:revision>27</cp:revision>
  <dcterms:created xsi:type="dcterms:W3CDTF">2012-12-17T10:10:41Z</dcterms:created>
  <dcterms:modified xsi:type="dcterms:W3CDTF">2013-03-20T10:27:16Z</dcterms:modified>
</cp:coreProperties>
</file>