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03" r:id="rId2"/>
    <p:sldId id="304" r:id="rId3"/>
    <p:sldId id="305" r:id="rId4"/>
    <p:sldId id="307" r:id="rId5"/>
    <p:sldId id="306" r:id="rId6"/>
    <p:sldId id="308" r:id="rId7"/>
    <p:sldId id="309" r:id="rId8"/>
    <p:sldId id="311" r:id="rId9"/>
    <p:sldId id="310" r:id="rId10"/>
    <p:sldId id="291" r:id="rId11"/>
    <p:sldId id="294" r:id="rId12"/>
    <p:sldId id="292" r:id="rId13"/>
    <p:sldId id="295" r:id="rId14"/>
    <p:sldId id="313" r:id="rId15"/>
    <p:sldId id="296" r:id="rId16"/>
    <p:sldId id="312" r:id="rId17"/>
    <p:sldId id="297" r:id="rId18"/>
    <p:sldId id="299" r:id="rId19"/>
    <p:sldId id="298" r:id="rId20"/>
    <p:sldId id="300" r:id="rId21"/>
    <p:sldId id="314" r:id="rId22"/>
    <p:sldId id="31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84" autoAdjust="0"/>
    <p:restoredTop sz="92895" autoAdjust="0"/>
  </p:normalViewPr>
  <p:slideViewPr>
    <p:cSldViewPr snapToGrid="0">
      <p:cViewPr varScale="1">
        <p:scale>
          <a:sx n="76" d="100"/>
          <a:sy n="76" d="100"/>
        </p:scale>
        <p:origin x="168" y="4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75B8C5-3729-47B9-A5DE-37C0DFA1E76E}" type="datetimeFigureOut">
              <a:rPr lang="en-GB" smtClean="0"/>
              <a:t>05/12/2017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0EDF98-4E86-4FEA-8AB6-295F118B2336}" type="slidenum">
              <a:rPr lang="en-GB" smtClean="0"/>
              <a:t>‹#›</a:t>
            </a:fld>
            <a:endParaRPr lang="en-GB"/>
          </a:p>
        </p:txBody>
      </p:sp>
    </p:spTree>
    <p:extLst>
      <p:ext uri="{BB962C8B-B14F-4D97-AF65-F5344CB8AC3E}">
        <p14:creationId xmlns:p14="http://schemas.microsoft.com/office/powerpoint/2010/main" val="3451499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0EDF98-4E86-4FEA-8AB6-295F118B2336}" type="slidenum">
              <a:rPr lang="en-GB" smtClean="0"/>
              <a:t>10</a:t>
            </a:fld>
            <a:endParaRPr lang="en-GB"/>
          </a:p>
        </p:txBody>
      </p:sp>
    </p:spTree>
    <p:extLst>
      <p:ext uri="{BB962C8B-B14F-4D97-AF65-F5344CB8AC3E}">
        <p14:creationId xmlns:p14="http://schemas.microsoft.com/office/powerpoint/2010/main" val="84483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Examples</a:t>
            </a:r>
            <a:r>
              <a:rPr lang="en-GB" baseline="0" dirty="0" smtClean="0"/>
              <a:t> of goods that the free market would not produce… and why is this the case?</a:t>
            </a:r>
            <a:endParaRPr lang="en-GB" dirty="0"/>
          </a:p>
        </p:txBody>
      </p:sp>
      <p:sp>
        <p:nvSpPr>
          <p:cNvPr id="4" name="Slide Number Placeholder 3"/>
          <p:cNvSpPr>
            <a:spLocks noGrp="1"/>
          </p:cNvSpPr>
          <p:nvPr>
            <p:ph type="sldNum" sz="quarter" idx="10"/>
          </p:nvPr>
        </p:nvSpPr>
        <p:spPr/>
        <p:txBody>
          <a:bodyPr/>
          <a:lstStyle/>
          <a:p>
            <a:fld id="{0AD744AD-2B71-422E-A373-23FB62A5EB22}" type="slidenum">
              <a:rPr lang="en-GB" smtClean="0"/>
              <a:t>11</a:t>
            </a:fld>
            <a:endParaRPr lang="en-GB"/>
          </a:p>
        </p:txBody>
      </p:sp>
    </p:spTree>
    <p:extLst>
      <p:ext uri="{BB962C8B-B14F-4D97-AF65-F5344CB8AC3E}">
        <p14:creationId xmlns:p14="http://schemas.microsoft.com/office/powerpoint/2010/main" val="2180925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Examples</a:t>
            </a:r>
            <a:r>
              <a:rPr lang="en-GB" baseline="0" dirty="0" smtClean="0"/>
              <a:t> of goods that the free market would not produce… and why is this the case?</a:t>
            </a:r>
            <a:endParaRPr lang="en-GB" dirty="0"/>
          </a:p>
        </p:txBody>
      </p:sp>
      <p:sp>
        <p:nvSpPr>
          <p:cNvPr id="4" name="Slide Number Placeholder 3"/>
          <p:cNvSpPr>
            <a:spLocks noGrp="1"/>
          </p:cNvSpPr>
          <p:nvPr>
            <p:ph type="sldNum" sz="quarter" idx="10"/>
          </p:nvPr>
        </p:nvSpPr>
        <p:spPr/>
        <p:txBody>
          <a:bodyPr/>
          <a:lstStyle/>
          <a:p>
            <a:fld id="{0AD744AD-2B71-422E-A373-23FB62A5EB22}" type="slidenum">
              <a:rPr lang="en-GB" smtClean="0"/>
              <a:t>12</a:t>
            </a:fld>
            <a:endParaRPr lang="en-GB"/>
          </a:p>
        </p:txBody>
      </p:sp>
    </p:spTree>
    <p:extLst>
      <p:ext uri="{BB962C8B-B14F-4D97-AF65-F5344CB8AC3E}">
        <p14:creationId xmlns:p14="http://schemas.microsoft.com/office/powerpoint/2010/main" val="2180925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0EDF98-4E86-4FEA-8AB6-295F118B2336}" type="slidenum">
              <a:rPr lang="en-GB" smtClean="0"/>
              <a:t>19</a:t>
            </a:fld>
            <a:endParaRPr lang="en-GB"/>
          </a:p>
        </p:txBody>
      </p:sp>
    </p:spTree>
    <p:extLst>
      <p:ext uri="{BB962C8B-B14F-4D97-AF65-F5344CB8AC3E}">
        <p14:creationId xmlns:p14="http://schemas.microsoft.com/office/powerpoint/2010/main" val="4031594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0EDF98-4E86-4FEA-8AB6-295F118B2336}" type="slidenum">
              <a:rPr lang="en-GB" smtClean="0"/>
              <a:t>20</a:t>
            </a:fld>
            <a:endParaRPr lang="en-GB"/>
          </a:p>
        </p:txBody>
      </p:sp>
    </p:spTree>
    <p:extLst>
      <p:ext uri="{BB962C8B-B14F-4D97-AF65-F5344CB8AC3E}">
        <p14:creationId xmlns:p14="http://schemas.microsoft.com/office/powerpoint/2010/main" val="4031594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who knows more and what will be the effect?</a:t>
            </a:r>
          </a:p>
          <a:p>
            <a:endParaRPr lang="en-GB" dirty="0"/>
          </a:p>
        </p:txBody>
      </p:sp>
      <p:sp>
        <p:nvSpPr>
          <p:cNvPr id="4" name="Slide Number Placeholder 3"/>
          <p:cNvSpPr>
            <a:spLocks noGrp="1"/>
          </p:cNvSpPr>
          <p:nvPr>
            <p:ph type="sldNum" sz="quarter" idx="10"/>
          </p:nvPr>
        </p:nvSpPr>
        <p:spPr/>
        <p:txBody>
          <a:bodyPr/>
          <a:lstStyle/>
          <a:p>
            <a:fld id="{130EDF98-4E86-4FEA-8AB6-295F118B2336}" type="slidenum">
              <a:rPr lang="en-GB" smtClean="0"/>
              <a:t>21</a:t>
            </a:fld>
            <a:endParaRPr lang="en-GB"/>
          </a:p>
        </p:txBody>
      </p:sp>
    </p:spTree>
    <p:extLst>
      <p:ext uri="{BB962C8B-B14F-4D97-AF65-F5344CB8AC3E}">
        <p14:creationId xmlns:p14="http://schemas.microsoft.com/office/powerpoint/2010/main" val="610171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4B4E0A8-0D9E-4D18-8883-353B82C8F931}" type="datetimeFigureOut">
              <a:rPr lang="en-GB" smtClean="0"/>
              <a:t>05/12/2017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2747476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B4E0A8-0D9E-4D18-8883-353B82C8F931}" type="datetimeFigureOut">
              <a:rPr lang="en-GB" smtClean="0"/>
              <a:t>05/12/2017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2446106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B4E0A8-0D9E-4D18-8883-353B82C8F931}" type="datetimeFigureOut">
              <a:rPr lang="en-GB" smtClean="0"/>
              <a:t>05/12/2017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4251164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B4E0A8-0D9E-4D18-8883-353B82C8F931}" type="datetimeFigureOut">
              <a:rPr lang="en-GB" smtClean="0"/>
              <a:t>05/12/2017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3856992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B4E0A8-0D9E-4D18-8883-353B82C8F931}" type="datetimeFigureOut">
              <a:rPr lang="en-GB" smtClean="0"/>
              <a:t>05/12/2017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768121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4B4E0A8-0D9E-4D18-8883-353B82C8F931}" type="datetimeFigureOut">
              <a:rPr lang="en-GB" smtClean="0"/>
              <a:t>05/12/2017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3638760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4B4E0A8-0D9E-4D18-8883-353B82C8F931}" type="datetimeFigureOut">
              <a:rPr lang="en-GB" smtClean="0"/>
              <a:t>05/12/2017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1909972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4B4E0A8-0D9E-4D18-8883-353B82C8F931}" type="datetimeFigureOut">
              <a:rPr lang="en-GB" smtClean="0"/>
              <a:t>05/12/2017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3615832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B4E0A8-0D9E-4D18-8883-353B82C8F931}" type="datetimeFigureOut">
              <a:rPr lang="en-GB" smtClean="0"/>
              <a:t>05/12/2017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4222248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B4E0A8-0D9E-4D18-8883-353B82C8F931}" type="datetimeFigureOut">
              <a:rPr lang="en-GB" smtClean="0"/>
              <a:t>05/12/2017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3813050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B4E0A8-0D9E-4D18-8883-353B82C8F931}" type="datetimeFigureOut">
              <a:rPr lang="en-GB" smtClean="0"/>
              <a:t>05/12/2017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2656303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4E0A8-0D9E-4D18-8883-353B82C8F931}" type="datetimeFigureOut">
              <a:rPr lang="en-GB" smtClean="0"/>
              <a:t>05/12/2017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B179E-1108-402F-9E3C-BDB9B9574EC1}" type="slidenum">
              <a:rPr lang="en-GB" smtClean="0"/>
              <a:t>‹#›</a:t>
            </a:fld>
            <a:endParaRPr lang="en-GB"/>
          </a:p>
        </p:txBody>
      </p:sp>
    </p:spTree>
    <p:extLst>
      <p:ext uri="{BB962C8B-B14F-4D97-AF65-F5344CB8AC3E}">
        <p14:creationId xmlns:p14="http://schemas.microsoft.com/office/powerpoint/2010/main" val="101842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s34Ua_sT60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mYtW1Ug7L_s&amp;list=PL336C870BEAD3B58B&amp;index=4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tutor2u.net/blog/index.php/economics/comments/one-home-in-six-at-risk-flood-defences-as-a-public-good/#extended"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4000" dirty="0" smtClean="0"/>
              <a:t>Read the data for the five economies.</a:t>
            </a:r>
          </a:p>
          <a:p>
            <a:r>
              <a:rPr lang="en-GB" sz="4000" dirty="0" smtClean="0"/>
              <a:t>They are a mix of free market, command and mixed economies.</a:t>
            </a:r>
          </a:p>
          <a:p>
            <a:r>
              <a:rPr lang="en-GB" sz="4000" dirty="0" smtClean="0"/>
              <a:t>What patterns and conclusions can you draw from the data?</a:t>
            </a:r>
            <a:endParaRPr lang="en-GB" sz="4000" dirty="0"/>
          </a:p>
        </p:txBody>
      </p:sp>
      <p:sp>
        <p:nvSpPr>
          <p:cNvPr id="4" name="Rectangle 3"/>
          <p:cNvSpPr/>
          <p:nvPr/>
        </p:nvSpPr>
        <p:spPr>
          <a:xfrm>
            <a:off x="723732" y="382669"/>
            <a:ext cx="7632848" cy="1107996"/>
          </a:xfrm>
          <a:prstGeom prst="rect">
            <a:avLst/>
          </a:prstGeom>
          <a:noFill/>
        </p:spPr>
        <p:txBody>
          <a:bodyPr wrap="square" lIns="91440" tIns="45720" rIns="91440" bIns="45720">
            <a:spAutoFit/>
          </a:bodyPr>
          <a:lstStyle/>
          <a:p>
            <a:r>
              <a:rPr lang="en-US"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STARTER ACTIVITY</a:t>
            </a:r>
            <a:endParaRPr lang="en-US"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570664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47528" y="332656"/>
            <a:ext cx="8352928" cy="1015663"/>
          </a:xfrm>
          <a:prstGeom prst="rect">
            <a:avLst/>
          </a:prstGeom>
          <a:noFill/>
        </p:spPr>
        <p:txBody>
          <a:bodyPr wrap="square" rtlCol="0">
            <a:spAutoFit/>
          </a:bodyPr>
          <a:lstStyle/>
          <a:p>
            <a:r>
              <a:rPr lang="en-GB" sz="6000" b="1" i="1" u="sng" dirty="0">
                <a:solidFill>
                  <a:schemeClr val="bg1"/>
                </a:solidFill>
              </a:rPr>
              <a:t>RECAP: What is PED?</a:t>
            </a:r>
          </a:p>
        </p:txBody>
      </p:sp>
      <p:sp>
        <p:nvSpPr>
          <p:cNvPr id="3" name="TextBox 2"/>
          <p:cNvSpPr txBox="1"/>
          <p:nvPr/>
        </p:nvSpPr>
        <p:spPr>
          <a:xfrm>
            <a:off x="178344" y="5657671"/>
            <a:ext cx="8501632" cy="1200329"/>
          </a:xfrm>
          <a:prstGeom prst="rect">
            <a:avLst/>
          </a:prstGeom>
          <a:noFill/>
        </p:spPr>
        <p:txBody>
          <a:bodyPr wrap="square" rtlCol="0">
            <a:spAutoFit/>
          </a:bodyPr>
          <a:lstStyle/>
          <a:p>
            <a:r>
              <a:rPr lang="en-GB" sz="3600" i="1" dirty="0" smtClean="0"/>
              <a:t>What is special about all of these goods/services?</a:t>
            </a:r>
            <a:endParaRPr lang="en-GB" sz="3600" i="1" dirty="0"/>
          </a:p>
        </p:txBody>
      </p:sp>
      <p:pic>
        <p:nvPicPr>
          <p:cNvPr id="2050" name="Picture 2" descr="http://www.maritimejournal.com/__data/assets/image/0010/155971/mj20020901_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344" y="0"/>
            <a:ext cx="4562475" cy="31908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rollingharbourlife.files.wordpress.com/2013/10/portland-lighthous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7921" y="496429"/>
            <a:ext cx="4467367" cy="33517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tatic.guim.co.uk/sys-images/Guardian/Pix/pictures/2011/3/4/1299227288953/Chinas-defence-budget-wil-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0069" y="3151882"/>
            <a:ext cx="43815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thenakedscientists.com/forum/index.php?action=dlattach;topic=45678.0;attach=169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2287" y="3849341"/>
            <a:ext cx="3794053" cy="247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486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997" y="849564"/>
            <a:ext cx="11414078" cy="5257800"/>
          </a:xfrm>
        </p:spPr>
        <p:txBody>
          <a:bodyPr>
            <a:normAutofit/>
          </a:bodyPr>
          <a:lstStyle/>
          <a:p>
            <a:pPr marL="0" indent="0">
              <a:buNone/>
            </a:pPr>
            <a:r>
              <a:rPr lang="en-GB" dirty="0" smtClean="0"/>
              <a:t>The state finances the production of goods, the free market would struggle to produce these for the following reasons:</a:t>
            </a:r>
            <a:br>
              <a:rPr lang="en-GB" dirty="0" smtClean="0"/>
            </a:br>
            <a:endParaRPr lang="en-GB" dirty="0" smtClean="0"/>
          </a:p>
          <a:p>
            <a:r>
              <a:rPr lang="en-GB" sz="3600" b="1" i="1" dirty="0" smtClean="0">
                <a:solidFill>
                  <a:srgbClr val="FF0000"/>
                </a:solidFill>
              </a:rPr>
              <a:t>Non-excludability:</a:t>
            </a:r>
            <a:r>
              <a:rPr lang="en-GB" sz="3200" b="1" i="1" dirty="0" smtClean="0"/>
              <a:t> </a:t>
            </a:r>
            <a:r>
              <a:rPr lang="en-GB" dirty="0" smtClean="0"/>
              <a:t>‘free rider problem’ – individuals who do not pay cannot be excluded from usage.</a:t>
            </a:r>
          </a:p>
          <a:p>
            <a:r>
              <a:rPr lang="en-GB" sz="3600" b="1" i="1" dirty="0" smtClean="0">
                <a:solidFill>
                  <a:srgbClr val="FF0000"/>
                </a:solidFill>
              </a:rPr>
              <a:t>Non-rivalrous</a:t>
            </a:r>
            <a:r>
              <a:rPr lang="en-GB" b="1" dirty="0" smtClean="0">
                <a:solidFill>
                  <a:srgbClr val="FF0000"/>
                </a:solidFill>
              </a:rPr>
              <a:t>: </a:t>
            </a:r>
            <a:r>
              <a:rPr lang="en-GB" dirty="0" smtClean="0"/>
              <a:t>Consumption by one person, does not prevent consumption of another person.</a:t>
            </a:r>
          </a:p>
          <a:p>
            <a:endParaRPr lang="en-GB" dirty="0" smtClean="0"/>
          </a:p>
          <a:p>
            <a:r>
              <a:rPr lang="en-GB" sz="3600" b="1" i="1" dirty="0" smtClean="0">
                <a:solidFill>
                  <a:srgbClr val="FF0000"/>
                </a:solidFill>
              </a:rPr>
              <a:t>Marginal </a:t>
            </a:r>
            <a:r>
              <a:rPr lang="en-GB" sz="3600" b="1" i="1" dirty="0">
                <a:solidFill>
                  <a:srgbClr val="FF0000"/>
                </a:solidFill>
              </a:rPr>
              <a:t>P</a:t>
            </a:r>
            <a:r>
              <a:rPr lang="en-GB" sz="3600" b="1" i="1" dirty="0" smtClean="0">
                <a:solidFill>
                  <a:srgbClr val="FF0000"/>
                </a:solidFill>
              </a:rPr>
              <a:t>roduction Costs are zero</a:t>
            </a:r>
            <a:r>
              <a:rPr lang="en-GB" b="1" dirty="0" smtClean="0"/>
              <a:t>: </a:t>
            </a:r>
            <a:r>
              <a:rPr lang="en-GB" dirty="0" smtClean="0"/>
              <a:t>the cost to benefit 1 more person is zero e.g. military defence is the same cost, even after a baby is born and the population of a protected country increases.</a:t>
            </a:r>
          </a:p>
        </p:txBody>
      </p:sp>
      <p:sp>
        <p:nvSpPr>
          <p:cNvPr id="4" name="Rectangle 3"/>
          <p:cNvSpPr/>
          <p:nvPr/>
        </p:nvSpPr>
        <p:spPr>
          <a:xfrm>
            <a:off x="-302135" y="13644"/>
            <a:ext cx="12481387" cy="923330"/>
          </a:xfrm>
          <a:prstGeom prst="rect">
            <a:avLst/>
          </a:prstGeom>
          <a:noFill/>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CHARACTERISITICS OF PUBLIC GOODS</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TextBox 1"/>
          <p:cNvSpPr txBox="1"/>
          <p:nvPr/>
        </p:nvSpPr>
        <p:spPr>
          <a:xfrm>
            <a:off x="8117575" y="1311229"/>
            <a:ext cx="3822700" cy="923330"/>
          </a:xfrm>
          <a:prstGeom prst="rect">
            <a:avLst/>
          </a:prstGeom>
          <a:solidFill>
            <a:srgbClr val="FFFF00"/>
          </a:solidFill>
        </p:spPr>
        <p:txBody>
          <a:bodyPr wrap="square" rtlCol="0">
            <a:spAutoFit/>
          </a:bodyPr>
          <a:lstStyle/>
          <a:p>
            <a:r>
              <a:rPr lang="en-GB" b="1" dirty="0" smtClean="0"/>
              <a:t>Private goods are the opposite. They display excludability and are rivalrous. Most goods are private goods.</a:t>
            </a:r>
            <a:endParaRPr lang="en-GB" b="1" dirty="0"/>
          </a:p>
        </p:txBody>
      </p:sp>
      <p:sp>
        <p:nvSpPr>
          <p:cNvPr id="5" name="Rectangle 4"/>
          <p:cNvSpPr/>
          <p:nvPr/>
        </p:nvSpPr>
        <p:spPr>
          <a:xfrm>
            <a:off x="127493" y="6488668"/>
            <a:ext cx="7627537" cy="369332"/>
          </a:xfrm>
          <a:prstGeom prst="rect">
            <a:avLst/>
          </a:prstGeom>
        </p:spPr>
        <p:txBody>
          <a:bodyPr wrap="none">
            <a:spAutoFit/>
          </a:bodyPr>
          <a:lstStyle/>
          <a:p>
            <a:r>
              <a:rPr lang="en-GB" dirty="0">
                <a:hlinkClick r:id="rId3"/>
              </a:rPr>
              <a:t>https://</a:t>
            </a:r>
            <a:r>
              <a:rPr lang="en-GB" dirty="0" smtClean="0">
                <a:hlinkClick r:id="rId3"/>
              </a:rPr>
              <a:t>www.youtube.com/watch?v=s34Ua_sT60k</a:t>
            </a:r>
            <a:r>
              <a:rPr lang="en-GB" dirty="0" smtClean="0"/>
              <a:t> 3:52 – Portsmouth Professor</a:t>
            </a:r>
            <a:endParaRPr lang="en-GB" dirty="0"/>
          </a:p>
        </p:txBody>
      </p:sp>
    </p:spTree>
    <p:extLst>
      <p:ext uri="{BB962C8B-B14F-4D97-AF65-F5344CB8AC3E}">
        <p14:creationId xmlns:p14="http://schemas.microsoft.com/office/powerpoint/2010/main" val="304721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86803"/>
            <a:ext cx="10972800" cy="2071048"/>
          </a:xfrm>
        </p:spPr>
        <p:txBody>
          <a:bodyPr>
            <a:normAutofit/>
          </a:bodyPr>
          <a:lstStyle/>
          <a:p>
            <a:pPr marL="0" indent="0">
              <a:buNone/>
            </a:pPr>
            <a:endParaRPr lang="en-GB" dirty="0"/>
          </a:p>
          <a:p>
            <a:pPr marL="0" indent="0">
              <a:buNone/>
            </a:pPr>
            <a:r>
              <a:rPr lang="en-GB" sz="2800" dirty="0">
                <a:hlinkClick r:id="rId3"/>
              </a:rPr>
              <a:t>http://www.youtube.com/watch?v=mYtW1Ug7L_s&amp;list=PL336C870BEAD3B58B&amp;index=47</a:t>
            </a:r>
            <a:endParaRPr lang="en-GB" sz="2800" dirty="0"/>
          </a:p>
          <a:p>
            <a:pPr marL="0" indent="0">
              <a:buNone/>
            </a:pPr>
            <a:endParaRPr lang="en-GB" dirty="0" smtClean="0"/>
          </a:p>
        </p:txBody>
      </p:sp>
      <p:sp>
        <p:nvSpPr>
          <p:cNvPr id="4" name="Rectangle 3"/>
          <p:cNvSpPr/>
          <p:nvPr/>
        </p:nvSpPr>
        <p:spPr>
          <a:xfrm>
            <a:off x="-302134" y="0"/>
            <a:ext cx="12481387" cy="1754326"/>
          </a:xfrm>
          <a:prstGeom prst="rect">
            <a:avLst/>
          </a:prstGeom>
          <a:noFill/>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STATE PROVISION –</a:t>
            </a:r>
            <a:b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PUBLIC GOODS</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7663078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158" y="1665172"/>
            <a:ext cx="10972800" cy="4697740"/>
          </a:xfrm>
        </p:spPr>
        <p:txBody>
          <a:bodyPr>
            <a:normAutofit/>
          </a:bodyPr>
          <a:lstStyle/>
          <a:p>
            <a:pPr marL="0" indent="0">
              <a:buNone/>
            </a:pPr>
            <a:r>
              <a:rPr lang="en-GB" sz="4300" dirty="0" smtClean="0"/>
              <a:t>Complete the ‘Public Goods’ worksheet.</a:t>
            </a:r>
            <a:r>
              <a:rPr lang="en-GB" dirty="0" smtClean="0"/>
              <a:t/>
            </a:r>
            <a:br>
              <a:rPr lang="en-GB" dirty="0" smtClean="0"/>
            </a:br>
            <a:r>
              <a:rPr lang="en-GB" dirty="0" smtClean="0"/>
              <a:t/>
            </a:r>
            <a:br>
              <a:rPr lang="en-GB" dirty="0" smtClean="0"/>
            </a:br>
            <a:endParaRPr lang="en-GB" dirty="0" smtClean="0"/>
          </a:p>
          <a:p>
            <a:r>
              <a:rPr lang="en-GB" dirty="0" smtClean="0"/>
              <a:t>Fresh Air</a:t>
            </a:r>
          </a:p>
          <a:p>
            <a:r>
              <a:rPr lang="en-GB" dirty="0" smtClean="0"/>
              <a:t>Street Lighting</a:t>
            </a:r>
          </a:p>
          <a:p>
            <a:r>
              <a:rPr lang="en-GB" dirty="0" smtClean="0"/>
              <a:t>Knowledge</a:t>
            </a:r>
          </a:p>
          <a:p>
            <a:r>
              <a:rPr lang="en-GB" dirty="0" smtClean="0"/>
              <a:t>Flood control systems</a:t>
            </a:r>
          </a:p>
          <a:p>
            <a:r>
              <a:rPr lang="en-GB" dirty="0" smtClean="0"/>
              <a:t>Lighthouses</a:t>
            </a:r>
          </a:p>
          <a:p>
            <a:r>
              <a:rPr lang="en-GB" dirty="0" smtClean="0"/>
              <a:t>Defence </a:t>
            </a:r>
          </a:p>
          <a:p>
            <a:endParaRPr lang="en-GB" dirty="0"/>
          </a:p>
        </p:txBody>
      </p:sp>
      <p:sp>
        <p:nvSpPr>
          <p:cNvPr id="4" name="Rectangle 3"/>
          <p:cNvSpPr/>
          <p:nvPr/>
        </p:nvSpPr>
        <p:spPr>
          <a:xfrm>
            <a:off x="-302135" y="429652"/>
            <a:ext cx="12481387" cy="923330"/>
          </a:xfrm>
          <a:prstGeom prst="rect">
            <a:avLst/>
          </a:prstGeom>
          <a:noFill/>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WORKSHEET TASK – 15 minutes</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descr="http://bigbackground.com/wp-content/uploads/2013/05/lighthouse-wallpaper-black-and-whi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3247" y="3151452"/>
            <a:ext cx="3734559" cy="29657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hotwattsolar.com/data/Induction-Street-Light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5645" y="3151453"/>
            <a:ext cx="3840468" cy="2965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196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5958375"/>
              </p:ext>
            </p:extLst>
          </p:nvPr>
        </p:nvGraphicFramePr>
        <p:xfrm>
          <a:off x="106746" y="112219"/>
          <a:ext cx="11903284" cy="6561535"/>
        </p:xfrm>
        <a:graphic>
          <a:graphicData uri="http://schemas.openxmlformats.org/drawingml/2006/table">
            <a:tbl>
              <a:tblPr firstRow="1" firstCol="1" bandRow="1">
                <a:tableStyleId>{5C22544A-7EE6-4342-B048-85BDC9FD1C3A}</a:tableStyleId>
              </a:tblPr>
              <a:tblGrid>
                <a:gridCol w="5830030"/>
                <a:gridCol w="6073254"/>
              </a:tblGrid>
              <a:tr h="926031">
                <a:tc>
                  <a:txBody>
                    <a:bodyPr/>
                    <a:lstStyle/>
                    <a:p>
                      <a:pPr>
                        <a:lnSpc>
                          <a:spcPct val="115000"/>
                        </a:lnSpc>
                        <a:spcAft>
                          <a:spcPts val="0"/>
                        </a:spcAft>
                      </a:pPr>
                      <a:r>
                        <a:rPr lang="en-GB" sz="2000" dirty="0">
                          <a:effectLst/>
                        </a:rPr>
                        <a:t>Public Good</a:t>
                      </a:r>
                      <a:endParaRPr lang="en-GB" sz="20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endParaRPr lang="en-GB" sz="20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6031">
                <a:tc>
                  <a:txBody>
                    <a:bodyPr/>
                    <a:lstStyle/>
                    <a:p>
                      <a:pPr>
                        <a:lnSpc>
                          <a:spcPct val="115000"/>
                        </a:lnSpc>
                        <a:spcAft>
                          <a:spcPts val="0"/>
                        </a:spcAft>
                      </a:pPr>
                      <a:r>
                        <a:rPr lang="en-GB" sz="3200" dirty="0">
                          <a:solidFill>
                            <a:schemeClr val="tx1"/>
                          </a:solidFill>
                          <a:effectLst/>
                        </a:rPr>
                        <a:t>Street Lighting</a:t>
                      </a:r>
                      <a:endParaRPr lang="en-GB" sz="32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000" dirty="0">
                          <a:effectLst/>
                        </a:rPr>
                        <a:t> </a:t>
                      </a:r>
                      <a:endParaRPr lang="en-GB" sz="20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6031">
                <a:tc>
                  <a:txBody>
                    <a:bodyPr/>
                    <a:lstStyle/>
                    <a:p>
                      <a:pPr>
                        <a:lnSpc>
                          <a:spcPct val="115000"/>
                        </a:lnSpc>
                        <a:spcAft>
                          <a:spcPts val="0"/>
                        </a:spcAft>
                      </a:pPr>
                      <a:r>
                        <a:rPr lang="en-GB" sz="3200">
                          <a:solidFill>
                            <a:schemeClr val="tx1"/>
                          </a:solidFill>
                          <a:effectLst/>
                        </a:rPr>
                        <a:t>Knowledge</a:t>
                      </a:r>
                      <a:endParaRPr lang="en-GB" sz="320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000" dirty="0">
                          <a:effectLst/>
                        </a:rPr>
                        <a:t> </a:t>
                      </a:r>
                      <a:endParaRPr lang="en-GB" sz="20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6031">
                <a:tc>
                  <a:txBody>
                    <a:bodyPr/>
                    <a:lstStyle/>
                    <a:p>
                      <a:pPr>
                        <a:lnSpc>
                          <a:spcPct val="115000"/>
                        </a:lnSpc>
                        <a:spcAft>
                          <a:spcPts val="0"/>
                        </a:spcAft>
                      </a:pPr>
                      <a:r>
                        <a:rPr lang="en-GB" sz="3200">
                          <a:solidFill>
                            <a:schemeClr val="tx1"/>
                          </a:solidFill>
                          <a:effectLst/>
                        </a:rPr>
                        <a:t>Fresh Air</a:t>
                      </a:r>
                      <a:endParaRPr lang="en-GB" sz="320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000">
                          <a:effectLst/>
                        </a:rPr>
                        <a:t> </a:t>
                      </a:r>
                      <a:endParaRPr lang="en-GB" sz="20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6031">
                <a:tc>
                  <a:txBody>
                    <a:bodyPr/>
                    <a:lstStyle/>
                    <a:p>
                      <a:pPr>
                        <a:lnSpc>
                          <a:spcPct val="115000"/>
                        </a:lnSpc>
                        <a:spcAft>
                          <a:spcPts val="0"/>
                        </a:spcAft>
                      </a:pPr>
                      <a:r>
                        <a:rPr lang="en-GB" sz="3200">
                          <a:solidFill>
                            <a:schemeClr val="tx1"/>
                          </a:solidFill>
                          <a:effectLst/>
                        </a:rPr>
                        <a:t>Flood control systems</a:t>
                      </a:r>
                      <a:endParaRPr lang="en-GB" sz="320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000">
                          <a:effectLst/>
                        </a:rPr>
                        <a:t> </a:t>
                      </a:r>
                      <a:endParaRPr lang="en-GB" sz="20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65690">
                <a:tc>
                  <a:txBody>
                    <a:bodyPr/>
                    <a:lstStyle/>
                    <a:p>
                      <a:pPr>
                        <a:lnSpc>
                          <a:spcPct val="115000"/>
                        </a:lnSpc>
                        <a:spcAft>
                          <a:spcPts val="0"/>
                        </a:spcAft>
                      </a:pPr>
                      <a:r>
                        <a:rPr lang="en-GB" sz="3200">
                          <a:solidFill>
                            <a:schemeClr val="tx1"/>
                          </a:solidFill>
                          <a:effectLst/>
                        </a:rPr>
                        <a:t>Lighthouses</a:t>
                      </a:r>
                      <a:endParaRPr lang="en-GB" sz="320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000">
                          <a:effectLst/>
                        </a:rPr>
                        <a:t> </a:t>
                      </a:r>
                      <a:endParaRPr lang="en-GB" sz="20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65690">
                <a:tc>
                  <a:txBody>
                    <a:bodyPr/>
                    <a:lstStyle/>
                    <a:p>
                      <a:pPr>
                        <a:lnSpc>
                          <a:spcPct val="115000"/>
                        </a:lnSpc>
                        <a:spcAft>
                          <a:spcPts val="0"/>
                        </a:spcAft>
                      </a:pPr>
                      <a:r>
                        <a:rPr lang="en-GB" sz="3200" dirty="0">
                          <a:solidFill>
                            <a:schemeClr val="tx1"/>
                          </a:solidFill>
                          <a:effectLst/>
                        </a:rPr>
                        <a:t>Defence</a:t>
                      </a:r>
                      <a:endParaRPr lang="en-GB" sz="32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000" dirty="0">
                          <a:effectLst/>
                        </a:rPr>
                        <a:t> </a:t>
                      </a:r>
                      <a:endParaRPr lang="en-GB" sz="20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60718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547" y="1295739"/>
            <a:ext cx="11532358" cy="4832092"/>
          </a:xfrm>
          <a:prstGeom prst="rect">
            <a:avLst/>
          </a:prstGeom>
        </p:spPr>
        <p:txBody>
          <a:bodyPr wrap="square">
            <a:spAutoFit/>
          </a:bodyPr>
          <a:lstStyle/>
          <a:p>
            <a:r>
              <a:rPr lang="en-GB" sz="2800" i="1" dirty="0" smtClean="0"/>
              <a:t>“Flood </a:t>
            </a:r>
            <a:r>
              <a:rPr lang="en-GB" sz="2800" i="1" dirty="0"/>
              <a:t>defences provide a collective barrier against the huge damage that flooding can cause. The </a:t>
            </a:r>
            <a:r>
              <a:rPr lang="en-GB" sz="2800" i="1" dirty="0">
                <a:solidFill>
                  <a:srgbClr val="FF0000"/>
                </a:solidFill>
              </a:rPr>
              <a:t>benefits are largely </a:t>
            </a:r>
            <a:r>
              <a:rPr lang="en-GB" sz="2800" b="1" i="1" dirty="0">
                <a:solidFill>
                  <a:srgbClr val="FF0000"/>
                </a:solidFill>
              </a:rPr>
              <a:t>non-excludable</a:t>
            </a:r>
            <a:r>
              <a:rPr lang="en-GB" sz="2800" i="1" dirty="0"/>
              <a:t> and the costs of not having effective flood defence infrastructure are enormous. It has been found that one home in six in the UK is at risk of flooding in the years ahead as the impact of climate change becomes more apparent. </a:t>
            </a:r>
            <a:endParaRPr lang="en-GB" sz="2800" i="1" dirty="0" smtClean="0"/>
          </a:p>
          <a:p>
            <a:endParaRPr lang="en-GB" sz="2800" i="1" dirty="0"/>
          </a:p>
          <a:p>
            <a:r>
              <a:rPr lang="en-GB" sz="2800" i="1" dirty="0" smtClean="0"/>
              <a:t>The </a:t>
            </a:r>
            <a:r>
              <a:rPr lang="en-GB" sz="2800" i="1" dirty="0"/>
              <a:t>Environment Agency will today publish a new study warning £20bn of investment is required over the next 25 years to address rising flood risks and that the annual cost to the UK economy of flooding will rise from £2.5bn to £4bn a year by 2035 unless investment in flood defences is increased</a:t>
            </a:r>
            <a:r>
              <a:rPr lang="en-GB" sz="2800" i="1" dirty="0" smtClean="0"/>
              <a:t>.” </a:t>
            </a:r>
            <a:br>
              <a:rPr lang="en-GB" sz="2800" i="1" dirty="0" smtClean="0"/>
            </a:br>
            <a:r>
              <a:rPr lang="en-GB" sz="2800" i="1" dirty="0" smtClean="0"/>
              <a:t>– BBC News</a:t>
            </a:r>
            <a:endParaRPr lang="en-GB" sz="2800" i="1" dirty="0"/>
          </a:p>
        </p:txBody>
      </p:sp>
      <p:sp>
        <p:nvSpPr>
          <p:cNvPr id="5" name="Rectangle 4">
            <a:hlinkClick r:id="rId2"/>
          </p:cNvPr>
          <p:cNvSpPr/>
          <p:nvPr/>
        </p:nvSpPr>
        <p:spPr>
          <a:xfrm>
            <a:off x="0" y="6273225"/>
            <a:ext cx="9767249" cy="584775"/>
          </a:xfrm>
          <a:prstGeom prst="rect">
            <a:avLst/>
          </a:prstGeom>
        </p:spPr>
        <p:txBody>
          <a:bodyPr wrap="square">
            <a:spAutoFit/>
          </a:bodyPr>
          <a:lstStyle/>
          <a:p>
            <a:r>
              <a:rPr lang="en-GB" sz="1600" dirty="0">
                <a:solidFill>
                  <a:schemeClr val="accent1">
                    <a:lumMod val="75000"/>
                  </a:schemeClr>
                </a:solidFill>
              </a:rPr>
              <a:t>http://www.tutor2u.net/blog/index.php/economics/comments/one-home-in-six-at-risk-flood-defences-as-a-public-good/#extended</a:t>
            </a:r>
          </a:p>
        </p:txBody>
      </p:sp>
      <p:sp>
        <p:nvSpPr>
          <p:cNvPr id="6" name="Rectangle 5"/>
          <p:cNvSpPr/>
          <p:nvPr/>
        </p:nvSpPr>
        <p:spPr>
          <a:xfrm>
            <a:off x="-302135" y="218364"/>
            <a:ext cx="12481387" cy="923330"/>
          </a:xfrm>
          <a:prstGeom prst="rect">
            <a:avLst/>
          </a:prstGeom>
          <a:noFill/>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FLOOD DEFENCES</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8886229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312416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50440"/>
            <a:ext cx="12014200" cy="4926842"/>
          </a:xfrm>
        </p:spPr>
        <p:txBody>
          <a:bodyPr>
            <a:normAutofit/>
          </a:bodyPr>
          <a:lstStyle/>
          <a:p>
            <a:r>
              <a:rPr lang="en-GB" dirty="0" smtClean="0"/>
              <a:t>In order to </a:t>
            </a:r>
            <a:r>
              <a:rPr lang="en-GB" b="1" dirty="0" smtClean="0">
                <a:solidFill>
                  <a:srgbClr val="FF0000"/>
                </a:solidFill>
              </a:rPr>
              <a:t>make rational decisions </a:t>
            </a:r>
            <a:r>
              <a:rPr lang="en-GB" dirty="0" smtClean="0"/>
              <a:t>regarding prices and quantities, the producer and consumer needs to know all of the information about what they’re consuming/producing.</a:t>
            </a:r>
          </a:p>
          <a:p>
            <a:r>
              <a:rPr lang="en-GB" dirty="0" smtClean="0"/>
              <a:t>When there is a </a:t>
            </a:r>
            <a:r>
              <a:rPr lang="en-GB" b="1" dirty="0" smtClean="0">
                <a:solidFill>
                  <a:srgbClr val="FF0000"/>
                </a:solidFill>
              </a:rPr>
              <a:t>difference in knowledge between the buyer and seller</a:t>
            </a:r>
            <a:r>
              <a:rPr lang="en-GB" dirty="0" smtClean="0"/>
              <a:t>, market failure will result. Resulting in an </a:t>
            </a:r>
            <a:r>
              <a:rPr lang="en-GB" b="1" dirty="0" smtClean="0">
                <a:solidFill>
                  <a:srgbClr val="0070C0"/>
                </a:solidFill>
              </a:rPr>
              <a:t>incorrect market price or market quantity – for either the consumer/producer</a:t>
            </a:r>
            <a:r>
              <a:rPr lang="en-GB" dirty="0" smtClean="0"/>
              <a:t> or both.</a:t>
            </a:r>
          </a:p>
          <a:p>
            <a:endParaRPr lang="en-GB" dirty="0"/>
          </a:p>
          <a:p>
            <a:r>
              <a:rPr lang="en-GB" dirty="0" smtClean="0"/>
              <a:t>In America, when you buy a </a:t>
            </a:r>
            <a:r>
              <a:rPr lang="en-GB" b="1" dirty="0" smtClean="0">
                <a:solidFill>
                  <a:srgbClr val="7030A0"/>
                </a:solidFill>
              </a:rPr>
              <a:t>car that turns out</a:t>
            </a:r>
            <a:br>
              <a:rPr lang="en-GB" b="1" dirty="0" smtClean="0">
                <a:solidFill>
                  <a:srgbClr val="7030A0"/>
                </a:solidFill>
              </a:rPr>
            </a:br>
            <a:r>
              <a:rPr lang="en-GB" b="1" dirty="0" smtClean="0">
                <a:solidFill>
                  <a:srgbClr val="7030A0"/>
                </a:solidFill>
              </a:rPr>
              <a:t>to be faulty (information gap) it is known as </a:t>
            </a:r>
            <a:br>
              <a:rPr lang="en-GB" b="1" dirty="0" smtClean="0">
                <a:solidFill>
                  <a:srgbClr val="7030A0"/>
                </a:solidFill>
              </a:rPr>
            </a:br>
            <a:r>
              <a:rPr lang="en-GB" b="1" dirty="0" smtClean="0">
                <a:solidFill>
                  <a:srgbClr val="7030A0"/>
                </a:solidFill>
              </a:rPr>
              <a:t>a lemon. </a:t>
            </a:r>
            <a:r>
              <a:rPr lang="en-GB" dirty="0" smtClean="0"/>
              <a:t>This is a good economic term for any</a:t>
            </a:r>
            <a:br>
              <a:rPr lang="en-GB" dirty="0" smtClean="0"/>
            </a:br>
            <a:r>
              <a:rPr lang="en-GB" dirty="0" smtClean="0"/>
              <a:t>good that is bought with insufficient information.</a:t>
            </a:r>
            <a:endParaRPr lang="en-GB" b="1" dirty="0"/>
          </a:p>
        </p:txBody>
      </p:sp>
      <p:sp>
        <p:nvSpPr>
          <p:cNvPr id="4" name="Rectangle 3"/>
          <p:cNvSpPr/>
          <p:nvPr/>
        </p:nvSpPr>
        <p:spPr>
          <a:xfrm>
            <a:off x="-289387" y="461665"/>
            <a:ext cx="12481387" cy="923330"/>
          </a:xfrm>
          <a:prstGeom prst="rect">
            <a:avLst/>
          </a:prstGeom>
          <a:noFill/>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INFORMATION GAPS</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Rectangle 4"/>
          <p:cNvSpPr/>
          <p:nvPr/>
        </p:nvSpPr>
        <p:spPr>
          <a:xfrm>
            <a:off x="0" y="6488668"/>
            <a:ext cx="4816896" cy="369332"/>
          </a:xfrm>
          <a:prstGeom prst="rect">
            <a:avLst/>
          </a:prstGeom>
        </p:spPr>
        <p:txBody>
          <a:bodyPr wrap="none">
            <a:spAutoFit/>
          </a:bodyPr>
          <a:lstStyle/>
          <a:p>
            <a:r>
              <a:rPr lang="en-GB" dirty="0"/>
              <a:t>https://www.youtube.com/watch?v=cYcsFyim_Cs</a:t>
            </a:r>
          </a:p>
        </p:txBody>
      </p:sp>
      <p:pic>
        <p:nvPicPr>
          <p:cNvPr id="1026" name="Picture 2" descr="http://www.afroautos.com/wp-content/uploads/2013/06/for-s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529" y="4020903"/>
            <a:ext cx="3289125" cy="246776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upload.wikimedia.org/wikipedia/commons/c/c7/Lemon-Whole-Spli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7470"/>
          <a:stretch/>
        </p:blipFill>
        <p:spPr bwMode="auto">
          <a:xfrm>
            <a:off x="10365631" y="77751"/>
            <a:ext cx="1332165" cy="1217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14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3.bp.blogspot.com/_IsyrHsI6c2c/S9heO5GmyEI/AAAAAAAAAes/rxX5s2sgvGY/s1600/DSC_0147.JPG"/>
          <p:cNvPicPr>
            <a:picLocks noChangeAspect="1" noChangeArrowheads="1"/>
          </p:cNvPicPr>
          <p:nvPr/>
        </p:nvPicPr>
        <p:blipFill rotWithShape="1">
          <a:blip r:embed="rId2">
            <a:extLst>
              <a:ext uri="{28A0092B-C50C-407E-A947-70E740481C1C}">
                <a14:useLocalDpi xmlns:a14="http://schemas.microsoft.com/office/drawing/2010/main" val="0"/>
              </a:ext>
            </a:extLst>
          </a:blip>
          <a:srcRect b="6348"/>
          <a:stretch/>
        </p:blipFill>
        <p:spPr bwMode="auto">
          <a:xfrm>
            <a:off x="2388358" y="1246900"/>
            <a:ext cx="7546122" cy="4744467"/>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1187354" y="2868507"/>
            <a:ext cx="323452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p:cNvSpPr/>
          <p:nvPr/>
        </p:nvSpPr>
        <p:spPr>
          <a:xfrm rot="920625">
            <a:off x="1462584" y="1451415"/>
            <a:ext cx="323452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rot="11789704">
            <a:off x="6981682" y="5760996"/>
            <a:ext cx="274802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rot="10229241">
            <a:off x="5661837" y="2783805"/>
            <a:ext cx="464463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rot="20593287">
            <a:off x="2001813" y="5408833"/>
            <a:ext cx="215606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96431" y="559625"/>
            <a:ext cx="1913537" cy="646331"/>
          </a:xfrm>
          <a:prstGeom prst="rect">
            <a:avLst/>
          </a:prstGeom>
          <a:noFill/>
        </p:spPr>
        <p:txBody>
          <a:bodyPr wrap="none" rtlCol="0">
            <a:spAutoFit/>
          </a:bodyPr>
          <a:lstStyle/>
          <a:p>
            <a:r>
              <a:rPr lang="en-GB" b="1" dirty="0" smtClean="0"/>
              <a:t>Loose tile causing</a:t>
            </a:r>
            <a:br>
              <a:rPr lang="en-GB" b="1" dirty="0" smtClean="0"/>
            </a:br>
            <a:r>
              <a:rPr lang="en-GB" b="1" dirty="0" smtClean="0"/>
              <a:t>penetration damp</a:t>
            </a:r>
            <a:endParaRPr lang="en-GB" b="1" dirty="0"/>
          </a:p>
        </p:txBody>
      </p:sp>
      <p:sp>
        <p:nvSpPr>
          <p:cNvPr id="11" name="TextBox 10"/>
          <p:cNvSpPr txBox="1"/>
          <p:nvPr/>
        </p:nvSpPr>
        <p:spPr>
          <a:xfrm>
            <a:off x="93972" y="2329826"/>
            <a:ext cx="2199513" cy="646331"/>
          </a:xfrm>
          <a:prstGeom prst="rect">
            <a:avLst/>
          </a:prstGeom>
          <a:noFill/>
        </p:spPr>
        <p:txBody>
          <a:bodyPr wrap="none" rtlCol="0">
            <a:spAutoFit/>
          </a:bodyPr>
          <a:lstStyle/>
          <a:p>
            <a:r>
              <a:rPr lang="en-GB" b="1" dirty="0" smtClean="0"/>
              <a:t>Improper installation</a:t>
            </a:r>
            <a:br>
              <a:rPr lang="en-GB" b="1" dirty="0" smtClean="0"/>
            </a:br>
            <a:r>
              <a:rPr lang="en-GB" b="1" dirty="0" smtClean="0"/>
              <a:t>of windows</a:t>
            </a:r>
            <a:endParaRPr lang="en-GB" b="1" dirty="0"/>
          </a:p>
        </p:txBody>
      </p:sp>
      <p:sp>
        <p:nvSpPr>
          <p:cNvPr id="12" name="TextBox 11"/>
          <p:cNvSpPr txBox="1"/>
          <p:nvPr/>
        </p:nvSpPr>
        <p:spPr>
          <a:xfrm>
            <a:off x="0" y="5967506"/>
            <a:ext cx="2188291" cy="646331"/>
          </a:xfrm>
          <a:prstGeom prst="rect">
            <a:avLst/>
          </a:prstGeom>
          <a:noFill/>
        </p:spPr>
        <p:txBody>
          <a:bodyPr wrap="none" rtlCol="0">
            <a:spAutoFit/>
          </a:bodyPr>
          <a:lstStyle/>
          <a:p>
            <a:r>
              <a:rPr lang="en-GB" b="1" dirty="0" smtClean="0"/>
              <a:t>Subsidence causing</a:t>
            </a:r>
            <a:br>
              <a:rPr lang="en-GB" b="1" dirty="0" smtClean="0"/>
            </a:br>
            <a:r>
              <a:rPr lang="en-GB" b="1" dirty="0" smtClean="0"/>
              <a:t>insecure foundations</a:t>
            </a:r>
            <a:endParaRPr lang="en-GB" b="1" dirty="0"/>
          </a:p>
        </p:txBody>
      </p:sp>
      <p:sp>
        <p:nvSpPr>
          <p:cNvPr id="13" name="TextBox 12"/>
          <p:cNvSpPr txBox="1"/>
          <p:nvPr/>
        </p:nvSpPr>
        <p:spPr>
          <a:xfrm>
            <a:off x="10037628" y="4444919"/>
            <a:ext cx="1724511" cy="646331"/>
          </a:xfrm>
          <a:prstGeom prst="rect">
            <a:avLst/>
          </a:prstGeom>
          <a:noFill/>
        </p:spPr>
        <p:txBody>
          <a:bodyPr wrap="none" rtlCol="0">
            <a:spAutoFit/>
          </a:bodyPr>
          <a:lstStyle/>
          <a:p>
            <a:r>
              <a:rPr lang="en-GB" b="1" dirty="0" smtClean="0"/>
              <a:t>Built on top of a</a:t>
            </a:r>
            <a:br>
              <a:rPr lang="en-GB" b="1" dirty="0" smtClean="0"/>
            </a:br>
            <a:r>
              <a:rPr lang="en-GB" b="1" dirty="0" smtClean="0"/>
              <a:t>chalk pit.</a:t>
            </a:r>
            <a:endParaRPr lang="en-GB" b="1" dirty="0"/>
          </a:p>
        </p:txBody>
      </p:sp>
      <p:sp>
        <p:nvSpPr>
          <p:cNvPr id="14" name="Right Arrow 13"/>
          <p:cNvSpPr/>
          <p:nvPr/>
        </p:nvSpPr>
        <p:spPr>
          <a:xfrm rot="10229241">
            <a:off x="8384108" y="4827991"/>
            <a:ext cx="169169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9741955" y="6019869"/>
            <a:ext cx="2370842" cy="646331"/>
          </a:xfrm>
          <a:prstGeom prst="rect">
            <a:avLst/>
          </a:prstGeom>
          <a:noFill/>
        </p:spPr>
        <p:txBody>
          <a:bodyPr wrap="none" rtlCol="0">
            <a:spAutoFit/>
          </a:bodyPr>
          <a:lstStyle/>
          <a:p>
            <a:r>
              <a:rPr lang="en-GB" b="1" dirty="0" smtClean="0"/>
              <a:t>Traffic is exceptionally</a:t>
            </a:r>
            <a:br>
              <a:rPr lang="en-GB" b="1" dirty="0" smtClean="0"/>
            </a:br>
            <a:r>
              <a:rPr lang="en-GB" b="1" dirty="0" smtClean="0"/>
              <a:t>busy during weekends.</a:t>
            </a:r>
            <a:endParaRPr lang="en-GB" b="1" dirty="0"/>
          </a:p>
        </p:txBody>
      </p:sp>
      <p:sp>
        <p:nvSpPr>
          <p:cNvPr id="16" name="TextBox 15"/>
          <p:cNvSpPr txBox="1"/>
          <p:nvPr/>
        </p:nvSpPr>
        <p:spPr>
          <a:xfrm>
            <a:off x="10314589" y="2261586"/>
            <a:ext cx="1603581" cy="646331"/>
          </a:xfrm>
          <a:prstGeom prst="rect">
            <a:avLst/>
          </a:prstGeom>
          <a:noFill/>
        </p:spPr>
        <p:txBody>
          <a:bodyPr wrap="none" rtlCol="0">
            <a:spAutoFit/>
          </a:bodyPr>
          <a:lstStyle/>
          <a:p>
            <a:r>
              <a:rPr lang="en-GB" b="1" dirty="0" smtClean="0"/>
              <a:t>Wood worm in</a:t>
            </a:r>
            <a:br>
              <a:rPr lang="en-GB" b="1" dirty="0" smtClean="0"/>
            </a:br>
            <a:r>
              <a:rPr lang="en-GB" b="1" dirty="0" smtClean="0"/>
              <a:t>floor joists.</a:t>
            </a:r>
            <a:endParaRPr lang="en-GB" b="1" dirty="0"/>
          </a:p>
        </p:txBody>
      </p:sp>
      <p:sp>
        <p:nvSpPr>
          <p:cNvPr id="10" name="TextBox 9"/>
          <p:cNvSpPr txBox="1"/>
          <p:nvPr/>
        </p:nvSpPr>
        <p:spPr>
          <a:xfrm>
            <a:off x="2388358" y="205682"/>
            <a:ext cx="9558963" cy="707886"/>
          </a:xfrm>
          <a:prstGeom prst="rect">
            <a:avLst/>
          </a:prstGeom>
          <a:solidFill>
            <a:schemeClr val="accent1">
              <a:lumMod val="60000"/>
              <a:lumOff val="40000"/>
            </a:schemeClr>
          </a:solidFill>
        </p:spPr>
        <p:txBody>
          <a:bodyPr wrap="none" rtlCol="0">
            <a:spAutoFit/>
          </a:bodyPr>
          <a:lstStyle/>
          <a:p>
            <a:r>
              <a:rPr lang="en-GB" sz="2000" b="1" dirty="0" smtClean="0"/>
              <a:t>Government intervention? By law, every time you purchase a house – you must also buy </a:t>
            </a:r>
            <a:br>
              <a:rPr lang="en-GB" sz="2000" b="1" dirty="0" smtClean="0"/>
            </a:br>
            <a:r>
              <a:rPr lang="en-GB" sz="2000" b="1" dirty="0" smtClean="0"/>
              <a:t>a basic surveyors report to flag up issues.</a:t>
            </a:r>
            <a:endParaRPr lang="en-GB" sz="2000" b="1" dirty="0"/>
          </a:p>
        </p:txBody>
      </p:sp>
    </p:spTree>
    <p:extLst>
      <p:ext uri="{BB962C8B-B14F-4D97-AF65-F5344CB8AC3E}">
        <p14:creationId xmlns:p14="http://schemas.microsoft.com/office/powerpoint/2010/main" val="128634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arn(inVertical)">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barn(inVertical)">
                                      <p:cBhvr>
                                        <p:cTn id="5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5" grpId="0"/>
      <p:bldP spid="11" grpId="0"/>
      <p:bldP spid="12" grpId="0"/>
      <p:bldP spid="13" grpId="0"/>
      <p:bldP spid="14" grpId="0" animBg="1"/>
      <p:bldP spid="15" grpId="0"/>
      <p:bldP spid="16"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51306" y="1384995"/>
            <a:ext cx="5976837" cy="4351338"/>
          </a:xfrm>
        </p:spPr>
        <p:txBody>
          <a:bodyPr>
            <a:noAutofit/>
          </a:bodyPr>
          <a:lstStyle/>
          <a:p>
            <a:pPr marL="0" indent="0">
              <a:buNone/>
            </a:pPr>
            <a:r>
              <a:rPr lang="en-GB" sz="3200" dirty="0" smtClean="0"/>
              <a:t>Lack of information can lead to consumers </a:t>
            </a:r>
            <a:r>
              <a:rPr lang="en-GB" sz="3200" b="1" dirty="0" smtClean="0">
                <a:solidFill>
                  <a:srgbClr val="FF0000"/>
                </a:solidFill>
              </a:rPr>
              <a:t>not being able to make rational choices.</a:t>
            </a:r>
          </a:p>
          <a:p>
            <a:pPr marL="0" indent="0">
              <a:buNone/>
            </a:pPr>
            <a:endParaRPr lang="en-GB" sz="3200" dirty="0" smtClean="0"/>
          </a:p>
          <a:p>
            <a:pPr marL="0" indent="0">
              <a:buNone/>
            </a:pPr>
            <a:r>
              <a:rPr lang="en-GB" sz="3200" dirty="0" smtClean="0"/>
              <a:t>If consumers do not know the true benefit, they will </a:t>
            </a:r>
            <a:r>
              <a:rPr lang="en-GB" sz="3200" b="1" dirty="0" smtClean="0">
                <a:solidFill>
                  <a:schemeClr val="accent2">
                    <a:lumMod val="75000"/>
                  </a:schemeClr>
                </a:solidFill>
              </a:rPr>
              <a:t>pay and consume too much or too little.</a:t>
            </a:r>
            <a:endParaRPr lang="en-GB" sz="3200" b="1" dirty="0">
              <a:solidFill>
                <a:schemeClr val="accent2">
                  <a:lumMod val="75000"/>
                </a:schemeClr>
              </a:solidFill>
            </a:endParaRPr>
          </a:p>
          <a:p>
            <a:pPr marL="0" indent="0">
              <a:buNone/>
            </a:pPr>
            <a:endParaRPr lang="en-GB" sz="3200" dirty="0"/>
          </a:p>
          <a:p>
            <a:pPr marL="0" indent="0">
              <a:buNone/>
            </a:pPr>
            <a:r>
              <a:rPr lang="en-GB" sz="3200" dirty="0" smtClean="0"/>
              <a:t>How have the government tried to create symmetric information?</a:t>
            </a:r>
            <a:endParaRPr lang="en-GB" sz="3200" dirty="0"/>
          </a:p>
        </p:txBody>
      </p:sp>
      <p:pic>
        <p:nvPicPr>
          <p:cNvPr id="2050" name="Picture 2" descr="http://www.chicagobusiness.com/Assets/legacy/images/random2/ronald-mcdonald-96.jpg"/>
          <p:cNvPicPr>
            <a:picLocks noChangeAspect="1" noChangeArrowheads="1"/>
          </p:cNvPicPr>
          <p:nvPr/>
        </p:nvPicPr>
        <p:blipFill rotWithShape="1">
          <a:blip r:embed="rId3">
            <a:extLst>
              <a:ext uri="{28A0092B-C50C-407E-A947-70E740481C1C}">
                <a14:useLocalDpi xmlns:a14="http://schemas.microsoft.com/office/drawing/2010/main" val="0"/>
              </a:ext>
            </a:extLst>
          </a:blip>
          <a:srcRect t="5015" b="9301"/>
          <a:stretch/>
        </p:blipFill>
        <p:spPr bwMode="auto">
          <a:xfrm>
            <a:off x="469474" y="1603360"/>
            <a:ext cx="3324604" cy="28486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9387" y="461665"/>
            <a:ext cx="12481387" cy="923330"/>
          </a:xfrm>
          <a:prstGeom prst="rect">
            <a:avLst/>
          </a:prstGeom>
          <a:noFill/>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FOOD, ALCOHOL AND TOBACCO</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052" name="Picture 4" descr="http://www.galaxyelectroniccigarette.co.uk/images/categories/BENSO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219" b="8346"/>
          <a:stretch/>
        </p:blipFill>
        <p:spPr bwMode="auto">
          <a:xfrm>
            <a:off x="0" y="4681181"/>
            <a:ext cx="2854015" cy="196527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tatic.fitnessbeans.com/wp-content/uploads/2012/12/alcoho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4015" y="4599293"/>
            <a:ext cx="2952182" cy="1476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325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662370" y="497981"/>
            <a:ext cx="10956815" cy="5429853"/>
          </a:xfrm>
          <a:prstGeom prst="rect">
            <a:avLst/>
          </a:prstGeom>
          <a:noFill/>
          <a:ln>
            <a:noFill/>
          </a:ln>
        </p:spPr>
      </p:pic>
    </p:spTree>
    <p:extLst>
      <p:ext uri="{BB962C8B-B14F-4D97-AF65-F5344CB8AC3E}">
        <p14:creationId xmlns:p14="http://schemas.microsoft.com/office/powerpoint/2010/main" val="33612976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9387" y="461665"/>
            <a:ext cx="12481387" cy="923330"/>
          </a:xfrm>
          <a:prstGeom prst="rect">
            <a:avLst/>
          </a:prstGeom>
          <a:noFill/>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FOOD, ALCOHOL AND TOBACCO</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098" name="Picture 2" descr="http://www.neurosciencemarketing.com/blog/wp-content/uploads/2008/10/cigarette-warning-label.jpg"/>
          <p:cNvPicPr>
            <a:picLocks noChangeAspect="1" noChangeArrowheads="1"/>
          </p:cNvPicPr>
          <p:nvPr/>
        </p:nvPicPr>
        <p:blipFill rotWithShape="1">
          <a:blip r:embed="rId3">
            <a:extLst>
              <a:ext uri="{28A0092B-C50C-407E-A947-70E740481C1C}">
                <a14:useLocalDpi xmlns:a14="http://schemas.microsoft.com/office/drawing/2010/main" val="0"/>
              </a:ext>
            </a:extLst>
          </a:blip>
          <a:srcRect l="11048" t="11884" r="8381" b="12357"/>
          <a:stretch/>
        </p:blipFill>
        <p:spPr bwMode="auto">
          <a:xfrm>
            <a:off x="613230" y="1387537"/>
            <a:ext cx="2438752" cy="231304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carmenscafe.files.wordpress.com/2011/07/0728-alcohol-units-women_vg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373" y="3896184"/>
            <a:ext cx="3491126" cy="279290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cockeyed.com/citizen/calorie/mcdonalds_lar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3368" y="1487606"/>
            <a:ext cx="7844201" cy="455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635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698" y="2699083"/>
            <a:ext cx="11667699" cy="3892786"/>
          </a:xfrm>
        </p:spPr>
        <p:txBody>
          <a:bodyPr/>
          <a:lstStyle/>
          <a:p>
            <a:pPr lvl="0"/>
            <a:r>
              <a:rPr lang="en-GB" dirty="0" smtClean="0"/>
              <a:t>…at the weekend walking around Reading deciding what to eat.</a:t>
            </a:r>
          </a:p>
          <a:p>
            <a:pPr lvl="0"/>
            <a:r>
              <a:rPr lang="en-GB" dirty="0" smtClean="0"/>
              <a:t>…a 17-year-old is looking to insure their first car.</a:t>
            </a:r>
            <a:endParaRPr lang="en-GB" dirty="0"/>
          </a:p>
          <a:p>
            <a:pPr lvl="0"/>
            <a:r>
              <a:rPr lang="en-GB" dirty="0" smtClean="0"/>
              <a:t>…a </a:t>
            </a:r>
            <a:r>
              <a:rPr lang="en-GB" dirty="0"/>
              <a:t>second-hand care salesman tells me the car is </a:t>
            </a:r>
            <a:r>
              <a:rPr lang="en-GB" dirty="0" smtClean="0"/>
              <a:t>“a </a:t>
            </a:r>
            <a:r>
              <a:rPr lang="en-GB" dirty="0"/>
              <a:t>good </a:t>
            </a:r>
            <a:r>
              <a:rPr lang="en-GB" dirty="0" smtClean="0"/>
              <a:t>runner”</a:t>
            </a:r>
            <a:endParaRPr lang="en-GB" dirty="0"/>
          </a:p>
          <a:p>
            <a:pPr lvl="0"/>
            <a:r>
              <a:rPr lang="en-GB" dirty="0" smtClean="0"/>
              <a:t>…the </a:t>
            </a:r>
            <a:r>
              <a:rPr lang="en-GB" dirty="0"/>
              <a:t>seller of a pension scheme who says the future will be well provided for</a:t>
            </a:r>
          </a:p>
          <a:p>
            <a:pPr lvl="0"/>
            <a:r>
              <a:rPr lang="en-GB" dirty="0" smtClean="0"/>
              <a:t>…the </a:t>
            </a:r>
            <a:r>
              <a:rPr lang="en-GB" dirty="0"/>
              <a:t>cigarette manufacturer who does not inform potential consumers of the true health risk from smoking</a:t>
            </a:r>
          </a:p>
          <a:p>
            <a:r>
              <a:rPr lang="en-GB" dirty="0" smtClean="0"/>
              <a:t>…a Year 11 choosing their A-Level options and deciding which Sixth Form to attend</a:t>
            </a:r>
          </a:p>
        </p:txBody>
      </p:sp>
      <p:sp>
        <p:nvSpPr>
          <p:cNvPr id="5" name="Rectangle 4"/>
          <p:cNvSpPr/>
          <p:nvPr/>
        </p:nvSpPr>
        <p:spPr>
          <a:xfrm>
            <a:off x="-289387" y="461665"/>
            <a:ext cx="12481387" cy="923330"/>
          </a:xfrm>
          <a:prstGeom prst="rect">
            <a:avLst/>
          </a:prstGeom>
          <a:noFill/>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FOOD, ALCOHOL AND TOBACCO</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extBox 5"/>
          <p:cNvSpPr txBox="1"/>
          <p:nvPr/>
        </p:nvSpPr>
        <p:spPr>
          <a:xfrm>
            <a:off x="354841" y="1584319"/>
            <a:ext cx="11675632" cy="461665"/>
          </a:xfrm>
          <a:prstGeom prst="rect">
            <a:avLst/>
          </a:prstGeom>
          <a:noFill/>
        </p:spPr>
        <p:txBody>
          <a:bodyPr wrap="none" rtlCol="0">
            <a:spAutoFit/>
          </a:bodyPr>
          <a:lstStyle/>
          <a:p>
            <a:r>
              <a:rPr lang="en-GB" sz="2400" b="1" i="1" dirty="0" smtClean="0">
                <a:solidFill>
                  <a:srgbClr val="FF0000"/>
                </a:solidFill>
              </a:rPr>
              <a:t>Who knows more and what will the effect be..? How could the information gap be closed?</a:t>
            </a:r>
            <a:endParaRPr lang="en-GB" sz="2400" b="1" i="1" dirty="0">
              <a:solidFill>
                <a:srgbClr val="FF0000"/>
              </a:solidFill>
            </a:endParaRPr>
          </a:p>
        </p:txBody>
      </p:sp>
    </p:spTree>
    <p:extLst>
      <p:ext uri="{BB962C8B-B14F-4D97-AF65-F5344CB8AC3E}">
        <p14:creationId xmlns:p14="http://schemas.microsoft.com/office/powerpoint/2010/main" val="347398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483" t="11940" r="21827"/>
          <a:stretch/>
        </p:blipFill>
        <p:spPr bwMode="auto">
          <a:xfrm>
            <a:off x="1446663" y="151668"/>
            <a:ext cx="8993874" cy="670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930412" y="151668"/>
            <a:ext cx="3020250" cy="1200329"/>
          </a:xfrm>
          <a:prstGeom prst="rect">
            <a:avLst/>
          </a:prstGeom>
          <a:solidFill>
            <a:srgbClr val="FFFF00"/>
          </a:solidFill>
        </p:spPr>
        <p:txBody>
          <a:bodyPr wrap="none" rtlCol="0">
            <a:spAutoFit/>
          </a:bodyPr>
          <a:lstStyle/>
          <a:p>
            <a:r>
              <a:rPr lang="en-GB" b="1" dirty="0" smtClean="0"/>
              <a:t>Price comparison sites reduce</a:t>
            </a:r>
            <a:br>
              <a:rPr lang="en-GB" b="1" dirty="0" smtClean="0"/>
            </a:br>
            <a:r>
              <a:rPr lang="en-GB" b="1" dirty="0" smtClean="0"/>
              <a:t>information gaps between </a:t>
            </a:r>
            <a:br>
              <a:rPr lang="en-GB" b="1" dirty="0" smtClean="0"/>
            </a:br>
            <a:r>
              <a:rPr lang="en-GB" b="1" dirty="0" smtClean="0"/>
              <a:t>buyers and sellers. Reducing</a:t>
            </a:r>
            <a:br>
              <a:rPr lang="en-GB" b="1" dirty="0" smtClean="0"/>
            </a:br>
            <a:r>
              <a:rPr lang="en-GB" b="1" dirty="0" smtClean="0"/>
              <a:t>market failure.</a:t>
            </a:r>
            <a:endParaRPr lang="en-GB" b="1" dirty="0"/>
          </a:p>
        </p:txBody>
      </p:sp>
    </p:spTree>
    <p:extLst>
      <p:ext uri="{BB962C8B-B14F-4D97-AF65-F5344CB8AC3E}">
        <p14:creationId xmlns:p14="http://schemas.microsoft.com/office/powerpoint/2010/main" val="312672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433" y="889844"/>
            <a:ext cx="11300346" cy="5078313"/>
          </a:xfrm>
          <a:prstGeom prst="rect">
            <a:avLst/>
          </a:prstGeom>
        </p:spPr>
        <p:txBody>
          <a:bodyPr wrap="square">
            <a:spAutoFit/>
          </a:bodyPr>
          <a:lstStyle/>
          <a:p>
            <a:pPr lvl="0"/>
            <a:r>
              <a:rPr lang="en-GB" sz="3600" b="1" dirty="0" smtClean="0"/>
              <a:t>2) Mixed </a:t>
            </a:r>
            <a:r>
              <a:rPr lang="en-GB" sz="3600" b="1" dirty="0"/>
              <a:t>economies have a free-market, with elements of government intervention. Identify </a:t>
            </a:r>
            <a:r>
              <a:rPr lang="en-GB" sz="3600" b="1" dirty="0">
                <a:solidFill>
                  <a:srgbClr val="FF0000"/>
                </a:solidFill>
              </a:rPr>
              <a:t>three examples of how the government might intervene </a:t>
            </a:r>
            <a:r>
              <a:rPr lang="en-GB" sz="3600" b="1" dirty="0"/>
              <a:t>in an economy</a:t>
            </a:r>
            <a:r>
              <a:rPr lang="en-GB" sz="3600" b="1" dirty="0" smtClean="0"/>
              <a:t>.</a:t>
            </a:r>
            <a:r>
              <a:rPr lang="en-GB" sz="3600" b="1" dirty="0"/>
              <a:t/>
            </a:r>
            <a:br>
              <a:rPr lang="en-GB" sz="3600" b="1" dirty="0"/>
            </a:br>
            <a:endParaRPr lang="en-GB" sz="3600" b="1" dirty="0" smtClean="0"/>
          </a:p>
          <a:p>
            <a:pPr lvl="0"/>
            <a:endParaRPr lang="en-GB" sz="3600" dirty="0"/>
          </a:p>
          <a:p>
            <a:pPr lvl="0"/>
            <a:r>
              <a:rPr lang="en-GB" sz="3600" b="1" dirty="0" smtClean="0"/>
              <a:t>3) </a:t>
            </a:r>
            <a:r>
              <a:rPr lang="en-GB" sz="3600" b="1" dirty="0" smtClean="0">
                <a:solidFill>
                  <a:srgbClr val="FF0000"/>
                </a:solidFill>
              </a:rPr>
              <a:t>No </a:t>
            </a:r>
            <a:r>
              <a:rPr lang="en-GB" sz="3600" b="1" dirty="0">
                <a:solidFill>
                  <a:srgbClr val="FF0000"/>
                </a:solidFill>
              </a:rPr>
              <a:t>economy is an entirely free-market, </a:t>
            </a:r>
            <a:r>
              <a:rPr lang="en-GB" sz="3600" b="1" dirty="0"/>
              <a:t>all have some form of intervention by the state. Explain why you think that this is the case and reasons for which intervention is necessary.</a:t>
            </a:r>
          </a:p>
        </p:txBody>
      </p:sp>
    </p:spTree>
    <p:extLst>
      <p:ext uri="{BB962C8B-B14F-4D97-AF65-F5344CB8AC3E}">
        <p14:creationId xmlns:p14="http://schemas.microsoft.com/office/powerpoint/2010/main" val="2768642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jameystegmaier.com/wp-content/uploads/2010/07/tornado-thunder-and-lightning-picture-2.jpg"/>
          <p:cNvPicPr>
            <a:picLocks noChangeAspect="1" noChangeArrowheads="1"/>
          </p:cNvPicPr>
          <p:nvPr/>
        </p:nvPicPr>
        <p:blipFill>
          <a:blip r:embed="rId2" cstate="print"/>
          <a:srcRect/>
          <a:stretch>
            <a:fillRect/>
          </a:stretch>
        </p:blipFill>
        <p:spPr bwMode="auto">
          <a:xfrm>
            <a:off x="0" y="0"/>
            <a:ext cx="12496800" cy="6858000"/>
          </a:xfrm>
          <a:prstGeom prst="rect">
            <a:avLst/>
          </a:prstGeom>
          <a:noFill/>
        </p:spPr>
      </p:pic>
      <p:sp>
        <p:nvSpPr>
          <p:cNvPr id="4" name="Explosion 1 3"/>
          <p:cNvSpPr/>
          <p:nvPr/>
        </p:nvSpPr>
        <p:spPr>
          <a:xfrm rot="21256764">
            <a:off x="3438056" y="1036838"/>
            <a:ext cx="9604108" cy="3194577"/>
          </a:xfrm>
          <a:prstGeom prst="irregularSeal1">
            <a:avLst/>
          </a:prstGeom>
          <a:solidFill>
            <a:srgbClr val="FFFF00">
              <a:alpha val="92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21083810">
            <a:off x="418113" y="2126295"/>
            <a:ext cx="12070629" cy="1015663"/>
          </a:xfrm>
          <a:prstGeom prst="rect">
            <a:avLst/>
          </a:prstGeom>
          <a:noFill/>
        </p:spPr>
        <p:txBody>
          <a:bodyPr wrap="square" rtlCol="0">
            <a:spAutoFit/>
          </a:bodyPr>
          <a:lstStyle/>
          <a:p>
            <a:r>
              <a:rPr lang="en-US" sz="3600" b="1" dirty="0" smtClean="0">
                <a:solidFill>
                  <a:srgbClr val="FFFF00"/>
                </a:solidFill>
              </a:rPr>
              <a:t>What is meant by                  </a:t>
            </a:r>
            <a:r>
              <a:rPr lang="en-US" sz="6000" b="1" i="1" u="sng" dirty="0" smtClean="0">
                <a:solidFill>
                  <a:srgbClr val="FF0000"/>
                </a:solidFill>
              </a:rPr>
              <a:t>market failure</a:t>
            </a:r>
            <a:r>
              <a:rPr lang="en-US" sz="3600" b="1" dirty="0" smtClean="0"/>
              <a:t>?</a:t>
            </a:r>
            <a:endParaRPr lang="en-US" sz="3600" b="1" dirty="0"/>
          </a:p>
        </p:txBody>
      </p:sp>
      <p:sp>
        <p:nvSpPr>
          <p:cNvPr id="6" name="Rectangle 5"/>
          <p:cNvSpPr/>
          <p:nvPr/>
        </p:nvSpPr>
        <p:spPr>
          <a:xfrm>
            <a:off x="508000" y="4648200"/>
            <a:ext cx="11480800" cy="1905000"/>
          </a:xfrm>
          <a:prstGeom prst="rect">
            <a:avLst/>
          </a:prstGeom>
          <a:solidFill>
            <a:schemeClr val="bg1"/>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b="1" dirty="0" smtClean="0">
                <a:solidFill>
                  <a:schemeClr val="tx1"/>
                </a:solidFill>
              </a:rPr>
              <a:t>This happens when the free market forces, using the price mechanism, fails to produce the demanded products or services at the quantity demanded. Causing an </a:t>
            </a:r>
            <a:r>
              <a:rPr lang="en-US" sz="2700" b="1" dirty="0" smtClean="0">
                <a:solidFill>
                  <a:srgbClr val="FF0000"/>
                </a:solidFill>
              </a:rPr>
              <a:t>inefficient allocation of resources.</a:t>
            </a:r>
            <a:endParaRPr lang="en-US" sz="2700" b="1" dirty="0">
              <a:solidFill>
                <a:srgbClr val="FF0000"/>
              </a:solidFill>
            </a:endParaRPr>
          </a:p>
        </p:txBody>
      </p:sp>
      <p:sp>
        <p:nvSpPr>
          <p:cNvPr id="7" name="Rectangle 6"/>
          <p:cNvSpPr/>
          <p:nvPr/>
        </p:nvSpPr>
        <p:spPr>
          <a:xfrm>
            <a:off x="182729" y="106661"/>
            <a:ext cx="11480800" cy="918949"/>
          </a:xfrm>
          <a:prstGeom prst="rect">
            <a:avLst/>
          </a:prstGeom>
          <a:solidFill>
            <a:schemeClr val="bg1"/>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b="1" dirty="0" smtClean="0">
                <a:solidFill>
                  <a:srgbClr val="0070C0"/>
                </a:solidFill>
              </a:rPr>
              <a:t>Free-market economies </a:t>
            </a:r>
            <a:r>
              <a:rPr lang="en-US" sz="2700" b="1" dirty="0" smtClean="0">
                <a:solidFill>
                  <a:schemeClr val="tx1"/>
                </a:solidFill>
              </a:rPr>
              <a:t>suffer from </a:t>
            </a:r>
            <a:r>
              <a:rPr lang="en-US" sz="2700" b="1" dirty="0" smtClean="0">
                <a:solidFill>
                  <a:srgbClr val="0070C0"/>
                </a:solidFill>
              </a:rPr>
              <a:t>market failure</a:t>
            </a:r>
            <a:r>
              <a:rPr lang="en-US" sz="2700" b="1" dirty="0" smtClean="0">
                <a:solidFill>
                  <a:schemeClr val="tx1"/>
                </a:solidFill>
              </a:rPr>
              <a:t>, therefore the government intervenes in order to correct this. Hence why mixed economies exist.</a:t>
            </a:r>
            <a:endParaRPr lang="en-US" sz="2700" b="1" dirty="0">
              <a:solidFill>
                <a:srgbClr val="FF0000"/>
              </a:solidFill>
            </a:endParaRPr>
          </a:p>
        </p:txBody>
      </p:sp>
    </p:spTree>
    <p:extLst>
      <p:ext uri="{BB962C8B-B14F-4D97-AF65-F5344CB8AC3E}">
        <p14:creationId xmlns:p14="http://schemas.microsoft.com/office/powerpoint/2010/main" val="335806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144" y="1849076"/>
            <a:ext cx="11643590" cy="4351338"/>
          </a:xfrm>
        </p:spPr>
        <p:txBody>
          <a:bodyPr>
            <a:noAutofit/>
          </a:bodyPr>
          <a:lstStyle/>
          <a:p>
            <a:r>
              <a:rPr lang="en-GB" sz="4000" b="1" dirty="0">
                <a:solidFill>
                  <a:srgbClr val="C00000"/>
                </a:solidFill>
              </a:rPr>
              <a:t>Lo1: Define the term market failure.</a:t>
            </a:r>
          </a:p>
          <a:p>
            <a:endParaRPr lang="en-US" sz="4000" b="1" dirty="0"/>
          </a:p>
          <a:p>
            <a:r>
              <a:rPr lang="en-GB" sz="4000" b="1" dirty="0">
                <a:solidFill>
                  <a:srgbClr val="00B0F0"/>
                </a:solidFill>
              </a:rPr>
              <a:t>Lo2: </a:t>
            </a:r>
            <a:r>
              <a:rPr lang="en-GB" sz="4000" b="1" dirty="0" smtClean="0">
                <a:solidFill>
                  <a:srgbClr val="00B0F0"/>
                </a:solidFill>
              </a:rPr>
              <a:t>Explain the terms ‘public good’ and ‘information gaps’.</a:t>
            </a:r>
            <a:endParaRPr lang="en-GB" sz="4000" b="1" dirty="0">
              <a:solidFill>
                <a:srgbClr val="00B0F0"/>
              </a:solidFill>
            </a:endParaRPr>
          </a:p>
          <a:p>
            <a:endParaRPr lang="en-US" sz="4000" b="1" dirty="0"/>
          </a:p>
          <a:p>
            <a:r>
              <a:rPr lang="en-GB" sz="4000" b="1" dirty="0">
                <a:solidFill>
                  <a:srgbClr val="00682F"/>
                </a:solidFill>
              </a:rPr>
              <a:t>Lo3: Analyse </a:t>
            </a:r>
            <a:r>
              <a:rPr lang="en-GB" sz="4000" b="1" dirty="0" smtClean="0">
                <a:solidFill>
                  <a:srgbClr val="00682F"/>
                </a:solidFill>
              </a:rPr>
              <a:t>the characteristics and consequences of these upon markets.</a:t>
            </a:r>
            <a:endParaRPr lang="en-US" sz="4000" b="1" dirty="0">
              <a:solidFill>
                <a:srgbClr val="00682F"/>
              </a:solidFill>
            </a:endParaRPr>
          </a:p>
        </p:txBody>
      </p:sp>
      <p:sp>
        <p:nvSpPr>
          <p:cNvPr id="4" name="Rectangle 3"/>
          <p:cNvSpPr/>
          <p:nvPr/>
        </p:nvSpPr>
        <p:spPr>
          <a:xfrm>
            <a:off x="2279576" y="382669"/>
            <a:ext cx="7632848" cy="923330"/>
          </a:xfrm>
          <a:prstGeom prst="rect">
            <a:avLst/>
          </a:prstGeom>
          <a:noFill/>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LEARNING OBJECTIVES</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27428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162952">
            <a:off x="155240" y="704915"/>
            <a:ext cx="12085273" cy="1107996"/>
          </a:xfrm>
          <a:prstGeom prst="rect">
            <a:avLst/>
          </a:prstGeom>
          <a:noFill/>
        </p:spPr>
        <p:txBody>
          <a:bodyPr wrap="square" rtlCol="0">
            <a:spAutoFit/>
          </a:bodyPr>
          <a:lstStyle/>
          <a:p>
            <a:r>
              <a:rPr lang="en-US" sz="4000" b="1" dirty="0" smtClean="0"/>
              <a:t>What are the </a:t>
            </a:r>
            <a:r>
              <a:rPr lang="en-US" sz="6600" b="1" i="1" u="sng" dirty="0" smtClean="0">
                <a:solidFill>
                  <a:srgbClr val="FF0000"/>
                </a:solidFill>
                <a:effectLst>
                  <a:outerShdw blurRad="38100" dist="38100" dir="2700000" algn="tl">
                    <a:srgbClr val="000000">
                      <a:alpha val="43137"/>
                    </a:srgbClr>
                  </a:outerShdw>
                </a:effectLst>
              </a:rPr>
              <a:t>CAUSES</a:t>
            </a:r>
            <a:r>
              <a:rPr lang="en-US" sz="4000" b="1" dirty="0" smtClean="0"/>
              <a:t> </a:t>
            </a:r>
            <a:r>
              <a:rPr lang="en-US" sz="4000" b="1" dirty="0"/>
              <a:t>o</a:t>
            </a:r>
            <a:r>
              <a:rPr lang="en-US" sz="4000" b="1" dirty="0" smtClean="0"/>
              <a:t>f market failure?</a:t>
            </a:r>
            <a:endParaRPr lang="en-US" sz="4000" b="1" dirty="0"/>
          </a:p>
        </p:txBody>
      </p:sp>
      <p:sp>
        <p:nvSpPr>
          <p:cNvPr id="3" name="TextBox 2"/>
          <p:cNvSpPr txBox="1"/>
          <p:nvPr/>
        </p:nvSpPr>
        <p:spPr>
          <a:xfrm>
            <a:off x="508000" y="2362200"/>
            <a:ext cx="11074400" cy="3908762"/>
          </a:xfrm>
          <a:prstGeom prst="rect">
            <a:avLst/>
          </a:prstGeom>
          <a:noFill/>
        </p:spPr>
        <p:txBody>
          <a:bodyPr wrap="square" rtlCol="0">
            <a:spAutoFit/>
          </a:bodyPr>
          <a:lstStyle/>
          <a:p>
            <a:endParaRPr lang="en-US" sz="2800" b="1" dirty="0"/>
          </a:p>
          <a:p>
            <a:pPr marL="457200" indent="-457200">
              <a:buFont typeface="Arial" panose="020B0604020202020204" pitchFamily="34" charset="0"/>
              <a:buChar char="•"/>
            </a:pPr>
            <a:r>
              <a:rPr lang="en-US" sz="4400" b="1" dirty="0" smtClean="0"/>
              <a:t>Under-provision of public goods</a:t>
            </a:r>
          </a:p>
          <a:p>
            <a:pPr marL="457200" indent="-457200">
              <a:buFont typeface="Arial" panose="020B0604020202020204" pitchFamily="34" charset="0"/>
              <a:buChar char="•"/>
            </a:pPr>
            <a:endParaRPr lang="en-US" sz="4400" b="1" dirty="0"/>
          </a:p>
          <a:p>
            <a:pPr marL="457200" indent="-457200">
              <a:buFont typeface="Arial" panose="020B0604020202020204" pitchFamily="34" charset="0"/>
              <a:buChar char="•"/>
            </a:pPr>
            <a:r>
              <a:rPr lang="en-US" sz="4400" b="1" dirty="0" smtClean="0"/>
              <a:t>Information Gaps</a:t>
            </a:r>
          </a:p>
          <a:p>
            <a:pPr marL="457200" indent="-457200">
              <a:buFont typeface="Arial" panose="020B0604020202020204" pitchFamily="34" charset="0"/>
              <a:buChar char="•"/>
            </a:pPr>
            <a:endParaRPr lang="en-US" sz="4400" b="1" dirty="0"/>
          </a:p>
          <a:p>
            <a:pPr marL="457200" indent="-457200">
              <a:buFont typeface="Arial" panose="020B0604020202020204" pitchFamily="34" charset="0"/>
              <a:buChar char="•"/>
            </a:pPr>
            <a:r>
              <a:rPr lang="en-US" sz="4400" b="1" dirty="0" smtClean="0"/>
              <a:t>Externalities</a:t>
            </a:r>
            <a:endParaRPr lang="en-US" sz="4400" b="1" dirty="0"/>
          </a:p>
        </p:txBody>
      </p:sp>
    </p:spTree>
    <p:extLst>
      <p:ext uri="{BB962C8B-B14F-4D97-AF65-F5344CB8AC3E}">
        <p14:creationId xmlns:p14="http://schemas.microsoft.com/office/powerpoint/2010/main" val="874681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672" y="382668"/>
            <a:ext cx="11259403" cy="2215991"/>
          </a:xfrm>
          <a:prstGeom prst="rect">
            <a:avLst/>
          </a:prstGeom>
          <a:noFill/>
        </p:spPr>
        <p:txBody>
          <a:bodyPr wrap="square" lIns="91440" tIns="45720" rIns="91440" bIns="45720">
            <a:spAutoFit/>
          </a:bodyPr>
          <a:lstStyle/>
          <a:p>
            <a:pPr algn="ctr"/>
            <a:r>
              <a:rPr lang="en-US" sz="13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EXTERNALITIES</a:t>
            </a:r>
            <a:endParaRPr lang="en-US" sz="13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descr="http://www.haqjo.com/wp-content/uploads/2013/06/07TH_AIR_POLLUTION_886689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57" y="2598659"/>
            <a:ext cx="6057900" cy="39052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219a2.medialib.glogster.com/media/f4/f468219db044b897a897af86afbed5585aaed55dba03382e4496e5328af46da1/water-pollution-800x800-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5557" y="2598659"/>
            <a:ext cx="5238750" cy="3905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324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672" y="0"/>
            <a:ext cx="11259403" cy="3046988"/>
          </a:xfrm>
          <a:prstGeom prst="rect">
            <a:avLst/>
          </a:prstGeom>
          <a:noFill/>
        </p:spPr>
        <p:txBody>
          <a:bodyPr wrap="square" lIns="91440" tIns="45720" rIns="91440" bIns="45720">
            <a:spAutoFit/>
          </a:bodyPr>
          <a:lstStyle/>
          <a:p>
            <a:pPr algn="ctr"/>
            <a:r>
              <a:rPr lang="en-US" sz="9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INFORMATION </a:t>
            </a:r>
          </a:p>
          <a:p>
            <a:pPr algn="ctr"/>
            <a:r>
              <a:rPr lang="en-US" sz="9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GAPS</a:t>
            </a:r>
            <a:endParaRPr lang="en-US" sz="9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074" name="Picture 2" descr="http://youveneverheardofjentidwell.files.wordpress.com/2012/03/hous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717" y="3521121"/>
            <a:ext cx="3243161" cy="241167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aqua-seal.co.uk/Actual%20site/images/damp/damp-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7878" y="3380095"/>
            <a:ext cx="2695575" cy="25527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skillsconverged.com/Portals/5/DownloadImages/Chinese_Whisp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9773" y="3762375"/>
            <a:ext cx="5715000"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912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672" y="532796"/>
            <a:ext cx="11259403" cy="2215991"/>
          </a:xfrm>
          <a:prstGeom prst="rect">
            <a:avLst/>
          </a:prstGeom>
          <a:noFill/>
        </p:spPr>
        <p:txBody>
          <a:bodyPr wrap="square" lIns="91440" tIns="45720" rIns="91440" bIns="45720">
            <a:spAutoFit/>
          </a:bodyPr>
          <a:lstStyle/>
          <a:p>
            <a:pPr algn="ctr"/>
            <a:r>
              <a:rPr lang="en-US" sz="13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PUBLIC GOODS</a:t>
            </a:r>
            <a:endParaRPr lang="en-US" sz="13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050" name="Picture 2" descr="http://www.ledlightingmontana.com/uploads/1/4/8/2/14825412/4058566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247" y="2598659"/>
            <a:ext cx="5715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blog.cinfin.com/wp-content/uploads/2014/06/group-of-people-watching-fireworks.jpg"/>
          <p:cNvPicPr>
            <a:picLocks noChangeAspect="1" noChangeArrowheads="1"/>
          </p:cNvPicPr>
          <p:nvPr/>
        </p:nvPicPr>
        <p:blipFill rotWithShape="1">
          <a:blip r:embed="rId3">
            <a:extLst>
              <a:ext uri="{28A0092B-C50C-407E-A947-70E740481C1C}">
                <a14:useLocalDpi xmlns:a14="http://schemas.microsoft.com/office/drawing/2010/main" val="0"/>
              </a:ext>
            </a:extLst>
          </a:blip>
          <a:srcRect r="20622" b="6103"/>
          <a:stretch/>
        </p:blipFill>
        <p:spPr bwMode="auto">
          <a:xfrm>
            <a:off x="6219728" y="2625496"/>
            <a:ext cx="5685667" cy="37831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20471860">
            <a:off x="-44540" y="370339"/>
            <a:ext cx="2810513" cy="461665"/>
          </a:xfrm>
          <a:prstGeom prst="rect">
            <a:avLst/>
          </a:prstGeom>
          <a:noFill/>
        </p:spPr>
        <p:txBody>
          <a:bodyPr wrap="none" rtlCol="0">
            <a:spAutoFit/>
          </a:bodyPr>
          <a:lstStyle/>
          <a:p>
            <a:r>
              <a:rPr lang="en-GB" sz="2400" b="1" dirty="0" smtClean="0">
                <a:solidFill>
                  <a:schemeClr val="accent2">
                    <a:lumMod val="75000"/>
                  </a:schemeClr>
                </a:solidFill>
              </a:rPr>
              <a:t>Under-provision of…</a:t>
            </a:r>
            <a:endParaRPr lang="en-GB" sz="2400" b="1" dirty="0">
              <a:solidFill>
                <a:schemeClr val="accent2">
                  <a:lumMod val="75000"/>
                </a:schemeClr>
              </a:solidFill>
            </a:endParaRPr>
          </a:p>
        </p:txBody>
      </p:sp>
    </p:spTree>
    <p:extLst>
      <p:ext uri="{BB962C8B-B14F-4D97-AF65-F5344CB8AC3E}">
        <p14:creationId xmlns:p14="http://schemas.microsoft.com/office/powerpoint/2010/main" val="2331337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4507</TotalTime>
  <Words>742</Words>
  <Application>Microsoft Office PowerPoint</Application>
  <PresentationFormat>Widescreen</PresentationFormat>
  <Paragraphs>105</Paragraphs>
  <Slides>22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Wilson</dc:creator>
  <cp:lastModifiedBy>Michael Wilson</cp:lastModifiedBy>
  <cp:revision>316</cp:revision>
  <dcterms:created xsi:type="dcterms:W3CDTF">2013-12-06T10:07:58Z</dcterms:created>
  <dcterms:modified xsi:type="dcterms:W3CDTF">2017-12-05T14:10:59Z</dcterms:modified>
</cp:coreProperties>
</file>