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53" r:id="rId2"/>
    <p:sldId id="556" r:id="rId3"/>
    <p:sldId id="584" r:id="rId4"/>
    <p:sldId id="585" r:id="rId5"/>
    <p:sldId id="586" r:id="rId6"/>
    <p:sldId id="587" r:id="rId7"/>
    <p:sldId id="588" r:id="rId8"/>
    <p:sldId id="589" r:id="rId9"/>
    <p:sldId id="590" r:id="rId10"/>
    <p:sldId id="591" r:id="rId11"/>
    <p:sldId id="592" r:id="rId12"/>
    <p:sldId id="593" r:id="rId13"/>
    <p:sldId id="594" r:id="rId14"/>
    <p:sldId id="595" r:id="rId15"/>
    <p:sldId id="596" r:id="rId16"/>
    <p:sldId id="597" r:id="rId17"/>
    <p:sldId id="598" r:id="rId18"/>
    <p:sldId id="555" r:id="rId19"/>
  </p:sldIdLst>
  <p:sldSz cx="9144000" cy="6858000" type="screen4x3"/>
  <p:notesSz cx="6797675" cy="987425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19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0" autoAdjust="0"/>
    <p:restoredTop sz="93739" autoAdjust="0"/>
  </p:normalViewPr>
  <p:slideViewPr>
    <p:cSldViewPr>
      <p:cViewPr>
        <p:scale>
          <a:sx n="90" d="100"/>
          <a:sy n="90" d="100"/>
        </p:scale>
        <p:origin x="156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tags" Target="tags/tag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EE6E57-1006-174E-B09B-E216BA444CA2}" type="doc">
      <dgm:prSet loTypeId="urn:microsoft.com/office/officeart/2005/8/layout/radial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0CA1EBD-121E-4F47-9752-FAF2C2407018}">
      <dgm:prSet phldrT="[Text]"/>
      <dgm:spPr/>
      <dgm:t>
        <a:bodyPr/>
        <a:lstStyle/>
        <a:p>
          <a:r>
            <a:rPr lang="en-US" b="1" dirty="0" smtClean="0"/>
            <a:t>Porter’s Strategies</a:t>
          </a:r>
          <a:endParaRPr lang="en-US" b="1" dirty="0"/>
        </a:p>
      </dgm:t>
    </dgm:pt>
    <dgm:pt modelId="{E9DE74AD-AA9E-514D-B648-697B18793616}" type="parTrans" cxnId="{771E7865-A952-AE40-90D2-2CC9CB4107BB}">
      <dgm:prSet/>
      <dgm:spPr/>
      <dgm:t>
        <a:bodyPr/>
        <a:lstStyle/>
        <a:p>
          <a:endParaRPr lang="en-US"/>
        </a:p>
      </dgm:t>
    </dgm:pt>
    <dgm:pt modelId="{04D07C83-7CCE-DE48-970E-D973D85CAD11}" type="sibTrans" cxnId="{771E7865-A952-AE40-90D2-2CC9CB4107BB}">
      <dgm:prSet/>
      <dgm:spPr/>
      <dgm:t>
        <a:bodyPr/>
        <a:lstStyle/>
        <a:p>
          <a:endParaRPr lang="en-US"/>
        </a:p>
      </dgm:t>
    </dgm:pt>
    <dgm:pt modelId="{C5D4FC18-855E-7247-8A2D-A691DAE38445}">
      <dgm:prSet phldrT="[Text]" custT="1"/>
      <dgm:spPr/>
      <dgm:t>
        <a:bodyPr/>
        <a:lstStyle/>
        <a:p>
          <a:r>
            <a:rPr lang="en-US" sz="2200" b="1" dirty="0" smtClean="0"/>
            <a:t>Market positioning</a:t>
          </a:r>
          <a:endParaRPr lang="en-US" sz="2200" b="1" dirty="0"/>
        </a:p>
      </dgm:t>
    </dgm:pt>
    <dgm:pt modelId="{9D89B03E-17BE-6B44-BD2B-71319B0AAF89}" type="parTrans" cxnId="{8E896277-DB33-4A40-8F82-1D8F6C1A0D96}">
      <dgm:prSet/>
      <dgm:spPr/>
      <dgm:t>
        <a:bodyPr/>
        <a:lstStyle/>
        <a:p>
          <a:endParaRPr lang="en-US"/>
        </a:p>
      </dgm:t>
    </dgm:pt>
    <dgm:pt modelId="{0256E54F-A79F-8F41-BAB7-941DBFBAC0C1}" type="sibTrans" cxnId="{8E896277-DB33-4A40-8F82-1D8F6C1A0D96}">
      <dgm:prSet/>
      <dgm:spPr/>
      <dgm:t>
        <a:bodyPr/>
        <a:lstStyle/>
        <a:p>
          <a:endParaRPr lang="en-US"/>
        </a:p>
      </dgm:t>
    </dgm:pt>
    <dgm:pt modelId="{9E80454C-7E8E-F145-BBEA-700EB5926CA9}">
      <dgm:prSet phldrT="[Text]" custT="1"/>
      <dgm:spPr/>
      <dgm:t>
        <a:bodyPr/>
        <a:lstStyle/>
        <a:p>
          <a:r>
            <a:rPr lang="en-US" sz="2200" b="1" dirty="0" smtClean="0"/>
            <a:t>Product differentiation</a:t>
          </a:r>
          <a:endParaRPr lang="en-US" sz="2200" b="1" dirty="0"/>
        </a:p>
      </dgm:t>
    </dgm:pt>
    <dgm:pt modelId="{44C96C3F-CAC3-3B4D-A738-13DCBB8578E6}" type="parTrans" cxnId="{EB88FB9B-2417-AD44-90A1-EFFEF45A6F9C}">
      <dgm:prSet/>
      <dgm:spPr/>
      <dgm:t>
        <a:bodyPr/>
        <a:lstStyle/>
        <a:p>
          <a:endParaRPr lang="en-US"/>
        </a:p>
      </dgm:t>
    </dgm:pt>
    <dgm:pt modelId="{44E853BD-801C-3048-A728-51F93D325FE6}" type="sibTrans" cxnId="{EB88FB9B-2417-AD44-90A1-EFFEF45A6F9C}">
      <dgm:prSet/>
      <dgm:spPr/>
      <dgm:t>
        <a:bodyPr/>
        <a:lstStyle/>
        <a:p>
          <a:endParaRPr lang="en-US"/>
        </a:p>
      </dgm:t>
    </dgm:pt>
    <dgm:pt modelId="{1CAD61EE-9310-E245-BCE8-DD89437E2AB8}">
      <dgm:prSet phldrT="[Text]" custT="1"/>
      <dgm:spPr/>
      <dgm:t>
        <a:bodyPr/>
        <a:lstStyle/>
        <a:p>
          <a:r>
            <a:rPr lang="en-US" sz="2200" b="1" dirty="0" smtClean="0"/>
            <a:t>Mass &amp; niche markets</a:t>
          </a:r>
          <a:endParaRPr lang="en-US" sz="2200" b="1" dirty="0"/>
        </a:p>
      </dgm:t>
    </dgm:pt>
    <dgm:pt modelId="{ABB78098-0D49-914D-876E-6CB98FB8FD0F}" type="parTrans" cxnId="{151A7E8E-220F-A249-BAC3-6C222795BE7B}">
      <dgm:prSet/>
      <dgm:spPr/>
      <dgm:t>
        <a:bodyPr/>
        <a:lstStyle/>
        <a:p>
          <a:endParaRPr lang="en-US"/>
        </a:p>
      </dgm:t>
    </dgm:pt>
    <dgm:pt modelId="{B8DB47BA-2448-B840-BCCC-69113569D717}" type="sibTrans" cxnId="{151A7E8E-220F-A249-BAC3-6C222795BE7B}">
      <dgm:prSet/>
      <dgm:spPr/>
      <dgm:t>
        <a:bodyPr/>
        <a:lstStyle/>
        <a:p>
          <a:endParaRPr lang="en-US"/>
        </a:p>
      </dgm:t>
    </dgm:pt>
    <dgm:pt modelId="{711EBAEB-B3EB-844A-95B0-314792433FCC}">
      <dgm:prSet phldrT="[Text]" custT="1"/>
      <dgm:spPr/>
      <dgm:t>
        <a:bodyPr/>
        <a:lstStyle/>
        <a:p>
          <a:r>
            <a:rPr lang="en-US" sz="2200" b="1" dirty="0" smtClean="0"/>
            <a:t>Competitive advantage</a:t>
          </a:r>
          <a:endParaRPr lang="en-US" sz="2200" b="1" dirty="0"/>
        </a:p>
      </dgm:t>
    </dgm:pt>
    <dgm:pt modelId="{63B3C122-DCD5-B44C-9C60-C043628465E6}" type="parTrans" cxnId="{B333F38F-05A0-9C42-A13B-061EF9F77459}">
      <dgm:prSet/>
      <dgm:spPr/>
      <dgm:t>
        <a:bodyPr/>
        <a:lstStyle/>
        <a:p>
          <a:endParaRPr lang="en-US"/>
        </a:p>
      </dgm:t>
    </dgm:pt>
    <dgm:pt modelId="{8C331610-BAB7-C241-8AB8-ABFFCDC530E0}" type="sibTrans" cxnId="{B333F38F-05A0-9C42-A13B-061EF9F77459}">
      <dgm:prSet/>
      <dgm:spPr/>
      <dgm:t>
        <a:bodyPr/>
        <a:lstStyle/>
        <a:p>
          <a:endParaRPr lang="en-US"/>
        </a:p>
      </dgm:t>
    </dgm:pt>
    <dgm:pt modelId="{41C950D4-6123-554E-9E12-78A47C23CC4D}">
      <dgm:prSet phldrT="[Text]" custT="1"/>
      <dgm:spPr/>
      <dgm:t>
        <a:bodyPr/>
        <a:lstStyle/>
        <a:p>
          <a:r>
            <a:rPr lang="en-US" sz="2200" b="1" dirty="0" smtClean="0"/>
            <a:t>Corporate objectives</a:t>
          </a:r>
          <a:endParaRPr lang="en-US" sz="2200" b="1" dirty="0"/>
        </a:p>
      </dgm:t>
    </dgm:pt>
    <dgm:pt modelId="{62787FC2-C014-4646-839A-A588BC1C3C96}" type="parTrans" cxnId="{03CEF241-28BC-E749-9EE7-CD0F1194122F}">
      <dgm:prSet/>
      <dgm:spPr/>
      <dgm:t>
        <a:bodyPr/>
        <a:lstStyle/>
        <a:p>
          <a:endParaRPr lang="en-US"/>
        </a:p>
      </dgm:t>
    </dgm:pt>
    <dgm:pt modelId="{F92E3CD7-9905-994D-A7C2-501A108DEC79}" type="sibTrans" cxnId="{03CEF241-28BC-E749-9EE7-CD0F1194122F}">
      <dgm:prSet/>
      <dgm:spPr/>
      <dgm:t>
        <a:bodyPr/>
        <a:lstStyle/>
        <a:p>
          <a:endParaRPr lang="en-US"/>
        </a:p>
      </dgm:t>
    </dgm:pt>
    <dgm:pt modelId="{35C6E440-15C4-0542-99C0-86623B2AA70C}" type="pres">
      <dgm:prSet presAssocID="{A5EE6E57-1006-174E-B09B-E216BA444CA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06B4ED-CAD4-3E49-875A-AFBB8F89CC51}" type="pres">
      <dgm:prSet presAssocID="{E0CA1EBD-121E-4F47-9752-FAF2C2407018}" presName="centerShape" presStyleLbl="node0" presStyleIdx="0" presStyleCnt="1"/>
      <dgm:spPr/>
      <dgm:t>
        <a:bodyPr/>
        <a:lstStyle/>
        <a:p>
          <a:endParaRPr lang="en-US"/>
        </a:p>
      </dgm:t>
    </dgm:pt>
    <dgm:pt modelId="{62D0578A-601A-3C4E-8EB5-F029BAB61C8F}" type="pres">
      <dgm:prSet presAssocID="{9D89B03E-17BE-6B44-BD2B-71319B0AAF89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F009C25B-217F-D345-B51C-4F8BBFB3AB2C}" type="pres">
      <dgm:prSet presAssocID="{C5D4FC18-855E-7247-8A2D-A691DAE38445}" presName="node" presStyleLbl="node1" presStyleIdx="0" presStyleCnt="5" custScaleX="125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329E7-C3B0-8144-A4A3-E0BE453C9D92}" type="pres">
      <dgm:prSet presAssocID="{44C96C3F-CAC3-3B4D-A738-13DCBB8578E6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5CE1AAD7-E856-C747-B066-CFDB1B6078B8}" type="pres">
      <dgm:prSet presAssocID="{9E80454C-7E8E-F145-BBEA-700EB5926CA9}" presName="node" presStyleLbl="node1" presStyleIdx="1" presStyleCnt="5" custScaleX="120548" custRadScaleRad="113560" custRadScaleInc="-17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70C76-452B-0341-B977-9A23DF6B16D0}" type="pres">
      <dgm:prSet presAssocID="{ABB78098-0D49-914D-876E-6CB98FB8FD0F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18462E17-30F1-8A40-BC86-B4A010C700A6}" type="pres">
      <dgm:prSet presAssocID="{1CAD61EE-9310-E245-BCE8-DD89437E2AB8}" presName="node" presStyleLbl="node1" presStyleIdx="2" presStyleCnt="5" custScaleX="123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A6F62-F05B-3949-ADBA-9C59F2B04D6A}" type="pres">
      <dgm:prSet presAssocID="{63B3C122-DCD5-B44C-9C60-C043628465E6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67F52093-1B91-AF4B-B564-7A279CF0647F}" type="pres">
      <dgm:prSet presAssocID="{711EBAEB-B3EB-844A-95B0-314792433FCC}" presName="node" presStyleLbl="node1" presStyleIdx="3" presStyleCnt="5" custRadScaleRad="115990" custRadScaleInc="20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D7D3C-B18C-D146-8FB9-13B7BD42395E}" type="pres">
      <dgm:prSet presAssocID="{62787FC2-C014-4646-839A-A588BC1C3C96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65B008E7-EDBF-444B-93A9-4A67298FE9B9}" type="pres">
      <dgm:prSet presAssocID="{41C950D4-6123-554E-9E12-78A47C23CC4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FEE1A1-58F9-AB41-8680-08AD64C8BDE8}" type="presOf" srcId="{9E80454C-7E8E-F145-BBEA-700EB5926CA9}" destId="{5CE1AAD7-E856-C747-B066-CFDB1B6078B8}" srcOrd="0" destOrd="0" presId="urn:microsoft.com/office/officeart/2005/8/layout/radial4"/>
    <dgm:cxn modelId="{87533327-427C-0549-AD72-5BE7CFAB551D}" type="presOf" srcId="{44C96C3F-CAC3-3B4D-A738-13DCBB8578E6}" destId="{288329E7-C3B0-8144-A4A3-E0BE453C9D92}" srcOrd="0" destOrd="0" presId="urn:microsoft.com/office/officeart/2005/8/layout/radial4"/>
    <dgm:cxn modelId="{518B2A35-2CB1-004B-9D7D-725E03E727D4}" type="presOf" srcId="{ABB78098-0D49-914D-876E-6CB98FB8FD0F}" destId="{21070C76-452B-0341-B977-9A23DF6B16D0}" srcOrd="0" destOrd="0" presId="urn:microsoft.com/office/officeart/2005/8/layout/radial4"/>
    <dgm:cxn modelId="{173E0B37-53B7-C74A-9AC9-22925672E2B1}" type="presOf" srcId="{E0CA1EBD-121E-4F47-9752-FAF2C2407018}" destId="{0106B4ED-CAD4-3E49-875A-AFBB8F89CC51}" srcOrd="0" destOrd="0" presId="urn:microsoft.com/office/officeart/2005/8/layout/radial4"/>
    <dgm:cxn modelId="{D4DE7ED7-7A2E-1743-8C18-DA3CC744288F}" type="presOf" srcId="{9D89B03E-17BE-6B44-BD2B-71319B0AAF89}" destId="{62D0578A-601A-3C4E-8EB5-F029BAB61C8F}" srcOrd="0" destOrd="0" presId="urn:microsoft.com/office/officeart/2005/8/layout/radial4"/>
    <dgm:cxn modelId="{B9FDC8C3-0130-3748-92B5-CB2A885C449E}" type="presOf" srcId="{41C950D4-6123-554E-9E12-78A47C23CC4D}" destId="{65B008E7-EDBF-444B-93A9-4A67298FE9B9}" srcOrd="0" destOrd="0" presId="urn:microsoft.com/office/officeart/2005/8/layout/radial4"/>
    <dgm:cxn modelId="{98892112-3362-8744-82BD-E0EFE0B99E8D}" type="presOf" srcId="{63B3C122-DCD5-B44C-9C60-C043628465E6}" destId="{D95A6F62-F05B-3949-ADBA-9C59F2B04D6A}" srcOrd="0" destOrd="0" presId="urn:microsoft.com/office/officeart/2005/8/layout/radial4"/>
    <dgm:cxn modelId="{771E7865-A952-AE40-90D2-2CC9CB4107BB}" srcId="{A5EE6E57-1006-174E-B09B-E216BA444CA2}" destId="{E0CA1EBD-121E-4F47-9752-FAF2C2407018}" srcOrd="0" destOrd="0" parTransId="{E9DE74AD-AA9E-514D-B648-697B18793616}" sibTransId="{04D07C83-7CCE-DE48-970E-D973D85CAD11}"/>
    <dgm:cxn modelId="{B333F38F-05A0-9C42-A13B-061EF9F77459}" srcId="{E0CA1EBD-121E-4F47-9752-FAF2C2407018}" destId="{711EBAEB-B3EB-844A-95B0-314792433FCC}" srcOrd="3" destOrd="0" parTransId="{63B3C122-DCD5-B44C-9C60-C043628465E6}" sibTransId="{8C331610-BAB7-C241-8AB8-ABFFCDC530E0}"/>
    <dgm:cxn modelId="{8E896277-DB33-4A40-8F82-1D8F6C1A0D96}" srcId="{E0CA1EBD-121E-4F47-9752-FAF2C2407018}" destId="{C5D4FC18-855E-7247-8A2D-A691DAE38445}" srcOrd="0" destOrd="0" parTransId="{9D89B03E-17BE-6B44-BD2B-71319B0AAF89}" sibTransId="{0256E54F-A79F-8F41-BAB7-941DBFBAC0C1}"/>
    <dgm:cxn modelId="{5F9BB7BA-03D0-AC46-BA88-CA2C984837D8}" type="presOf" srcId="{A5EE6E57-1006-174E-B09B-E216BA444CA2}" destId="{35C6E440-15C4-0542-99C0-86623B2AA70C}" srcOrd="0" destOrd="0" presId="urn:microsoft.com/office/officeart/2005/8/layout/radial4"/>
    <dgm:cxn modelId="{4199F379-C220-0543-830B-91957D7E5723}" type="presOf" srcId="{62787FC2-C014-4646-839A-A588BC1C3C96}" destId="{E74D7D3C-B18C-D146-8FB9-13B7BD42395E}" srcOrd="0" destOrd="0" presId="urn:microsoft.com/office/officeart/2005/8/layout/radial4"/>
    <dgm:cxn modelId="{0CAE04D7-E93E-C04D-A23E-372362B0AD9A}" type="presOf" srcId="{711EBAEB-B3EB-844A-95B0-314792433FCC}" destId="{67F52093-1B91-AF4B-B564-7A279CF0647F}" srcOrd="0" destOrd="0" presId="urn:microsoft.com/office/officeart/2005/8/layout/radial4"/>
    <dgm:cxn modelId="{03CEF241-28BC-E749-9EE7-CD0F1194122F}" srcId="{E0CA1EBD-121E-4F47-9752-FAF2C2407018}" destId="{41C950D4-6123-554E-9E12-78A47C23CC4D}" srcOrd="4" destOrd="0" parTransId="{62787FC2-C014-4646-839A-A588BC1C3C96}" sibTransId="{F92E3CD7-9905-994D-A7C2-501A108DEC79}"/>
    <dgm:cxn modelId="{DCE7535D-65F8-4246-BF6D-B6A623DE9C59}" type="presOf" srcId="{1CAD61EE-9310-E245-BCE8-DD89437E2AB8}" destId="{18462E17-30F1-8A40-BC86-B4A010C700A6}" srcOrd="0" destOrd="0" presId="urn:microsoft.com/office/officeart/2005/8/layout/radial4"/>
    <dgm:cxn modelId="{EB88FB9B-2417-AD44-90A1-EFFEF45A6F9C}" srcId="{E0CA1EBD-121E-4F47-9752-FAF2C2407018}" destId="{9E80454C-7E8E-F145-BBEA-700EB5926CA9}" srcOrd="1" destOrd="0" parTransId="{44C96C3F-CAC3-3B4D-A738-13DCBB8578E6}" sibTransId="{44E853BD-801C-3048-A728-51F93D325FE6}"/>
    <dgm:cxn modelId="{0B5D1DF3-1058-CC49-A1CF-BF90601CA1B8}" type="presOf" srcId="{C5D4FC18-855E-7247-8A2D-A691DAE38445}" destId="{F009C25B-217F-D345-B51C-4F8BBFB3AB2C}" srcOrd="0" destOrd="0" presId="urn:microsoft.com/office/officeart/2005/8/layout/radial4"/>
    <dgm:cxn modelId="{151A7E8E-220F-A249-BAC3-6C222795BE7B}" srcId="{E0CA1EBD-121E-4F47-9752-FAF2C2407018}" destId="{1CAD61EE-9310-E245-BCE8-DD89437E2AB8}" srcOrd="2" destOrd="0" parTransId="{ABB78098-0D49-914D-876E-6CB98FB8FD0F}" sibTransId="{B8DB47BA-2448-B840-BCCC-69113569D717}"/>
    <dgm:cxn modelId="{73A1FD91-4AF1-404D-9254-CF7BD1D86DA7}" type="presParOf" srcId="{35C6E440-15C4-0542-99C0-86623B2AA70C}" destId="{0106B4ED-CAD4-3E49-875A-AFBB8F89CC51}" srcOrd="0" destOrd="0" presId="urn:microsoft.com/office/officeart/2005/8/layout/radial4"/>
    <dgm:cxn modelId="{496D44F2-EC6C-CB4F-BB2D-FAE2C30F0187}" type="presParOf" srcId="{35C6E440-15C4-0542-99C0-86623B2AA70C}" destId="{62D0578A-601A-3C4E-8EB5-F029BAB61C8F}" srcOrd="1" destOrd="0" presId="urn:microsoft.com/office/officeart/2005/8/layout/radial4"/>
    <dgm:cxn modelId="{7309DDC1-934B-EE4A-8B39-7C390FD56D4D}" type="presParOf" srcId="{35C6E440-15C4-0542-99C0-86623B2AA70C}" destId="{F009C25B-217F-D345-B51C-4F8BBFB3AB2C}" srcOrd="2" destOrd="0" presId="urn:microsoft.com/office/officeart/2005/8/layout/radial4"/>
    <dgm:cxn modelId="{D2072735-EAB8-8B4F-B002-C6613D91F2AF}" type="presParOf" srcId="{35C6E440-15C4-0542-99C0-86623B2AA70C}" destId="{288329E7-C3B0-8144-A4A3-E0BE453C9D92}" srcOrd="3" destOrd="0" presId="urn:microsoft.com/office/officeart/2005/8/layout/radial4"/>
    <dgm:cxn modelId="{79D5A12A-4E8A-3E45-8885-636612344619}" type="presParOf" srcId="{35C6E440-15C4-0542-99C0-86623B2AA70C}" destId="{5CE1AAD7-E856-C747-B066-CFDB1B6078B8}" srcOrd="4" destOrd="0" presId="urn:microsoft.com/office/officeart/2005/8/layout/radial4"/>
    <dgm:cxn modelId="{7B9AC2BC-B8EA-454E-8780-5A1837E877F7}" type="presParOf" srcId="{35C6E440-15C4-0542-99C0-86623B2AA70C}" destId="{21070C76-452B-0341-B977-9A23DF6B16D0}" srcOrd="5" destOrd="0" presId="urn:microsoft.com/office/officeart/2005/8/layout/radial4"/>
    <dgm:cxn modelId="{574B4B16-F71E-3448-954C-0443E33BFD7E}" type="presParOf" srcId="{35C6E440-15C4-0542-99C0-86623B2AA70C}" destId="{18462E17-30F1-8A40-BC86-B4A010C700A6}" srcOrd="6" destOrd="0" presId="urn:microsoft.com/office/officeart/2005/8/layout/radial4"/>
    <dgm:cxn modelId="{FE43DCFB-4F3F-B04F-B5AA-A65CE93BCDC5}" type="presParOf" srcId="{35C6E440-15C4-0542-99C0-86623B2AA70C}" destId="{D95A6F62-F05B-3949-ADBA-9C59F2B04D6A}" srcOrd="7" destOrd="0" presId="urn:microsoft.com/office/officeart/2005/8/layout/radial4"/>
    <dgm:cxn modelId="{C844E19D-105D-E94F-BEF1-48356484177C}" type="presParOf" srcId="{35C6E440-15C4-0542-99C0-86623B2AA70C}" destId="{67F52093-1B91-AF4B-B564-7A279CF0647F}" srcOrd="8" destOrd="0" presId="urn:microsoft.com/office/officeart/2005/8/layout/radial4"/>
    <dgm:cxn modelId="{0560D01E-5249-6547-9423-E04A66518F23}" type="presParOf" srcId="{35C6E440-15C4-0542-99C0-86623B2AA70C}" destId="{E74D7D3C-B18C-D146-8FB9-13B7BD42395E}" srcOrd="9" destOrd="0" presId="urn:microsoft.com/office/officeart/2005/8/layout/radial4"/>
    <dgm:cxn modelId="{0C5E1DE9-9910-AB47-A8E1-BA15130ACB4A}" type="presParOf" srcId="{35C6E440-15C4-0542-99C0-86623B2AA70C}" destId="{65B008E7-EDBF-444B-93A9-4A67298FE9B9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6B4ED-CAD4-3E49-875A-AFBB8F89CC51}">
      <dsp:nvSpPr>
        <dsp:cNvPr id="0" name=""/>
        <dsp:cNvSpPr/>
      </dsp:nvSpPr>
      <dsp:spPr>
        <a:xfrm>
          <a:off x="3500614" y="2521581"/>
          <a:ext cx="1870548" cy="18705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Porter’s Strategies</a:t>
          </a:r>
          <a:endParaRPr lang="en-US" sz="2400" b="1" kern="1200" dirty="0"/>
        </a:p>
      </dsp:txBody>
      <dsp:txXfrm>
        <a:off x="3774549" y="2795516"/>
        <a:ext cx="1322678" cy="1322678"/>
      </dsp:txXfrm>
    </dsp:sp>
    <dsp:sp modelId="{62D0578A-601A-3C4E-8EB5-F029BAB61C8F}">
      <dsp:nvSpPr>
        <dsp:cNvPr id="0" name=""/>
        <dsp:cNvSpPr/>
      </dsp:nvSpPr>
      <dsp:spPr>
        <a:xfrm rot="10800000">
          <a:off x="1690199" y="3190302"/>
          <a:ext cx="1710842" cy="53310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09C25B-217F-D345-B51C-4F8BBFB3AB2C}">
      <dsp:nvSpPr>
        <dsp:cNvPr id="0" name=""/>
        <dsp:cNvSpPr/>
      </dsp:nvSpPr>
      <dsp:spPr>
        <a:xfrm>
          <a:off x="570871" y="2746047"/>
          <a:ext cx="2238655" cy="14216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Market positioning</a:t>
          </a:r>
          <a:endParaRPr lang="en-US" sz="2200" b="1" kern="1200" dirty="0"/>
        </a:p>
      </dsp:txBody>
      <dsp:txXfrm>
        <a:off x="612509" y="2787685"/>
        <a:ext cx="2155379" cy="1338340"/>
      </dsp:txXfrm>
    </dsp:sp>
    <dsp:sp modelId="{288329E7-C3B0-8144-A4A3-E0BE453C9D92}">
      <dsp:nvSpPr>
        <dsp:cNvPr id="0" name=""/>
        <dsp:cNvSpPr/>
      </dsp:nvSpPr>
      <dsp:spPr>
        <a:xfrm rot="13130208">
          <a:off x="1779171" y="1881746"/>
          <a:ext cx="2062680" cy="53310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E1AAD7-E856-C747-B066-CFDB1B6078B8}">
      <dsp:nvSpPr>
        <dsp:cNvPr id="0" name=""/>
        <dsp:cNvSpPr/>
      </dsp:nvSpPr>
      <dsp:spPr>
        <a:xfrm>
          <a:off x="936082" y="790733"/>
          <a:ext cx="2142163" cy="14216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Product differentiation</a:t>
          </a:r>
          <a:endParaRPr lang="en-US" sz="2200" b="1" kern="1200" dirty="0"/>
        </a:p>
      </dsp:txBody>
      <dsp:txXfrm>
        <a:off x="977720" y="832371"/>
        <a:ext cx="2058887" cy="1338340"/>
      </dsp:txXfrm>
    </dsp:sp>
    <dsp:sp modelId="{21070C76-452B-0341-B977-9A23DF6B16D0}">
      <dsp:nvSpPr>
        <dsp:cNvPr id="0" name=""/>
        <dsp:cNvSpPr/>
      </dsp:nvSpPr>
      <dsp:spPr>
        <a:xfrm rot="16200000">
          <a:off x="3580467" y="1300034"/>
          <a:ext cx="1710842" cy="53310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462E17-30F1-8A40-BC86-B4A010C700A6}">
      <dsp:nvSpPr>
        <dsp:cNvPr id="0" name=""/>
        <dsp:cNvSpPr/>
      </dsp:nvSpPr>
      <dsp:spPr>
        <a:xfrm>
          <a:off x="3336472" y="357"/>
          <a:ext cx="2198832" cy="14216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Mass &amp; niche markets</a:t>
          </a:r>
          <a:endParaRPr lang="en-US" sz="2200" b="1" kern="1200" dirty="0"/>
        </a:p>
      </dsp:txBody>
      <dsp:txXfrm>
        <a:off x="3378110" y="41995"/>
        <a:ext cx="2115556" cy="1338340"/>
      </dsp:txXfrm>
    </dsp:sp>
    <dsp:sp modelId="{D95A6F62-F05B-3949-ADBA-9C59F2B04D6A}">
      <dsp:nvSpPr>
        <dsp:cNvPr id="0" name=""/>
        <dsp:cNvSpPr/>
      </dsp:nvSpPr>
      <dsp:spPr>
        <a:xfrm rot="19346234">
          <a:off x="5054991" y="1896753"/>
          <a:ext cx="2125731" cy="53310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F52093-1B91-AF4B-B564-7A279CF0647F}">
      <dsp:nvSpPr>
        <dsp:cNvPr id="0" name=""/>
        <dsp:cNvSpPr/>
      </dsp:nvSpPr>
      <dsp:spPr>
        <a:xfrm>
          <a:off x="6071865" y="804543"/>
          <a:ext cx="1777021" cy="14216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Competitive advantage</a:t>
          </a:r>
          <a:endParaRPr lang="en-US" sz="2200" b="1" kern="1200" dirty="0"/>
        </a:p>
      </dsp:txBody>
      <dsp:txXfrm>
        <a:off x="6113503" y="846181"/>
        <a:ext cx="1693745" cy="1338340"/>
      </dsp:txXfrm>
    </dsp:sp>
    <dsp:sp modelId="{E74D7D3C-B18C-D146-8FB9-13B7BD42395E}">
      <dsp:nvSpPr>
        <dsp:cNvPr id="0" name=""/>
        <dsp:cNvSpPr/>
      </dsp:nvSpPr>
      <dsp:spPr>
        <a:xfrm>
          <a:off x="5470735" y="3190302"/>
          <a:ext cx="1710842" cy="53310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B008E7-EDBF-444B-93A9-4A67298FE9B9}">
      <dsp:nvSpPr>
        <dsp:cNvPr id="0" name=""/>
        <dsp:cNvSpPr/>
      </dsp:nvSpPr>
      <dsp:spPr>
        <a:xfrm>
          <a:off x="6293067" y="2746047"/>
          <a:ext cx="1777021" cy="14216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Corporate objectives</a:t>
          </a:r>
          <a:endParaRPr lang="en-US" sz="2200" b="1" kern="1200" dirty="0"/>
        </a:p>
      </dsp:txBody>
      <dsp:txXfrm>
        <a:off x="6334705" y="2787685"/>
        <a:ext cx="1693745" cy="1338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8F1D5-C101-2D4C-BB9A-CE82C796C978}" type="datetimeFigureOut">
              <a:rPr lang="en-US" smtClean="0"/>
              <a:t>8/16/16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9D524-0A77-2049-A7B4-DBD277AED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36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582654-6439-2F4A-B7E9-E9763D21E2BA}" type="datetimeFigureOut">
              <a:rPr lang="en-US"/>
              <a:pPr/>
              <a:t>8/16/16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298A7B-A268-754B-8474-602FEABD64B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12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55AA9D7-FD91-8C4A-A5E9-6D6602090D37}" type="slidenum">
              <a:rPr lang="en-GB"/>
              <a:pPr eaLnBrk="1" hangingPunct="1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229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98A7B-A268-754B-8474-602FEABD64B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646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7F1E07-E2E4-5041-A121-A7884EFCC068}" type="slidenum">
              <a:rPr lang="en-GB" altLang="en-US"/>
              <a:pPr eaLnBrk="1" hangingPunct="1"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9038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D41BB3-2079-5B4B-8618-4629DA7A2782}" type="slidenum">
              <a:rPr lang="en-GB" altLang="en-US"/>
              <a:pPr eaLnBrk="1" hangingPunct="1"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0837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98A7B-A268-754B-8474-602FEABD64B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025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BA646E-F2BB-0240-BB24-D501756E197B}" type="slidenum">
              <a:rPr lang="en-GB" altLang="en-US"/>
              <a:pPr eaLnBrk="1" hangingPunct="1"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1504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98A7B-A268-754B-8474-602FEABD64B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286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98A7B-A268-754B-8474-602FEABD64B8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247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AB2E2C-850F-3C48-A7E9-C8BA0E66B36E}" type="slidenum">
              <a:rPr lang="en-GB"/>
              <a:pPr eaLnBrk="1" hangingPunct="1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597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171CA2-A9FE-F449-A2C9-E7B2923C2766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7409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EFB0F-C364-494A-95C6-AC788E8F22E7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9667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82BCE0-9302-3343-A8EC-0BEFDDE687BE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1070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BA646E-F2BB-0240-BB24-D501756E197B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8179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FAAB89-492D-2A40-93F2-EDA6C129B29B}" type="slidenum">
              <a:rPr lang="en-GB" altLang="en-US"/>
              <a:pPr eaLnBrk="1" hangingPunct="1"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4979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D8CAAD-0A87-B24F-940A-B9C55F4D38B0}" type="slidenum">
              <a:rPr lang="en-GB" altLang="en-US"/>
              <a:pPr eaLnBrk="1" hangingPunct="1"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0169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01991D-4126-194B-8C24-381589F6361C}" type="slidenum">
              <a:rPr lang="en-GB" altLang="en-US"/>
              <a:pPr eaLnBrk="1" hangingPunct="1"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5633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or2u.net/" TargetMode="External"/><Relationship Id="rId4" Type="http://schemas.openxmlformats.org/officeDocument/2006/relationships/image" Target="../media/image4.jpeg"/><Relationship Id="rId1" Type="http://schemas.openxmlformats.org/officeDocument/2006/relationships/tags" Target="../tags/tag2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140" y="476672"/>
            <a:ext cx="9159139" cy="1944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7772400" cy="936103"/>
          </a:xfrm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776864" cy="62292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51520" y="2924944"/>
            <a:ext cx="2736304" cy="172819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03848" y="2924944"/>
            <a:ext cx="2736304" cy="172819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156176" y="2924944"/>
            <a:ext cx="2736304" cy="172819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9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39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>
            <a:lvl1pPr>
              <a:defRPr sz="4000"/>
            </a:lvl1pPr>
            <a:lvl2pPr>
              <a:defRPr sz="3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036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4175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48879"/>
            <a:ext cx="4040188" cy="37772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4175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48879"/>
            <a:ext cx="4041775" cy="37772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28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1212850"/>
            <a:ext cx="9144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071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62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76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214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6" name="Picture 7" descr="tutor2u-logo-w500px.jpg">
            <a:hlinkClick r:id="rId3"/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215063"/>
            <a:ext cx="15001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0" y="1212850"/>
            <a:ext cx="9144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1071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3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640"/>
            <a:ext cx="8229600" cy="92211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4210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smtClean="0"/>
              <a:t>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utor2u Logo 2011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36" y="6381328"/>
            <a:ext cx="1179860" cy="3588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1268760"/>
            <a:ext cx="9144000" cy="1440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34" r:id="rId2"/>
    <p:sldLayoutId id="2147483929" r:id="rId3"/>
    <p:sldLayoutId id="2147483936" r:id="rId4"/>
    <p:sldLayoutId id="2147483937" r:id="rId5"/>
    <p:sldLayoutId id="2147483938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8.png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8.pn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1520" y="620689"/>
            <a:ext cx="8424936" cy="936103"/>
          </a:xfrm>
        </p:spPr>
        <p:txBody>
          <a:bodyPr anchor="ctr">
            <a:normAutofit/>
          </a:bodyPr>
          <a:lstStyle/>
          <a:p>
            <a:r>
              <a:rPr lang="en-US" sz="4400" b="1" dirty="0" smtClean="0"/>
              <a:t>Porter’s Strategy Matrix</a:t>
            </a:r>
            <a:endParaRPr lang="en-US" sz="44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280920" cy="62292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 3.1 Business objectives and strategy</a:t>
            </a:r>
            <a:endParaRPr lang="en-US" sz="23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25" y="3068960"/>
            <a:ext cx="2353283" cy="15121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3068960"/>
            <a:ext cx="2450236" cy="1368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192" y="3040484"/>
            <a:ext cx="2389882" cy="13966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58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51520" y="142852"/>
            <a:ext cx="8712968" cy="939784"/>
          </a:xfrm>
        </p:spPr>
        <p:txBody>
          <a:bodyPr/>
          <a:lstStyle/>
          <a:p>
            <a:r>
              <a:rPr lang="en-GB" altLang="en-US" sz="4200"/>
              <a:t>Likely </a:t>
            </a:r>
            <a:r>
              <a:rPr lang="en-GB" altLang="en-US" sz="4200" smtClean="0"/>
              <a:t>Features </a:t>
            </a:r>
            <a:r>
              <a:rPr lang="en-GB" altLang="en-US" sz="4200" dirty="0"/>
              <a:t>of </a:t>
            </a:r>
            <a:r>
              <a:rPr lang="en-GB" altLang="en-US" sz="4200"/>
              <a:t>a </a:t>
            </a:r>
            <a:r>
              <a:rPr lang="en-GB" altLang="en-US" sz="4200" smtClean="0"/>
              <a:t>Low Cost Operators</a:t>
            </a:r>
            <a:endParaRPr lang="en-GB" alt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39315"/>
            <a:ext cx="8712968" cy="462598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sz="3200" dirty="0" smtClean="0"/>
              <a:t>High levels of productivity &amp; efficiency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sz="3200" dirty="0" smtClean="0"/>
              <a:t>High capacity utilisation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sz="3200" dirty="0" smtClean="0"/>
              <a:t>Large scale = economies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sz="3200" dirty="0" smtClean="0"/>
              <a:t>Use bargaining power to negotiate lowest prices from suppliers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sz="3200" dirty="0" smtClean="0"/>
              <a:t>Lean production methods and culture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sz="3200" dirty="0" smtClean="0"/>
              <a:t>Access to the widest and most important distribution channels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79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Low Cost Strategies in Action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1648172"/>
            <a:ext cx="7747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200" dirty="0" smtClean="0"/>
              <a:t>Strategy of Focus &amp; Differentiation</a:t>
            </a:r>
            <a:endParaRPr lang="en-GB" altLang="en-US" sz="4200" dirty="0"/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251520" y="1500188"/>
            <a:ext cx="8435280" cy="45005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385D8A"/>
            </a:solidFill>
            <a:round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4400" dirty="0">
                <a:latin typeface="+mn-lt"/>
              </a:rPr>
              <a:t>With </a:t>
            </a:r>
            <a:r>
              <a:rPr lang="en-GB" sz="4400" dirty="0" smtClean="0">
                <a:latin typeface="+mn-lt"/>
              </a:rPr>
              <a:t>a differentiation strategy,  aims to offer a product that is distinctively </a:t>
            </a:r>
            <a:r>
              <a:rPr lang="en-GB" sz="4400" b="1" dirty="0" smtClean="0">
                <a:solidFill>
                  <a:srgbClr val="FF0000"/>
                </a:solidFill>
                <a:latin typeface="+mn-lt"/>
              </a:rPr>
              <a:t>different</a:t>
            </a:r>
            <a:r>
              <a:rPr lang="en-GB" sz="4400" dirty="0" smtClean="0">
                <a:latin typeface="+mn-lt"/>
              </a:rPr>
              <a:t> from the competition, with the </a:t>
            </a:r>
            <a:r>
              <a:rPr lang="en-GB" sz="4400" b="1" dirty="0" smtClean="0">
                <a:solidFill>
                  <a:srgbClr val="FF0000"/>
                </a:solidFill>
                <a:latin typeface="+mn-lt"/>
              </a:rPr>
              <a:t>customer valuing </a:t>
            </a:r>
            <a:r>
              <a:rPr lang="en-GB" sz="4400" dirty="0" smtClean="0">
                <a:latin typeface="+mn-lt"/>
              </a:rPr>
              <a:t>that differentiation</a:t>
            </a:r>
            <a:endParaRPr lang="en-GB" sz="4400" dirty="0">
              <a:solidFill>
                <a:srgbClr val="FF0000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9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1438" y="142875"/>
            <a:ext cx="8929687" cy="928688"/>
          </a:xfrm>
        </p:spPr>
        <p:txBody>
          <a:bodyPr/>
          <a:lstStyle/>
          <a:p>
            <a:r>
              <a:rPr lang="en-GB" altLang="en-US" sz="3900" dirty="0"/>
              <a:t>Ways to </a:t>
            </a:r>
            <a:r>
              <a:rPr lang="en-GB" altLang="en-US" sz="3900" dirty="0" smtClean="0"/>
              <a:t>for a Business to </a:t>
            </a:r>
            <a:br>
              <a:rPr lang="en-GB" altLang="en-US" sz="3900" dirty="0" smtClean="0"/>
            </a:br>
            <a:r>
              <a:rPr lang="en-GB" altLang="en-US" sz="3900" dirty="0" smtClean="0"/>
              <a:t>Achieve Differentiation</a:t>
            </a:r>
            <a:endParaRPr lang="en-GB" alt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00174"/>
            <a:ext cx="8640960" cy="4625989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b="1" dirty="0" smtClean="0">
                <a:solidFill>
                  <a:srgbClr val="FF0000"/>
                </a:solidFill>
              </a:rPr>
              <a:t>Superior product quality </a:t>
            </a:r>
            <a:r>
              <a:rPr lang="en-GB" b="0" dirty="0" smtClean="0"/>
              <a:t>(features, benefits, durability, reliability)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b="1" dirty="0" smtClean="0">
                <a:solidFill>
                  <a:srgbClr val="FF0000"/>
                </a:solidFill>
              </a:rPr>
              <a:t>Branding</a:t>
            </a:r>
            <a:r>
              <a:rPr lang="en-GB" b="0" dirty="0" smtClean="0"/>
              <a:t> (strong customer recognition &amp; desire; brand loyalty)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b="1" dirty="0" smtClean="0">
                <a:solidFill>
                  <a:srgbClr val="FF0000"/>
                </a:solidFill>
              </a:rPr>
              <a:t>Wide distribution </a:t>
            </a:r>
            <a:r>
              <a:rPr lang="en-GB" b="0" dirty="0" smtClean="0"/>
              <a:t>across all major channels (i.e. the product or brand is an essential item to be stocked by retailers)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b="1" dirty="0" smtClean="0">
                <a:solidFill>
                  <a:srgbClr val="FF0000"/>
                </a:solidFill>
              </a:rPr>
              <a:t>Sustained promotion  </a:t>
            </a:r>
            <a:r>
              <a:rPr lang="en-GB" b="0" dirty="0" smtClean="0"/>
              <a:t>– often dominated by advertising, sponsorship etc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03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71422"/>
            <a:ext cx="8568952" cy="1071562"/>
          </a:xfrm>
        </p:spPr>
        <p:txBody>
          <a:bodyPr/>
          <a:lstStyle/>
          <a:p>
            <a:r>
              <a:rPr lang="en-US" dirty="0" smtClean="0"/>
              <a:t>Examples of Successful </a:t>
            </a:r>
            <a:br>
              <a:rPr lang="en-US" dirty="0" smtClean="0"/>
            </a:br>
            <a:r>
              <a:rPr lang="en-US" dirty="0" smtClean="0"/>
              <a:t>Differentiation Strategies?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1677764"/>
            <a:ext cx="78994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200" dirty="0" smtClean="0"/>
              <a:t>“Stuck in the Middle”</a:t>
            </a:r>
            <a:endParaRPr lang="en-GB" altLang="en-US" sz="4200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556792"/>
            <a:ext cx="738028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339752" y="2564904"/>
            <a:ext cx="5760640" cy="15121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smtClean="0">
                <a:solidFill>
                  <a:schemeClr val="tx1"/>
                </a:solidFill>
              </a:rPr>
              <a:t>Low Cost</a:t>
            </a:r>
            <a:endParaRPr lang="en-US" sz="5000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39752" y="4437112"/>
            <a:ext cx="5760640" cy="15121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Differentiation</a:t>
            </a:r>
          </a:p>
        </p:txBody>
      </p:sp>
      <p:sp>
        <p:nvSpPr>
          <p:cNvPr id="3" name="Oval 2"/>
          <p:cNvSpPr/>
          <p:nvPr/>
        </p:nvSpPr>
        <p:spPr>
          <a:xfrm>
            <a:off x="2771800" y="3429000"/>
            <a:ext cx="4896544" cy="1512168"/>
          </a:xfrm>
          <a:prstGeom prst="ellipse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mtClean="0">
                <a:solidFill>
                  <a:srgbClr val="FF0000"/>
                </a:solidFill>
              </a:rPr>
              <a:t>Stuck in the Middle</a:t>
            </a:r>
            <a:endParaRPr lang="en-US" sz="4000" b="1" i="1" dirty="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59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Examples of Stuck in the Middle?</a:t>
            </a:r>
            <a:endParaRPr lang="en-US" sz="42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32" y="1648048"/>
            <a:ext cx="7829418" cy="422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2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1422"/>
            <a:ext cx="8496944" cy="1071562"/>
          </a:xfrm>
        </p:spPr>
        <p:txBody>
          <a:bodyPr/>
          <a:lstStyle/>
          <a:p>
            <a:r>
              <a:rPr lang="en-US" dirty="0" smtClean="0"/>
              <a:t>Hybrid Strategies: </a:t>
            </a:r>
            <a:br>
              <a:rPr lang="en-US" dirty="0" smtClean="0"/>
            </a:br>
            <a:r>
              <a:rPr lang="en-US" dirty="0" smtClean="0"/>
              <a:t>Differentiation </a:t>
            </a:r>
            <a:r>
              <a:rPr lang="en-US" b="1" i="1" dirty="0" smtClean="0"/>
              <a:t>AND</a:t>
            </a:r>
            <a:r>
              <a:rPr lang="en-US" dirty="0" smtClean="0"/>
              <a:t> Low Cost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472663"/>
            <a:ext cx="1671017" cy="9296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2665659"/>
            <a:ext cx="90364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GB" sz="2200" dirty="0"/>
              <a:t>Value proposition = stylish furniture; good quality; low prices</a:t>
            </a:r>
          </a:p>
          <a:p>
            <a:pPr algn="just">
              <a:defRPr/>
            </a:pPr>
            <a:r>
              <a:rPr lang="en-GB" sz="2200" dirty="0"/>
              <a:t>Achieves its low prices via cost leadership:</a:t>
            </a:r>
          </a:p>
          <a:p>
            <a:pPr marL="342900" indent="-342900" algn="just">
              <a:buFont typeface="Arial" charset="0"/>
              <a:buChar char="•"/>
              <a:defRPr/>
            </a:pPr>
            <a:r>
              <a:rPr lang="en-GB" sz="2200" dirty="0" smtClean="0"/>
              <a:t>Furniture </a:t>
            </a:r>
            <a:r>
              <a:rPr lang="en-GB" sz="2200" dirty="0"/>
              <a:t>is flat packed to reduce storage space</a:t>
            </a:r>
          </a:p>
          <a:p>
            <a:pPr marL="342900" indent="-342900" algn="just">
              <a:buFont typeface="Arial" charset="0"/>
              <a:buChar char="•"/>
              <a:defRPr/>
            </a:pPr>
            <a:r>
              <a:rPr lang="en-GB" sz="2200" dirty="0" smtClean="0"/>
              <a:t>Large </a:t>
            </a:r>
            <a:r>
              <a:rPr lang="en-GB" sz="2200" dirty="0"/>
              <a:t>out of town retail units spread fixed costs</a:t>
            </a:r>
          </a:p>
          <a:p>
            <a:pPr marL="342900" indent="-342900" algn="just">
              <a:buFont typeface="Arial" charset="0"/>
              <a:buChar char="•"/>
              <a:defRPr/>
            </a:pPr>
            <a:r>
              <a:rPr lang="en-GB" sz="2200" dirty="0" smtClean="0"/>
              <a:t>Products </a:t>
            </a:r>
            <a:r>
              <a:rPr lang="en-GB" sz="2200" dirty="0"/>
              <a:t>are made in China and Malaysia reducing unit costs</a:t>
            </a:r>
          </a:p>
          <a:p>
            <a:pPr marL="342900" indent="-342900" algn="just">
              <a:buFont typeface="Arial" charset="0"/>
              <a:buChar char="•"/>
              <a:defRPr/>
            </a:pPr>
            <a:r>
              <a:rPr lang="en-GB" sz="2200" dirty="0" smtClean="0"/>
              <a:t>Low </a:t>
            </a:r>
            <a:r>
              <a:rPr lang="en-GB" sz="2200" dirty="0"/>
              <a:t>margins/ high volume allows economies of scale</a:t>
            </a:r>
          </a:p>
          <a:p>
            <a:pPr algn="just">
              <a:defRPr/>
            </a:pPr>
            <a:r>
              <a:rPr lang="en-GB" sz="2200" dirty="0"/>
              <a:t>Differentiates </a:t>
            </a:r>
            <a:r>
              <a:rPr lang="en-GB" sz="2200" dirty="0" smtClean="0"/>
              <a:t>using:</a:t>
            </a:r>
          </a:p>
          <a:p>
            <a:pPr marL="342900" indent="-342900" algn="just">
              <a:buFont typeface="Arial" charset="0"/>
              <a:buChar char="•"/>
              <a:defRPr/>
            </a:pPr>
            <a:r>
              <a:rPr lang="en-GB" sz="2200" dirty="0" smtClean="0"/>
              <a:t>Unique / </a:t>
            </a:r>
            <a:r>
              <a:rPr lang="en-GB" sz="2200" dirty="0"/>
              <a:t>unusual </a:t>
            </a:r>
            <a:r>
              <a:rPr lang="en-GB" sz="2200" dirty="0" smtClean="0"/>
              <a:t>design</a:t>
            </a:r>
          </a:p>
          <a:p>
            <a:pPr marL="342900" indent="-342900" algn="just">
              <a:buFont typeface="Arial" charset="0"/>
              <a:buChar char="•"/>
              <a:defRPr/>
            </a:pPr>
            <a:r>
              <a:rPr lang="en-GB" sz="2200" dirty="0" smtClean="0"/>
              <a:t>Localisation </a:t>
            </a:r>
            <a:r>
              <a:rPr lang="en-GB" sz="2200" dirty="0"/>
              <a:t>of product </a:t>
            </a:r>
            <a:r>
              <a:rPr lang="en-GB" sz="2200" dirty="0" smtClean="0"/>
              <a:t>range</a:t>
            </a:r>
          </a:p>
          <a:p>
            <a:pPr marL="342900" indent="-342900" algn="just">
              <a:buFont typeface="Arial" charset="0"/>
              <a:buChar char="•"/>
              <a:defRPr/>
            </a:pPr>
            <a:r>
              <a:rPr lang="en-GB" sz="2200" dirty="0"/>
              <a:t>T</a:t>
            </a:r>
            <a:r>
              <a:rPr lang="en-GB" sz="2200" dirty="0" smtClean="0"/>
              <a:t>argeting </a:t>
            </a:r>
            <a:r>
              <a:rPr lang="en-GB" sz="2200" dirty="0"/>
              <a:t>(mainly) the young  global middle </a:t>
            </a:r>
            <a:r>
              <a:rPr lang="en-GB" sz="2200" dirty="0" smtClean="0"/>
              <a:t>class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74609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tor2u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47293"/>
            <a:ext cx="5400600" cy="164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3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</a:rPr>
              <a:t>What you need to know</a:t>
            </a:r>
            <a:endParaRPr lang="en-GB" dirty="0">
              <a:latin typeface="Arial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536504"/>
          </a:xfrm>
        </p:spPr>
        <p:txBody>
          <a:bodyPr>
            <a:normAutofit/>
          </a:bodyPr>
          <a:lstStyle/>
          <a:p>
            <a:r>
              <a:rPr lang="en-US" dirty="0" smtClean="0"/>
              <a:t>Theories of corporate strategy</a:t>
            </a:r>
          </a:p>
          <a:p>
            <a:r>
              <a:rPr lang="en-US" dirty="0" smtClean="0"/>
              <a:t> </a:t>
            </a:r>
            <a:r>
              <a:rPr lang="en-US" dirty="0"/>
              <a:t>a) Development of corporate strategy:</a:t>
            </a:r>
          </a:p>
          <a:p>
            <a:r>
              <a:rPr lang="en-US" dirty="0" smtClean="0"/>
              <a:t>Porter’s </a:t>
            </a:r>
            <a:r>
              <a:rPr lang="en-US" dirty="0"/>
              <a:t>Strategic Matrix</a:t>
            </a:r>
            <a:endParaRPr lang="en-GB" dirty="0" smtClean="0"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126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1422"/>
            <a:ext cx="8964488" cy="1071562"/>
          </a:xfrm>
        </p:spPr>
        <p:txBody>
          <a:bodyPr/>
          <a:lstStyle/>
          <a:p>
            <a:r>
              <a:rPr lang="en-US" dirty="0" smtClean="0"/>
              <a:t>Concept links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24484955"/>
              </p:ext>
            </p:extLst>
          </p:nvPr>
        </p:nvGraphicFramePr>
        <p:xfrm>
          <a:off x="251520" y="1556792"/>
          <a:ext cx="864096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2174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179512" y="71422"/>
            <a:ext cx="8784976" cy="1071562"/>
          </a:xfrm>
        </p:spPr>
        <p:txBody>
          <a:bodyPr/>
          <a:lstStyle/>
          <a:p>
            <a:r>
              <a:rPr lang="en-GB" altLang="en-US" sz="4000" dirty="0" smtClean="0"/>
              <a:t>The Challenge Facing Business Strategy</a:t>
            </a:r>
            <a:endParaRPr lang="en-GB" altLang="en-US" sz="4000" dirty="0"/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571500" y="1571625"/>
            <a:ext cx="7858125" cy="4429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385D8A"/>
            </a:solidFill>
            <a:round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4600" b="1" dirty="0">
                <a:latin typeface="+mn-lt"/>
              </a:rPr>
              <a:t>To find a way of achieving a </a:t>
            </a:r>
            <a:r>
              <a:rPr lang="en-GB" sz="4600" b="1" dirty="0">
                <a:solidFill>
                  <a:srgbClr val="FF0000"/>
                </a:solidFill>
                <a:latin typeface="+mn-lt"/>
              </a:rPr>
              <a:t>sustainable competitive advantage </a:t>
            </a:r>
            <a:r>
              <a:rPr lang="en-GB" sz="4600" b="1" dirty="0">
                <a:latin typeface="+mn-lt"/>
              </a:rPr>
              <a:t>over the other competing products and firms in a market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18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200" dirty="0" smtClean="0"/>
              <a:t>Porter’s Suggested Approach to </a:t>
            </a:r>
            <a:br>
              <a:rPr lang="en-GB" altLang="en-US" sz="4200" dirty="0" smtClean="0"/>
            </a:br>
            <a:r>
              <a:rPr lang="en-GB" altLang="en-US" sz="4200" dirty="0" smtClean="0"/>
              <a:t>Strategic Positioning</a:t>
            </a:r>
            <a:endParaRPr lang="en-GB" alt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00174"/>
            <a:ext cx="8496944" cy="462598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Porter suggested two overall </a:t>
            </a:r>
            <a:r>
              <a:rPr lang="en-GB" b="1" dirty="0" smtClean="0">
                <a:solidFill>
                  <a:srgbClr val="FF0000"/>
                </a:solidFill>
              </a:rPr>
              <a:t>business strategies </a:t>
            </a:r>
            <a:r>
              <a:rPr lang="en-GB" dirty="0" smtClean="0"/>
              <a:t>that could be followed in order to gain competitive advantage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Porter argued that </a:t>
            </a:r>
            <a:r>
              <a:rPr lang="en-GB" b="1" dirty="0" smtClean="0">
                <a:solidFill>
                  <a:srgbClr val="FF0000"/>
                </a:solidFill>
              </a:rPr>
              <a:t>differentiation</a:t>
            </a:r>
            <a:r>
              <a:rPr lang="en-GB" dirty="0" smtClean="0"/>
              <a:t> and </a:t>
            </a:r>
            <a:r>
              <a:rPr lang="en-GB" b="1" dirty="0" smtClean="0">
                <a:solidFill>
                  <a:srgbClr val="FF0000"/>
                </a:solidFill>
              </a:rPr>
              <a:t>low cost </a:t>
            </a:r>
            <a:r>
              <a:rPr lang="en-GB" dirty="0" smtClean="0"/>
              <a:t>are effective strategies for firms to gain </a:t>
            </a:r>
            <a:r>
              <a:rPr lang="en-GB" b="1" dirty="0" smtClean="0">
                <a:solidFill>
                  <a:srgbClr val="FF0000"/>
                </a:solidFill>
              </a:rPr>
              <a:t>competitive advantage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019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200"/>
              <a:t>What is a </a:t>
            </a:r>
            <a:r>
              <a:rPr lang="en-GB" altLang="en-US" sz="4200" smtClean="0"/>
              <a:t>Competitive Advantage</a:t>
            </a:r>
            <a:r>
              <a:rPr lang="en-GB" altLang="en-US" sz="4200"/>
              <a:t>?</a:t>
            </a: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571500" y="1500188"/>
            <a:ext cx="7786688" cy="45005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385D8A"/>
            </a:solidFill>
            <a:round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4000" b="1" dirty="0">
                <a:latin typeface="+mn-lt"/>
              </a:rPr>
              <a:t>An advantage over competitors gained by offering consumers </a:t>
            </a:r>
            <a:r>
              <a:rPr lang="en-GB" sz="4000" b="1" dirty="0">
                <a:solidFill>
                  <a:srgbClr val="FF0000"/>
                </a:solidFill>
                <a:latin typeface="+mn-lt"/>
              </a:rPr>
              <a:t>greater value</a:t>
            </a:r>
            <a:r>
              <a:rPr lang="en-GB" sz="4000" b="1" dirty="0">
                <a:latin typeface="+mn-lt"/>
              </a:rPr>
              <a:t>, either by means of lower prices or by providing greater benefits and service that justifies higher prices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26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200"/>
              <a:t>Porter’s Generic Strategies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556792"/>
            <a:ext cx="738028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411760" y="2564904"/>
            <a:ext cx="5688632" cy="15121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smtClean="0">
                <a:solidFill>
                  <a:schemeClr val="tx1"/>
                </a:solidFill>
              </a:rPr>
              <a:t>Low Cost</a:t>
            </a:r>
            <a:endParaRPr lang="en-US" sz="5000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11760" y="4437112"/>
            <a:ext cx="5688632" cy="15121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smtClean="0">
                <a:solidFill>
                  <a:schemeClr val="tx1"/>
                </a:solidFill>
              </a:rPr>
              <a:t>Differentiation</a:t>
            </a:r>
            <a:endParaRPr lang="en-US" sz="5000" b="1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342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200" dirty="0" smtClean="0"/>
              <a:t>Low Cost Strategy</a:t>
            </a:r>
            <a:endParaRPr lang="en-GB" altLang="en-US" sz="4200" dirty="0"/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85193" y="1592733"/>
            <a:ext cx="8435279" cy="45005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385D8A"/>
            </a:solidFill>
            <a:round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4000" b="1" dirty="0">
                <a:latin typeface="+mn-lt"/>
              </a:rPr>
              <a:t>With this strategy, the objective is to become the </a:t>
            </a:r>
            <a:r>
              <a:rPr lang="en-GB" sz="4000" b="1" dirty="0">
                <a:solidFill>
                  <a:srgbClr val="FF0000"/>
                </a:solidFill>
                <a:latin typeface="+mn-lt"/>
              </a:rPr>
              <a:t>lowest-cost </a:t>
            </a:r>
            <a:r>
              <a:rPr lang="en-GB" sz="4000" b="1" dirty="0" smtClean="0">
                <a:solidFill>
                  <a:srgbClr val="FF0000"/>
                </a:solidFill>
                <a:latin typeface="+mn-lt"/>
              </a:rPr>
              <a:t>operator</a:t>
            </a:r>
            <a:r>
              <a:rPr lang="en-GB" sz="4000" b="1" dirty="0" smtClean="0">
                <a:latin typeface="+mn-lt"/>
              </a:rPr>
              <a:t>. </a:t>
            </a:r>
            <a:r>
              <a:rPr lang="en-GB" sz="4000" b="1" dirty="0">
                <a:latin typeface="+mn-lt"/>
              </a:rPr>
              <a:t>This typically involves production on a large scale which enables the business to exploit </a:t>
            </a:r>
            <a:r>
              <a:rPr lang="en-GB" sz="4000" b="1" dirty="0">
                <a:solidFill>
                  <a:srgbClr val="FF0000"/>
                </a:solidFill>
                <a:latin typeface="+mn-lt"/>
              </a:rPr>
              <a:t>economies of scale</a:t>
            </a:r>
            <a:r>
              <a:rPr lang="en-GB" sz="4000" b="1" dirty="0">
                <a:latin typeface="+mn-lt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2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51520" y="142852"/>
            <a:ext cx="8568952" cy="939784"/>
          </a:xfrm>
        </p:spPr>
        <p:txBody>
          <a:bodyPr/>
          <a:lstStyle/>
          <a:p>
            <a:r>
              <a:rPr lang="en-GB" altLang="en-US" sz="4200" dirty="0" smtClean="0"/>
              <a:t>Why Low Cost is a Source of </a:t>
            </a:r>
            <a:r>
              <a:rPr lang="en-GB" altLang="en-US" sz="4200" smtClean="0"/>
              <a:t>Competitive Advantage</a:t>
            </a:r>
            <a:endParaRPr lang="en-GB" altLang="en-US" sz="4200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51520" y="1539315"/>
            <a:ext cx="8784976" cy="4625989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 dirty="0"/>
              <a:t>Why is cost leadership important?</a:t>
            </a:r>
          </a:p>
          <a:p>
            <a:pPr lvl="1"/>
            <a:r>
              <a:rPr lang="en-GB" altLang="en-US" dirty="0"/>
              <a:t>If selling prices are broadly similar, the lowest-cost </a:t>
            </a:r>
            <a:r>
              <a:rPr lang="en-GB" altLang="en-US" dirty="0" smtClean="0"/>
              <a:t>operator </a:t>
            </a:r>
            <a:r>
              <a:rPr lang="en-GB" altLang="en-US" dirty="0"/>
              <a:t>will enjoy the highest </a:t>
            </a:r>
            <a:r>
              <a:rPr lang="en-GB" altLang="en-US" dirty="0" smtClean="0"/>
              <a:t>profits</a:t>
            </a:r>
          </a:p>
          <a:p>
            <a:pPr lvl="1"/>
            <a:r>
              <a:rPr lang="en-GB" altLang="en-US" dirty="0" smtClean="0"/>
              <a:t>Lowest-cost operator can also offer the lowest prices (gain market share)</a:t>
            </a:r>
            <a:endParaRPr lang="en-GB" altLang="en-US" dirty="0"/>
          </a:p>
          <a:p>
            <a:r>
              <a:rPr lang="en-GB" altLang="en-US" dirty="0"/>
              <a:t>Suitable markets for this strategy?</a:t>
            </a:r>
          </a:p>
          <a:p>
            <a:pPr lvl="1"/>
            <a:r>
              <a:rPr lang="en-GB" altLang="en-US" dirty="0"/>
              <a:t>Standard product</a:t>
            </a:r>
          </a:p>
          <a:p>
            <a:pPr lvl="1"/>
            <a:r>
              <a:rPr lang="en-GB" altLang="en-US" dirty="0"/>
              <a:t>Little product differentiation</a:t>
            </a:r>
          </a:p>
          <a:p>
            <a:pPr lvl="1"/>
            <a:r>
              <a:rPr lang="en-GB" altLang="en-US" dirty="0"/>
              <a:t>Branding relatively unimportant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637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S_COMPLETION_TITLE" val="Change Process - Culture"/>
  <p:tag name="LMS_COMPLETION_ID" val="Change_Process_Culture"/>
  <p:tag name="LMS_COMPLETION_VERSION" val="1.0"/>
  <p:tag name="LMS_COMPLETION_DURATION" val="01:00:00"/>
  <p:tag name="LMS_COMPLETION_SCO_TITLE" val="Change Process - Culture"/>
  <p:tag name="LMS_COMPLETION_SCO_ID" val="Change_Process_Culture"/>
  <p:tag name="LMS_COMPLETION_EDITION" val="0"/>
  <p:tag name="LMS_COMPLETION_THRESHOLD" val="9"/>
  <p:tag name="LMS_COMPLETION_METHOD" val="VIEW"/>
  <p:tag name="LMS_REPORTING" val="2"/>
  <p:tag name="LMS_DATA_SCORM" val="Yes"/>
  <p:tag name="PRESENTATION_PLAYLIST_COUNT" val="0"/>
  <p:tag name="PRESENTATION_PRESENTER_SLIDE_LEVEL" val="0"/>
  <p:tag name="ARTICULATE_PRESENTER_VERSION" val="6"/>
  <p:tag name="PUBLISH_TITLE" val="Business Culture"/>
  <p:tag name="ARTICULATE_PUBLISH_PATH" val="C:\Users\tutor2u\Documents\Business Studies\AQA Business Unit 4\Teacher Presentations\Interactive Versions"/>
  <p:tag name="ARTICULATE_LOGO" val="(None selected)"/>
  <p:tag name="ARTICULATE_PRESENTER" val="(None selected)"/>
  <p:tag name="ARTICULATE_PRESENTER_GUID" val="9869030842"/>
  <p:tag name="ARTICULATE_LMS" val="0"/>
  <p:tag name="ARTICULATE_TEMPLATE" val="tutor2u Simple"/>
  <p:tag name="LMS_PUBLISH" val="Yes"/>
  <p:tag name="PRESENTER_PREVIEW_MODE" val="0"/>
  <p:tag name="PRESENTER_PREVIEW_START" val="1"/>
  <p:tag name="LMS_PROTOCOL_METHOD" val="SCORM"/>
  <p:tag name="LMS_PROTOCOL_VERSION" val="1.2"/>
  <p:tag name="LAUNCHINNEWWINDOW" val="0"/>
  <p:tag name="LASTPUBLISHED" val="C:\Users\tutor2u\Documents\Business Studies\AQA Business Unit 4\Teacher Presentations\Interactive Versions\Business Culture\player.html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NAV" val="6"/>
  <p:tag name="ARTICULATE_SLIDE_GUID" val="8daace9b-fa1a-4f14-8868-2e6b7a059da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NAV" val="7"/>
  <p:tag name="ARTICULATE_SLIDE_GUID" val="5d12b623-9d01-4c08-81d7-dcbcef81a5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NAV" val="8"/>
  <p:tag name="ARTICULATE_SLIDE_GUID" val="71dab6c4-11fe-4282-bdca-97508385761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NAV" val="12"/>
  <p:tag name="ARTICULATE_SLIDE_GUID" val="8203f409-aa10-4431-bae8-fccc2c6f605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NAV" val="14"/>
  <p:tag name="ARTICULATE_SLIDE_GUID" val="22f8c299-795c-42c3-99ad-7a61ebdb307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NAV" val="4"/>
  <p:tag name="ARTICULATE_SLIDE_GUID" val="28739c2d-cb56-49b6-8e76-abae4625a1e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utor2u\AppData\Local\Temp\articulate\presenter\imgtemp\sggsJufD_files\slide0001_image001.p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utor2u\AppData\Local\Temp\articulate\presenter\imgtemp\ymoZ9TJT_files\slide0001_image001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67d0ae1-a725-4ace-9bcf-05064f5e904d"/>
  <p:tag name="ARTICULATE_SLIDE_PAUSE" val="1"/>
  <p:tag name="ARTICULATE_NAV_LEVEL" val="1"/>
  <p:tag name="ARTICULATE_PLAYLIST_ID" val="-1"/>
  <p:tag name="ARTICULATE_LOCK_SLIDE" val="0"/>
  <p:tag name="ARTICULATE_SLIDE_NAV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24bd87d-17a8-489f-b4a8-2cd2ef1fdc13"/>
  <p:tag name="ARTICULATE_SLIDE_PAUSE" val="1"/>
  <p:tag name="ARTICULATE_NAV_LEVEL" val="1"/>
  <p:tag name="ARTICULATE_PLAYLIST_ID" val="-1"/>
  <p:tag name="ARTICULATE_LOCK_SLIDE" val="0"/>
  <p:tag name="ARTICULATE_SLIDE_NAV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NAV" val="2"/>
  <p:tag name="ARTICULATE_SLIDE_GUID" val="bd3d138d-7fc4-42a0-8199-40f094023a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NAV" val="5"/>
  <p:tag name="ARTICULATE_SLIDE_GUID" val="07c162e5-e4ea-4ac3-a549-9cecea61518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NAV" val="3"/>
  <p:tag name="ARTICULATE_SLIDE_GUID" val="213e072d-42a3-4d36-8764-7e905a4b04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NAV" val="4"/>
  <p:tag name="ARTICULATE_SLIDE_GUID" val="28739c2d-cb56-49b6-8e76-abae4625a1e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utor2u\AppData\Local\Temp\articulate\presenter\imgtemp\sggsJufD_files\slide0001_image001.pn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50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 cmpd="sng">
          <a:headEnd type="none"/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i="1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69552</TotalTime>
  <Words>495</Words>
  <Application>Microsoft Macintosh PowerPoint</Application>
  <PresentationFormat>On-screen Show (4:3)</PresentationFormat>
  <Paragraphs>81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ＭＳ Ｐゴシック</vt:lpstr>
      <vt:lpstr>Arial</vt:lpstr>
      <vt:lpstr>Office Theme</vt:lpstr>
      <vt:lpstr>Porter’s Strategy Matrix</vt:lpstr>
      <vt:lpstr>What you need to know</vt:lpstr>
      <vt:lpstr>Concept links</vt:lpstr>
      <vt:lpstr>The Challenge Facing Business Strategy</vt:lpstr>
      <vt:lpstr>Porter’s Suggested Approach to  Strategic Positioning</vt:lpstr>
      <vt:lpstr>What is a Competitive Advantage?</vt:lpstr>
      <vt:lpstr>Porter’s Generic Strategies</vt:lpstr>
      <vt:lpstr>Low Cost Strategy</vt:lpstr>
      <vt:lpstr>Why Low Cost is a Source of Competitive Advantage</vt:lpstr>
      <vt:lpstr>Likely Features of a Low Cost Operators</vt:lpstr>
      <vt:lpstr>Examples of Low Cost Strategies in Action</vt:lpstr>
      <vt:lpstr>Strategy of Focus &amp; Differentiation</vt:lpstr>
      <vt:lpstr>Ways to for a Business to  Achieve Differentiation</vt:lpstr>
      <vt:lpstr>Examples of Successful  Differentiation Strategies?</vt:lpstr>
      <vt:lpstr>“Stuck in the Middle”</vt:lpstr>
      <vt:lpstr>Examples of Stuck in the Middle?</vt:lpstr>
      <vt:lpstr>Hybrid Strategies:  Differentiation AND Low Cost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A Briefing Presentation Final</dc:title>
  <dc:creator>tutor2u</dc:creator>
  <cp:lastModifiedBy>Jim Riley</cp:lastModifiedBy>
  <cp:revision>627</cp:revision>
  <cp:lastPrinted>2013-02-20T11:29:22Z</cp:lastPrinted>
  <dcterms:created xsi:type="dcterms:W3CDTF">2009-04-09T12:56:25Z</dcterms:created>
  <dcterms:modified xsi:type="dcterms:W3CDTF">2016-08-16T08:45:11Z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Invention &amp; Innovation</vt:lpwstr>
  </property>
  <property fmtid="{D5CDD505-2E9C-101B-9397-08002B2CF9AE}" pid="4" name="ArticulateGUID">
    <vt:lpwstr>998E6639-5FC0-416C-9117-725EFDCCBD75</vt:lpwstr>
  </property>
  <property fmtid="{D5CDD505-2E9C-101B-9397-08002B2CF9AE}" pid="5" name="ArticulateProjectFull">
    <vt:lpwstr>C:\Users\jim-samsung\Dropbox\Business Studies\AQA GCE\AQA Business Unit 4\2013 Organisational Culture\Section A Briefing Presentation Final.ppta</vt:lpwstr>
  </property>
</Properties>
</file>