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71" r:id="rId4"/>
    <p:sldId id="272" r:id="rId5"/>
    <p:sldId id="273" r:id="rId6"/>
    <p:sldId id="270" r:id="rId7"/>
    <p:sldId id="259" r:id="rId8"/>
    <p:sldId id="264" r:id="rId9"/>
    <p:sldId id="258" r:id="rId10"/>
    <p:sldId id="274" r:id="rId11"/>
    <p:sldId id="262" r:id="rId12"/>
    <p:sldId id="284" r:id="rId13"/>
    <p:sldId id="261" r:id="rId14"/>
    <p:sldId id="263" r:id="rId15"/>
    <p:sldId id="282" r:id="rId16"/>
    <p:sldId id="283" r:id="rId17"/>
    <p:sldId id="269" r:id="rId18"/>
    <p:sldId id="267" r:id="rId19"/>
    <p:sldId id="277" r:id="rId20"/>
    <p:sldId id="27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88330" autoAdjust="0"/>
  </p:normalViewPr>
  <p:slideViewPr>
    <p:cSldViewPr snapToGrid="0">
      <p:cViewPr varScale="1">
        <p:scale>
          <a:sx n="66" d="100"/>
          <a:sy n="66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E5E82-9EB0-4B25-9C58-8EB314683BD9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A2196-1467-4259-8628-9CA2B0363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71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28A9-47FE-42D7-A262-B1B8E9A05501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190D-1B3E-43BB-8599-0976B6516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5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Get</a:t>
            </a:r>
            <a:r>
              <a:rPr lang="en-GB" baseline="0" dirty="0" smtClean="0"/>
              <a:t> students to write onto pieces of paper, screw up and pick at random. </a:t>
            </a:r>
            <a:br>
              <a:rPr lang="en-GB" baseline="0" dirty="0" smtClean="0"/>
            </a:br>
            <a:r>
              <a:rPr lang="en-GB" baseline="0" dirty="0" smtClean="0"/>
              <a:t>Encourages students to be open, honest.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9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1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1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3DA1-483F-4B6B-A87B-83CA728863FC}" type="slidenum">
              <a:rPr lang="ar-EG" smtClean="0"/>
              <a:pPr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709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en-GB" baseline="0" dirty="0" smtClean="0"/>
              <a:t> goes into producing this sofa? Weirder and more obscure the better!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51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8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3DA1-483F-4B6B-A87B-83CA728863FC}" type="slidenum">
              <a:rPr lang="ar-EG" smtClean="0"/>
              <a:pPr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785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3DA1-483F-4B6B-A87B-83CA728863FC}" type="slidenum">
              <a:rPr lang="ar-EG" smtClean="0"/>
              <a:pPr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765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Impact upon society? Good and bad stuff – like pensioners, </a:t>
            </a:r>
            <a:r>
              <a:rPr lang="en-GB" smtClean="0"/>
              <a:t>healthy</a:t>
            </a:r>
            <a:r>
              <a:rPr lang="en-GB" baseline="0" smtClean="0"/>
              <a:t> workforce.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86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6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0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6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9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1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4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9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6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017D-30AC-49AC-80F6-A900A493AA36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XktCRkgly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179" y="176071"/>
            <a:ext cx="11486147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TWO QUESTIONS:</a:t>
            </a:r>
            <a:b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DID YOU CHOOSE ECONOMICS</a:t>
            </a:r>
          </a:p>
          <a:p>
            <a:pPr algn="ctr"/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 YOU THINK THE SUBJECT IS ABOUT?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6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9677" y="5702034"/>
            <a:ext cx="134524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 smtClean="0"/>
              <a:t>LAND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22031" y="5763589"/>
            <a:ext cx="17508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LABOUR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462400" y="5740733"/>
            <a:ext cx="170508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CAPITAL</a:t>
            </a:r>
            <a:endParaRPr lang="en-GB" sz="3600" dirty="0"/>
          </a:p>
        </p:txBody>
      </p:sp>
      <p:pic>
        <p:nvPicPr>
          <p:cNvPr id="2050" name="Picture 2" descr="http://www.cavendishandgloucester.com/images/land-opportunities/land-o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1" y="4286116"/>
            <a:ext cx="1992440" cy="12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lobe-views.com/dcim/dreams/oil/oil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48" y="4195509"/>
            <a:ext cx="1983608" cy="13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bhcorp.com/images/employe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72" y="3508319"/>
            <a:ext cx="2626369" cy="22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jesuismonreve.org/wp-content/uploads/2010/11/the_cloud_factory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85" y="2829922"/>
            <a:ext cx="1941591" cy="145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aysidemach.net/siteart/machi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941" y="4454662"/>
            <a:ext cx="1538903" cy="11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lushh.co.uk/wp-content/uploads/2014/12/computerrepai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49" y="4353146"/>
            <a:ext cx="1684160" cy="11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52596" y="334165"/>
            <a:ext cx="793511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FACTORS OF PRODUCTION…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SMARTInkShape-Group4"/>
          <p:cNvGrpSpPr/>
          <p:nvPr/>
        </p:nvGrpSpPr>
        <p:grpSpPr>
          <a:xfrm>
            <a:off x="6812386" y="1181100"/>
            <a:ext cx="3252701" cy="2352676"/>
            <a:chOff x="6812386" y="1181100"/>
            <a:chExt cx="3252701" cy="2352676"/>
          </a:xfrm>
        </p:grpSpPr>
        <p:sp>
          <p:nvSpPr>
            <p:cNvPr id="2" name="SMARTInkShape-4"/>
            <p:cNvSpPr/>
            <p:nvPr/>
          </p:nvSpPr>
          <p:spPr>
            <a:xfrm>
              <a:off x="7136264" y="2638425"/>
              <a:ext cx="309508" cy="664133"/>
            </a:xfrm>
            <a:custGeom>
              <a:avLst/>
              <a:gdLst/>
              <a:ahLst/>
              <a:cxnLst/>
              <a:rect l="0" t="0" r="0" b="0"/>
              <a:pathLst>
                <a:path w="309508" h="664133">
                  <a:moveTo>
                    <a:pt x="169411" y="0"/>
                  </a:moveTo>
                  <a:lnTo>
                    <a:pt x="164355" y="0"/>
                  </a:lnTo>
                  <a:lnTo>
                    <a:pt x="159050" y="2822"/>
                  </a:lnTo>
                  <a:lnTo>
                    <a:pt x="156154" y="5057"/>
                  </a:lnTo>
                  <a:lnTo>
                    <a:pt x="147291" y="7539"/>
                  </a:lnTo>
                  <a:lnTo>
                    <a:pt x="141965" y="8201"/>
                  </a:lnTo>
                  <a:lnTo>
                    <a:pt x="119298" y="19246"/>
                  </a:lnTo>
                  <a:lnTo>
                    <a:pt x="74367" y="61581"/>
                  </a:lnTo>
                  <a:lnTo>
                    <a:pt x="47742" y="105358"/>
                  </a:lnTo>
                  <a:lnTo>
                    <a:pt x="24218" y="144049"/>
                  </a:lnTo>
                  <a:lnTo>
                    <a:pt x="8283" y="188537"/>
                  </a:lnTo>
                  <a:lnTo>
                    <a:pt x="0" y="228212"/>
                  </a:lnTo>
                  <a:lnTo>
                    <a:pt x="3622" y="257060"/>
                  </a:lnTo>
                  <a:lnTo>
                    <a:pt x="16454" y="280660"/>
                  </a:lnTo>
                  <a:lnTo>
                    <a:pt x="30522" y="291602"/>
                  </a:lnTo>
                  <a:lnTo>
                    <a:pt x="75744" y="310666"/>
                  </a:lnTo>
                  <a:lnTo>
                    <a:pt x="122726" y="323754"/>
                  </a:lnTo>
                  <a:lnTo>
                    <a:pt x="162987" y="336169"/>
                  </a:lnTo>
                  <a:lnTo>
                    <a:pt x="205607" y="350431"/>
                  </a:lnTo>
                  <a:lnTo>
                    <a:pt x="245047" y="364181"/>
                  </a:lnTo>
                  <a:lnTo>
                    <a:pt x="268644" y="376700"/>
                  </a:lnTo>
                  <a:lnTo>
                    <a:pt x="286187" y="392847"/>
                  </a:lnTo>
                  <a:lnTo>
                    <a:pt x="302907" y="419788"/>
                  </a:lnTo>
                  <a:lnTo>
                    <a:pt x="309507" y="447879"/>
                  </a:lnTo>
                  <a:lnTo>
                    <a:pt x="304132" y="493419"/>
                  </a:lnTo>
                  <a:lnTo>
                    <a:pt x="294819" y="530609"/>
                  </a:lnTo>
                  <a:lnTo>
                    <a:pt x="278065" y="567380"/>
                  </a:lnTo>
                  <a:lnTo>
                    <a:pt x="244496" y="608786"/>
                  </a:lnTo>
                  <a:lnTo>
                    <a:pt x="207291" y="642483"/>
                  </a:lnTo>
                  <a:lnTo>
                    <a:pt x="173814" y="657913"/>
                  </a:lnTo>
                  <a:lnTo>
                    <a:pt x="147197" y="664132"/>
                  </a:lnTo>
                  <a:lnTo>
                    <a:pt x="111636" y="658628"/>
                  </a:lnTo>
                  <a:lnTo>
                    <a:pt x="92933" y="653263"/>
                  </a:lnTo>
                  <a:lnTo>
                    <a:pt x="85618" y="648233"/>
                  </a:lnTo>
                  <a:lnTo>
                    <a:pt x="74666" y="634179"/>
                  </a:lnTo>
                  <a:lnTo>
                    <a:pt x="62552" y="608416"/>
                  </a:lnTo>
                  <a:lnTo>
                    <a:pt x="56091" y="561819"/>
                  </a:lnTo>
                  <a:lnTo>
                    <a:pt x="55111" y="533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SMARTInkShape-5"/>
            <p:cNvSpPr/>
            <p:nvPr/>
          </p:nvSpPr>
          <p:spPr>
            <a:xfrm>
              <a:off x="7429500" y="2255463"/>
              <a:ext cx="1015573" cy="862658"/>
            </a:xfrm>
            <a:custGeom>
              <a:avLst/>
              <a:gdLst/>
              <a:ahLst/>
              <a:cxnLst/>
              <a:rect l="0" t="0" r="0" b="0"/>
              <a:pathLst>
                <a:path w="1015573" h="862658">
                  <a:moveTo>
                    <a:pt x="0" y="525837"/>
                  </a:moveTo>
                  <a:lnTo>
                    <a:pt x="5056" y="525837"/>
                  </a:lnTo>
                  <a:lnTo>
                    <a:pt x="6546" y="526895"/>
                  </a:lnTo>
                  <a:lnTo>
                    <a:pt x="7539" y="528659"/>
                  </a:lnTo>
                  <a:lnTo>
                    <a:pt x="25695" y="568652"/>
                  </a:lnTo>
                  <a:lnTo>
                    <a:pt x="41314" y="612183"/>
                  </a:lnTo>
                  <a:lnTo>
                    <a:pt x="55041" y="657389"/>
                  </a:lnTo>
                  <a:lnTo>
                    <a:pt x="74216" y="704262"/>
                  </a:lnTo>
                  <a:lnTo>
                    <a:pt x="93565" y="744408"/>
                  </a:lnTo>
                  <a:lnTo>
                    <a:pt x="111567" y="763225"/>
                  </a:lnTo>
                  <a:lnTo>
                    <a:pt x="130306" y="775503"/>
                  </a:lnTo>
                  <a:lnTo>
                    <a:pt x="149264" y="780787"/>
                  </a:lnTo>
                  <a:lnTo>
                    <a:pt x="161942" y="779201"/>
                  </a:lnTo>
                  <a:lnTo>
                    <a:pt x="173574" y="774968"/>
                  </a:lnTo>
                  <a:lnTo>
                    <a:pt x="182272" y="769559"/>
                  </a:lnTo>
                  <a:lnTo>
                    <a:pt x="198176" y="750451"/>
                  </a:lnTo>
                  <a:lnTo>
                    <a:pt x="221235" y="703465"/>
                  </a:lnTo>
                  <a:lnTo>
                    <a:pt x="235942" y="664898"/>
                  </a:lnTo>
                  <a:lnTo>
                    <a:pt x="247004" y="622779"/>
                  </a:lnTo>
                  <a:lnTo>
                    <a:pt x="256983" y="580666"/>
                  </a:lnTo>
                  <a:lnTo>
                    <a:pt x="266643" y="537496"/>
                  </a:lnTo>
                  <a:lnTo>
                    <a:pt x="274332" y="490040"/>
                  </a:lnTo>
                  <a:lnTo>
                    <a:pt x="284756" y="445048"/>
                  </a:lnTo>
                  <a:lnTo>
                    <a:pt x="285308" y="437720"/>
                  </a:lnTo>
                  <a:lnTo>
                    <a:pt x="286514" y="436400"/>
                  </a:lnTo>
                  <a:lnTo>
                    <a:pt x="288375" y="436579"/>
                  </a:lnTo>
                  <a:lnTo>
                    <a:pt x="290675" y="437757"/>
                  </a:lnTo>
                  <a:lnTo>
                    <a:pt x="292209" y="440658"/>
                  </a:lnTo>
                  <a:lnTo>
                    <a:pt x="305457" y="481438"/>
                  </a:lnTo>
                  <a:lnTo>
                    <a:pt x="322686" y="522006"/>
                  </a:lnTo>
                  <a:lnTo>
                    <a:pt x="335265" y="558333"/>
                  </a:lnTo>
                  <a:lnTo>
                    <a:pt x="355807" y="595908"/>
                  </a:lnTo>
                  <a:lnTo>
                    <a:pt x="384647" y="637868"/>
                  </a:lnTo>
                  <a:lnTo>
                    <a:pt x="410656" y="659691"/>
                  </a:lnTo>
                  <a:lnTo>
                    <a:pt x="457343" y="680642"/>
                  </a:lnTo>
                  <a:lnTo>
                    <a:pt x="476313" y="681776"/>
                  </a:lnTo>
                  <a:lnTo>
                    <a:pt x="494270" y="677693"/>
                  </a:lnTo>
                  <a:lnTo>
                    <a:pt x="517337" y="662436"/>
                  </a:lnTo>
                  <a:lnTo>
                    <a:pt x="542751" y="637219"/>
                  </a:lnTo>
                  <a:lnTo>
                    <a:pt x="570838" y="591309"/>
                  </a:lnTo>
                  <a:lnTo>
                    <a:pt x="590354" y="548411"/>
                  </a:lnTo>
                  <a:lnTo>
                    <a:pt x="602104" y="514703"/>
                  </a:lnTo>
                  <a:lnTo>
                    <a:pt x="610854" y="482083"/>
                  </a:lnTo>
                  <a:lnTo>
                    <a:pt x="621094" y="447124"/>
                  </a:lnTo>
                  <a:lnTo>
                    <a:pt x="630583" y="411478"/>
                  </a:lnTo>
                  <a:lnTo>
                    <a:pt x="634801" y="377997"/>
                  </a:lnTo>
                  <a:lnTo>
                    <a:pt x="639497" y="345478"/>
                  </a:lnTo>
                  <a:lnTo>
                    <a:pt x="644054" y="313386"/>
                  </a:lnTo>
                  <a:lnTo>
                    <a:pt x="646619" y="268743"/>
                  </a:lnTo>
                  <a:lnTo>
                    <a:pt x="650309" y="233087"/>
                  </a:lnTo>
                  <a:lnTo>
                    <a:pt x="655859" y="210717"/>
                  </a:lnTo>
                  <a:lnTo>
                    <a:pt x="657372" y="208865"/>
                  </a:lnTo>
                  <a:lnTo>
                    <a:pt x="659440" y="208689"/>
                  </a:lnTo>
                  <a:lnTo>
                    <a:pt x="661877" y="209630"/>
                  </a:lnTo>
                  <a:lnTo>
                    <a:pt x="663501" y="211316"/>
                  </a:lnTo>
                  <a:lnTo>
                    <a:pt x="676921" y="254281"/>
                  </a:lnTo>
                  <a:lnTo>
                    <a:pt x="688814" y="291918"/>
                  </a:lnTo>
                  <a:lnTo>
                    <a:pt x="702921" y="339405"/>
                  </a:lnTo>
                  <a:lnTo>
                    <a:pt x="711401" y="375245"/>
                  </a:lnTo>
                  <a:lnTo>
                    <a:pt x="722225" y="412340"/>
                  </a:lnTo>
                  <a:lnTo>
                    <a:pt x="736915" y="455639"/>
                  </a:lnTo>
                  <a:lnTo>
                    <a:pt x="752967" y="502046"/>
                  </a:lnTo>
                  <a:lnTo>
                    <a:pt x="767158" y="547366"/>
                  </a:lnTo>
                  <a:lnTo>
                    <a:pt x="783342" y="589380"/>
                  </a:lnTo>
                  <a:lnTo>
                    <a:pt x="800060" y="629220"/>
                  </a:lnTo>
                  <a:lnTo>
                    <a:pt x="814546" y="668093"/>
                  </a:lnTo>
                  <a:lnTo>
                    <a:pt x="828040" y="703715"/>
                  </a:lnTo>
                  <a:lnTo>
                    <a:pt x="847537" y="750697"/>
                  </a:lnTo>
                  <a:lnTo>
                    <a:pt x="866719" y="788607"/>
                  </a:lnTo>
                  <a:lnTo>
                    <a:pt x="892164" y="829861"/>
                  </a:lnTo>
                  <a:lnTo>
                    <a:pt x="901109" y="848869"/>
                  </a:lnTo>
                  <a:lnTo>
                    <a:pt x="904131" y="862657"/>
                  </a:lnTo>
                  <a:lnTo>
                    <a:pt x="904379" y="862567"/>
                  </a:lnTo>
                  <a:lnTo>
                    <a:pt x="904846" y="827837"/>
                  </a:lnTo>
                  <a:lnTo>
                    <a:pt x="890719" y="783321"/>
                  </a:lnTo>
                  <a:lnTo>
                    <a:pt x="878926" y="738889"/>
                  </a:lnTo>
                  <a:lnTo>
                    <a:pt x="868295" y="704135"/>
                  </a:lnTo>
                  <a:lnTo>
                    <a:pt x="856514" y="664700"/>
                  </a:lnTo>
                  <a:lnTo>
                    <a:pt x="843165" y="623537"/>
                  </a:lnTo>
                  <a:lnTo>
                    <a:pt x="826649" y="584076"/>
                  </a:lnTo>
                  <a:lnTo>
                    <a:pt x="811547" y="542549"/>
                  </a:lnTo>
                  <a:lnTo>
                    <a:pt x="796720" y="500456"/>
                  </a:lnTo>
                  <a:lnTo>
                    <a:pt x="779548" y="460582"/>
                  </a:lnTo>
                  <a:lnTo>
                    <a:pt x="766977" y="421693"/>
                  </a:lnTo>
                  <a:lnTo>
                    <a:pt x="756803" y="383243"/>
                  </a:lnTo>
                  <a:lnTo>
                    <a:pt x="745227" y="344987"/>
                  </a:lnTo>
                  <a:lnTo>
                    <a:pt x="735848" y="309640"/>
                  </a:lnTo>
                  <a:lnTo>
                    <a:pt x="729210" y="275233"/>
                  </a:lnTo>
                  <a:lnTo>
                    <a:pt x="726260" y="238774"/>
                  </a:lnTo>
                  <a:lnTo>
                    <a:pt x="724949" y="204226"/>
                  </a:lnTo>
                  <a:lnTo>
                    <a:pt x="725424" y="171232"/>
                  </a:lnTo>
                  <a:lnTo>
                    <a:pt x="731642" y="123965"/>
                  </a:lnTo>
                  <a:lnTo>
                    <a:pt x="741246" y="83737"/>
                  </a:lnTo>
                  <a:lnTo>
                    <a:pt x="751365" y="61590"/>
                  </a:lnTo>
                  <a:lnTo>
                    <a:pt x="774019" y="36328"/>
                  </a:lnTo>
                  <a:lnTo>
                    <a:pt x="811175" y="9887"/>
                  </a:lnTo>
                  <a:lnTo>
                    <a:pt x="833951" y="898"/>
                  </a:lnTo>
                  <a:lnTo>
                    <a:pt x="875629" y="0"/>
                  </a:lnTo>
                  <a:lnTo>
                    <a:pt x="916436" y="11494"/>
                  </a:lnTo>
                  <a:lnTo>
                    <a:pt x="960545" y="35399"/>
                  </a:lnTo>
                  <a:lnTo>
                    <a:pt x="988045" y="60552"/>
                  </a:lnTo>
                  <a:lnTo>
                    <a:pt x="1003836" y="89172"/>
                  </a:lnTo>
                  <a:lnTo>
                    <a:pt x="1014160" y="125051"/>
                  </a:lnTo>
                  <a:lnTo>
                    <a:pt x="1015572" y="169784"/>
                  </a:lnTo>
                  <a:lnTo>
                    <a:pt x="1008401" y="204608"/>
                  </a:lnTo>
                  <a:lnTo>
                    <a:pt x="1000982" y="238430"/>
                  </a:lnTo>
                  <a:lnTo>
                    <a:pt x="992039" y="271100"/>
                  </a:lnTo>
                  <a:lnTo>
                    <a:pt x="977481" y="303260"/>
                  </a:lnTo>
                  <a:lnTo>
                    <a:pt x="960427" y="335192"/>
                  </a:lnTo>
                  <a:lnTo>
                    <a:pt x="930155" y="380097"/>
                  </a:lnTo>
                  <a:lnTo>
                    <a:pt x="897196" y="417391"/>
                  </a:lnTo>
                  <a:lnTo>
                    <a:pt x="854514" y="459541"/>
                  </a:lnTo>
                  <a:lnTo>
                    <a:pt x="816127" y="481921"/>
                  </a:lnTo>
                  <a:lnTo>
                    <a:pt x="813960" y="481743"/>
                  </a:lnTo>
                  <a:lnTo>
                    <a:pt x="809625" y="4782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ARTInkShape-6"/>
            <p:cNvSpPr/>
            <p:nvPr/>
          </p:nvSpPr>
          <p:spPr>
            <a:xfrm>
              <a:off x="8572500" y="1993790"/>
              <a:ext cx="349808" cy="862906"/>
            </a:xfrm>
            <a:custGeom>
              <a:avLst/>
              <a:gdLst/>
              <a:ahLst/>
              <a:cxnLst/>
              <a:rect l="0" t="0" r="0" b="0"/>
              <a:pathLst>
                <a:path w="349808" h="862906">
                  <a:moveTo>
                    <a:pt x="0" y="282685"/>
                  </a:moveTo>
                  <a:lnTo>
                    <a:pt x="1058" y="301048"/>
                  </a:lnTo>
                  <a:lnTo>
                    <a:pt x="13257" y="346055"/>
                  </a:lnTo>
                  <a:lnTo>
                    <a:pt x="27446" y="382012"/>
                  </a:lnTo>
                  <a:lnTo>
                    <a:pt x="40000" y="429590"/>
                  </a:lnTo>
                  <a:lnTo>
                    <a:pt x="49881" y="465451"/>
                  </a:lnTo>
                  <a:lnTo>
                    <a:pt x="61328" y="502556"/>
                  </a:lnTo>
                  <a:lnTo>
                    <a:pt x="73471" y="540214"/>
                  </a:lnTo>
                  <a:lnTo>
                    <a:pt x="88745" y="580939"/>
                  </a:lnTo>
                  <a:lnTo>
                    <a:pt x="105059" y="622676"/>
                  </a:lnTo>
                  <a:lnTo>
                    <a:pt x="119365" y="662392"/>
                  </a:lnTo>
                  <a:lnTo>
                    <a:pt x="135601" y="701210"/>
                  </a:lnTo>
                  <a:lnTo>
                    <a:pt x="152342" y="738571"/>
                  </a:lnTo>
                  <a:lnTo>
                    <a:pt x="166839" y="772815"/>
                  </a:lnTo>
                  <a:lnTo>
                    <a:pt x="186899" y="811731"/>
                  </a:lnTo>
                  <a:lnTo>
                    <a:pt x="223087" y="857596"/>
                  </a:lnTo>
                  <a:lnTo>
                    <a:pt x="227874" y="862905"/>
                  </a:lnTo>
                  <a:lnTo>
                    <a:pt x="228278" y="860530"/>
                  </a:lnTo>
                  <a:lnTo>
                    <a:pt x="228385" y="858415"/>
                  </a:lnTo>
                  <a:lnTo>
                    <a:pt x="215388" y="820836"/>
                  </a:lnTo>
                  <a:lnTo>
                    <a:pt x="198933" y="783273"/>
                  </a:lnTo>
                  <a:lnTo>
                    <a:pt x="185781" y="751760"/>
                  </a:lnTo>
                  <a:lnTo>
                    <a:pt x="169352" y="713060"/>
                  </a:lnTo>
                  <a:lnTo>
                    <a:pt x="151467" y="671166"/>
                  </a:lnTo>
                  <a:lnTo>
                    <a:pt x="132935" y="626793"/>
                  </a:lnTo>
                  <a:lnTo>
                    <a:pt x="123549" y="603107"/>
                  </a:lnTo>
                  <a:lnTo>
                    <a:pt x="114116" y="578850"/>
                  </a:lnTo>
                  <a:lnTo>
                    <a:pt x="97991" y="532141"/>
                  </a:lnTo>
                  <a:lnTo>
                    <a:pt x="83769" y="486688"/>
                  </a:lnTo>
                  <a:lnTo>
                    <a:pt x="70392" y="441792"/>
                  </a:lnTo>
                  <a:lnTo>
                    <a:pt x="60213" y="397144"/>
                  </a:lnTo>
                  <a:lnTo>
                    <a:pt x="53219" y="352606"/>
                  </a:lnTo>
                  <a:lnTo>
                    <a:pt x="50112" y="308116"/>
                  </a:lnTo>
                  <a:lnTo>
                    <a:pt x="48730" y="266471"/>
                  </a:lnTo>
                  <a:lnTo>
                    <a:pt x="49175" y="226796"/>
                  </a:lnTo>
                  <a:lnTo>
                    <a:pt x="52900" y="187995"/>
                  </a:lnTo>
                  <a:lnTo>
                    <a:pt x="60906" y="152406"/>
                  </a:lnTo>
                  <a:lnTo>
                    <a:pt x="77313" y="105442"/>
                  </a:lnTo>
                  <a:lnTo>
                    <a:pt x="98402" y="67538"/>
                  </a:lnTo>
                  <a:lnTo>
                    <a:pt x="133972" y="26286"/>
                  </a:lnTo>
                  <a:lnTo>
                    <a:pt x="167167" y="7278"/>
                  </a:lnTo>
                  <a:lnTo>
                    <a:pt x="203812" y="0"/>
                  </a:lnTo>
                  <a:lnTo>
                    <a:pt x="241481" y="2899"/>
                  </a:lnTo>
                  <a:lnTo>
                    <a:pt x="274397" y="15518"/>
                  </a:lnTo>
                  <a:lnTo>
                    <a:pt x="304258" y="37719"/>
                  </a:lnTo>
                  <a:lnTo>
                    <a:pt x="328158" y="69462"/>
                  </a:lnTo>
                  <a:lnTo>
                    <a:pt x="343588" y="110735"/>
                  </a:lnTo>
                  <a:lnTo>
                    <a:pt x="349807" y="156478"/>
                  </a:lnTo>
                  <a:lnTo>
                    <a:pt x="346592" y="203545"/>
                  </a:lnTo>
                  <a:lnTo>
                    <a:pt x="341719" y="237987"/>
                  </a:lnTo>
                  <a:lnTo>
                    <a:pt x="333908" y="273402"/>
                  </a:lnTo>
                  <a:lnTo>
                    <a:pt x="319853" y="306782"/>
                  </a:lnTo>
                  <a:lnTo>
                    <a:pt x="305846" y="339256"/>
                  </a:lnTo>
                  <a:lnTo>
                    <a:pt x="290448" y="371328"/>
                  </a:lnTo>
                  <a:lnTo>
                    <a:pt x="259038" y="418075"/>
                  </a:lnTo>
                  <a:lnTo>
                    <a:pt x="229152" y="458150"/>
                  </a:lnTo>
                  <a:lnTo>
                    <a:pt x="193432" y="500672"/>
                  </a:lnTo>
                  <a:lnTo>
                    <a:pt x="172318" y="524368"/>
                  </a:lnTo>
                  <a:lnTo>
                    <a:pt x="165679" y="529532"/>
                  </a:lnTo>
                  <a:lnTo>
                    <a:pt x="159136" y="531916"/>
                  </a:lnTo>
                  <a:lnTo>
                    <a:pt x="146221" y="531743"/>
                  </a:lnTo>
                  <a:lnTo>
                    <a:pt x="141931" y="528099"/>
                  </a:lnTo>
                  <a:lnTo>
                    <a:pt x="127557" y="489282"/>
                  </a:lnTo>
                  <a:lnTo>
                    <a:pt x="123825" y="463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MARTInkShape-7"/>
            <p:cNvSpPr/>
            <p:nvPr/>
          </p:nvSpPr>
          <p:spPr>
            <a:xfrm>
              <a:off x="8953500" y="1495425"/>
              <a:ext cx="238126" cy="714376"/>
            </a:xfrm>
            <a:custGeom>
              <a:avLst/>
              <a:gdLst/>
              <a:ahLst/>
              <a:cxnLst/>
              <a:rect l="0" t="0" r="0" b="0"/>
              <a:pathLst>
                <a:path w="238126" h="714376">
                  <a:moveTo>
                    <a:pt x="0" y="0"/>
                  </a:moveTo>
                  <a:lnTo>
                    <a:pt x="1058" y="44932"/>
                  </a:lnTo>
                  <a:lnTo>
                    <a:pt x="8663" y="83281"/>
                  </a:lnTo>
                  <a:lnTo>
                    <a:pt x="22792" y="128157"/>
                  </a:lnTo>
                  <a:lnTo>
                    <a:pt x="30591" y="159264"/>
                  </a:lnTo>
                  <a:lnTo>
                    <a:pt x="40407" y="193551"/>
                  </a:lnTo>
                  <a:lnTo>
                    <a:pt x="51826" y="231014"/>
                  </a:lnTo>
                  <a:lnTo>
                    <a:pt x="63956" y="272359"/>
                  </a:lnTo>
                  <a:lnTo>
                    <a:pt x="76402" y="312607"/>
                  </a:lnTo>
                  <a:lnTo>
                    <a:pt x="88990" y="351661"/>
                  </a:lnTo>
                  <a:lnTo>
                    <a:pt x="101640" y="390186"/>
                  </a:lnTo>
                  <a:lnTo>
                    <a:pt x="114317" y="428474"/>
                  </a:lnTo>
                  <a:lnTo>
                    <a:pt x="127008" y="466658"/>
                  </a:lnTo>
                  <a:lnTo>
                    <a:pt x="139704" y="504795"/>
                  </a:lnTo>
                  <a:lnTo>
                    <a:pt x="152402" y="540090"/>
                  </a:lnTo>
                  <a:lnTo>
                    <a:pt x="165100" y="573415"/>
                  </a:lnTo>
                  <a:lnTo>
                    <a:pt x="183092" y="619810"/>
                  </a:lnTo>
                  <a:lnTo>
                    <a:pt x="202010" y="665004"/>
                  </a:lnTo>
                  <a:lnTo>
                    <a:pt x="224432" y="704424"/>
                  </a:lnTo>
                  <a:lnTo>
                    <a:pt x="238125" y="714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MARTInkShape-8"/>
            <p:cNvSpPr/>
            <p:nvPr/>
          </p:nvSpPr>
          <p:spPr>
            <a:xfrm>
              <a:off x="9277350" y="1686712"/>
              <a:ext cx="522113" cy="928633"/>
            </a:xfrm>
            <a:custGeom>
              <a:avLst/>
              <a:gdLst/>
              <a:ahLst/>
              <a:cxnLst/>
              <a:rect l="0" t="0" r="0" b="0"/>
              <a:pathLst>
                <a:path w="522113" h="928633">
                  <a:moveTo>
                    <a:pt x="0" y="189713"/>
                  </a:moveTo>
                  <a:lnTo>
                    <a:pt x="0" y="194769"/>
                  </a:lnTo>
                  <a:lnTo>
                    <a:pt x="2822" y="200074"/>
                  </a:lnTo>
                  <a:lnTo>
                    <a:pt x="5057" y="202971"/>
                  </a:lnTo>
                  <a:lnTo>
                    <a:pt x="11759" y="241906"/>
                  </a:lnTo>
                  <a:lnTo>
                    <a:pt x="27722" y="289040"/>
                  </a:lnTo>
                  <a:lnTo>
                    <a:pt x="45138" y="326505"/>
                  </a:lnTo>
                  <a:lnTo>
                    <a:pt x="63440" y="368428"/>
                  </a:lnTo>
                  <a:lnTo>
                    <a:pt x="92485" y="404897"/>
                  </a:lnTo>
                  <a:lnTo>
                    <a:pt x="104957" y="412351"/>
                  </a:lnTo>
                  <a:lnTo>
                    <a:pt x="130211" y="417135"/>
                  </a:lnTo>
                  <a:lnTo>
                    <a:pt x="149235" y="412908"/>
                  </a:lnTo>
                  <a:lnTo>
                    <a:pt x="161929" y="402152"/>
                  </a:lnTo>
                  <a:lnTo>
                    <a:pt x="193675" y="359231"/>
                  </a:lnTo>
                  <a:lnTo>
                    <a:pt x="216253" y="312529"/>
                  </a:lnTo>
                  <a:lnTo>
                    <a:pt x="230585" y="272317"/>
                  </a:lnTo>
                  <a:lnTo>
                    <a:pt x="242594" y="226888"/>
                  </a:lnTo>
                  <a:lnTo>
                    <a:pt x="246152" y="179914"/>
                  </a:lnTo>
                  <a:lnTo>
                    <a:pt x="247207" y="135304"/>
                  </a:lnTo>
                  <a:lnTo>
                    <a:pt x="247518" y="95275"/>
                  </a:lnTo>
                  <a:lnTo>
                    <a:pt x="247624" y="48880"/>
                  </a:lnTo>
                  <a:lnTo>
                    <a:pt x="246586" y="17804"/>
                  </a:lnTo>
                  <a:lnTo>
                    <a:pt x="238517" y="0"/>
                  </a:lnTo>
                  <a:lnTo>
                    <a:pt x="260260" y="43484"/>
                  </a:lnTo>
                  <a:lnTo>
                    <a:pt x="277139" y="80063"/>
                  </a:lnTo>
                  <a:lnTo>
                    <a:pt x="298369" y="124416"/>
                  </a:lnTo>
                  <a:lnTo>
                    <a:pt x="324767" y="171071"/>
                  </a:lnTo>
                  <a:lnTo>
                    <a:pt x="344366" y="203653"/>
                  </a:lnTo>
                  <a:lnTo>
                    <a:pt x="367188" y="239300"/>
                  </a:lnTo>
                  <a:lnTo>
                    <a:pt x="388620" y="276310"/>
                  </a:lnTo>
                  <a:lnTo>
                    <a:pt x="409786" y="314984"/>
                  </a:lnTo>
                  <a:lnTo>
                    <a:pt x="433305" y="356867"/>
                  </a:lnTo>
                  <a:lnTo>
                    <a:pt x="455046" y="397353"/>
                  </a:lnTo>
                  <a:lnTo>
                    <a:pt x="474235" y="437573"/>
                  </a:lnTo>
                  <a:lnTo>
                    <a:pt x="489818" y="480142"/>
                  </a:lnTo>
                  <a:lnTo>
                    <a:pt x="503799" y="523757"/>
                  </a:lnTo>
                  <a:lnTo>
                    <a:pt x="514952" y="567835"/>
                  </a:lnTo>
                  <a:lnTo>
                    <a:pt x="519910" y="612120"/>
                  </a:lnTo>
                  <a:lnTo>
                    <a:pt x="522112" y="653675"/>
                  </a:lnTo>
                  <a:lnTo>
                    <a:pt x="522033" y="693310"/>
                  </a:lnTo>
                  <a:lnTo>
                    <a:pt x="518471" y="732092"/>
                  </a:lnTo>
                  <a:lnTo>
                    <a:pt x="507715" y="767673"/>
                  </a:lnTo>
                  <a:lnTo>
                    <a:pt x="492351" y="801126"/>
                  </a:lnTo>
                  <a:lnTo>
                    <a:pt x="464793" y="847593"/>
                  </a:lnTo>
                  <a:lnTo>
                    <a:pt x="430287" y="881351"/>
                  </a:lnTo>
                  <a:lnTo>
                    <a:pt x="393252" y="905230"/>
                  </a:lnTo>
                  <a:lnTo>
                    <a:pt x="355467" y="923594"/>
                  </a:lnTo>
                  <a:lnTo>
                    <a:pt x="330141" y="928632"/>
                  </a:lnTo>
                  <a:lnTo>
                    <a:pt x="307596" y="925227"/>
                  </a:lnTo>
                  <a:lnTo>
                    <a:pt x="286993" y="915600"/>
                  </a:lnTo>
                  <a:lnTo>
                    <a:pt x="258601" y="892329"/>
                  </a:lnTo>
                  <a:lnTo>
                    <a:pt x="224966" y="846938"/>
                  </a:lnTo>
                  <a:lnTo>
                    <a:pt x="219075" y="8374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MARTInkShape-9"/>
            <p:cNvSpPr/>
            <p:nvPr/>
          </p:nvSpPr>
          <p:spPr>
            <a:xfrm>
              <a:off x="9553575" y="1181100"/>
              <a:ext cx="511512" cy="904876"/>
            </a:xfrm>
            <a:custGeom>
              <a:avLst/>
              <a:gdLst/>
              <a:ahLst/>
              <a:cxnLst/>
              <a:rect l="0" t="0" r="0" b="0"/>
              <a:pathLst>
                <a:path w="511512" h="904876">
                  <a:moveTo>
                    <a:pt x="0" y="0"/>
                  </a:moveTo>
                  <a:lnTo>
                    <a:pt x="0" y="5056"/>
                  </a:lnTo>
                  <a:lnTo>
                    <a:pt x="2822" y="10361"/>
                  </a:lnTo>
                  <a:lnTo>
                    <a:pt x="8663" y="16247"/>
                  </a:lnTo>
                  <a:lnTo>
                    <a:pt x="50419" y="49108"/>
                  </a:lnTo>
                  <a:lnTo>
                    <a:pt x="85378" y="70407"/>
                  </a:lnTo>
                  <a:lnTo>
                    <a:pt x="129837" y="97414"/>
                  </a:lnTo>
                  <a:lnTo>
                    <a:pt x="164597" y="119848"/>
                  </a:lnTo>
                  <a:lnTo>
                    <a:pt x="201213" y="143930"/>
                  </a:lnTo>
                  <a:lnTo>
                    <a:pt x="238653" y="170861"/>
                  </a:lnTo>
                  <a:lnTo>
                    <a:pt x="276459" y="203996"/>
                  </a:lnTo>
                  <a:lnTo>
                    <a:pt x="314430" y="239890"/>
                  </a:lnTo>
                  <a:lnTo>
                    <a:pt x="351413" y="277009"/>
                  </a:lnTo>
                  <a:lnTo>
                    <a:pt x="385490" y="314674"/>
                  </a:lnTo>
                  <a:lnTo>
                    <a:pt x="415451" y="355402"/>
                  </a:lnTo>
                  <a:lnTo>
                    <a:pt x="441820" y="399256"/>
                  </a:lnTo>
                  <a:lnTo>
                    <a:pt x="453296" y="422804"/>
                  </a:lnTo>
                  <a:lnTo>
                    <a:pt x="464123" y="446970"/>
                  </a:lnTo>
                  <a:lnTo>
                    <a:pt x="481796" y="493575"/>
                  </a:lnTo>
                  <a:lnTo>
                    <a:pt x="495647" y="540042"/>
                  </a:lnTo>
                  <a:lnTo>
                    <a:pt x="500824" y="564286"/>
                  </a:lnTo>
                  <a:lnTo>
                    <a:pt x="505333" y="588916"/>
                  </a:lnTo>
                  <a:lnTo>
                    <a:pt x="510342" y="636038"/>
                  </a:lnTo>
                  <a:lnTo>
                    <a:pt x="511511" y="680617"/>
                  </a:lnTo>
                  <a:lnTo>
                    <a:pt x="508502" y="721596"/>
                  </a:lnTo>
                  <a:lnTo>
                    <a:pt x="506459" y="758154"/>
                  </a:lnTo>
                  <a:lnTo>
                    <a:pt x="504492" y="792041"/>
                  </a:lnTo>
                  <a:lnTo>
                    <a:pt x="497436" y="838752"/>
                  </a:lnTo>
                  <a:lnTo>
                    <a:pt x="485569" y="881230"/>
                  </a:lnTo>
                  <a:lnTo>
                    <a:pt x="476250" y="904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MARTInkShape-10"/>
            <p:cNvSpPr/>
            <p:nvPr/>
          </p:nvSpPr>
          <p:spPr>
            <a:xfrm>
              <a:off x="6812386" y="2308875"/>
              <a:ext cx="493290" cy="1224901"/>
            </a:xfrm>
            <a:custGeom>
              <a:avLst/>
              <a:gdLst/>
              <a:ahLst/>
              <a:cxnLst/>
              <a:rect l="0" t="0" r="0" b="0"/>
              <a:pathLst>
                <a:path w="493290" h="1224901">
                  <a:moveTo>
                    <a:pt x="112289" y="43800"/>
                  </a:moveTo>
                  <a:lnTo>
                    <a:pt x="107233" y="43800"/>
                  </a:lnTo>
                  <a:lnTo>
                    <a:pt x="101928" y="35333"/>
                  </a:lnTo>
                  <a:lnTo>
                    <a:pt x="89899" y="9084"/>
                  </a:lnTo>
                  <a:lnTo>
                    <a:pt x="85721" y="4781"/>
                  </a:lnTo>
                  <a:lnTo>
                    <a:pt x="75434" y="0"/>
                  </a:lnTo>
                  <a:lnTo>
                    <a:pt x="69727" y="842"/>
                  </a:lnTo>
                  <a:lnTo>
                    <a:pt x="57742" y="7421"/>
                  </a:lnTo>
                  <a:lnTo>
                    <a:pt x="44151" y="53365"/>
                  </a:lnTo>
                  <a:lnTo>
                    <a:pt x="34027" y="99909"/>
                  </a:lnTo>
                  <a:lnTo>
                    <a:pt x="28365" y="125656"/>
                  </a:lnTo>
                  <a:lnTo>
                    <a:pt x="23531" y="154462"/>
                  </a:lnTo>
                  <a:lnTo>
                    <a:pt x="19250" y="185308"/>
                  </a:lnTo>
                  <a:lnTo>
                    <a:pt x="15338" y="217514"/>
                  </a:lnTo>
                  <a:lnTo>
                    <a:pt x="11672" y="250626"/>
                  </a:lnTo>
                  <a:lnTo>
                    <a:pt x="8169" y="284342"/>
                  </a:lnTo>
                  <a:lnTo>
                    <a:pt x="4776" y="318462"/>
                  </a:lnTo>
                  <a:lnTo>
                    <a:pt x="2514" y="353908"/>
                  </a:lnTo>
                  <a:lnTo>
                    <a:pt x="1005" y="390239"/>
                  </a:lnTo>
                  <a:lnTo>
                    <a:pt x="0" y="427159"/>
                  </a:lnTo>
                  <a:lnTo>
                    <a:pt x="1446" y="464473"/>
                  </a:lnTo>
                  <a:lnTo>
                    <a:pt x="4527" y="502048"/>
                  </a:lnTo>
                  <a:lnTo>
                    <a:pt x="8698" y="539799"/>
                  </a:lnTo>
                  <a:lnTo>
                    <a:pt x="13595" y="576608"/>
                  </a:lnTo>
                  <a:lnTo>
                    <a:pt x="18976" y="612789"/>
                  </a:lnTo>
                  <a:lnTo>
                    <a:pt x="24680" y="648551"/>
                  </a:lnTo>
                  <a:lnTo>
                    <a:pt x="32716" y="684034"/>
                  </a:lnTo>
                  <a:lnTo>
                    <a:pt x="42307" y="719331"/>
                  </a:lnTo>
                  <a:lnTo>
                    <a:pt x="52934" y="754504"/>
                  </a:lnTo>
                  <a:lnTo>
                    <a:pt x="64252" y="788536"/>
                  </a:lnTo>
                  <a:lnTo>
                    <a:pt x="76032" y="821807"/>
                  </a:lnTo>
                  <a:lnTo>
                    <a:pt x="88117" y="854571"/>
                  </a:lnTo>
                  <a:lnTo>
                    <a:pt x="101466" y="884881"/>
                  </a:lnTo>
                  <a:lnTo>
                    <a:pt x="115658" y="913554"/>
                  </a:lnTo>
                  <a:lnTo>
                    <a:pt x="130410" y="941136"/>
                  </a:lnTo>
                  <a:lnTo>
                    <a:pt x="163735" y="988716"/>
                  </a:lnTo>
                  <a:lnTo>
                    <a:pt x="200770" y="1029971"/>
                  </a:lnTo>
                  <a:lnTo>
                    <a:pt x="241925" y="1065945"/>
                  </a:lnTo>
                  <a:lnTo>
                    <a:pt x="282089" y="1096751"/>
                  </a:lnTo>
                  <a:lnTo>
                    <a:pt x="322164" y="1124553"/>
                  </a:lnTo>
                  <a:lnTo>
                    <a:pt x="364670" y="1151021"/>
                  </a:lnTo>
                  <a:lnTo>
                    <a:pt x="402611" y="1174073"/>
                  </a:lnTo>
                  <a:lnTo>
                    <a:pt x="436054" y="1193844"/>
                  </a:lnTo>
                  <a:lnTo>
                    <a:pt x="493289" y="1224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9031" y="439387"/>
            <a:ext cx="280660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How would you describe</a:t>
            </a:r>
            <a:br>
              <a:rPr lang="en-GB" sz="2000" b="1" dirty="0" smtClean="0"/>
            </a:br>
            <a:r>
              <a:rPr lang="en-GB" sz="2000" b="1" dirty="0" smtClean="0"/>
              <a:t>the availability of these</a:t>
            </a:r>
            <a:br>
              <a:rPr lang="en-GB" sz="2000" b="1" dirty="0" smtClean="0"/>
            </a:br>
            <a:r>
              <a:rPr lang="en-GB" sz="2000" b="1" dirty="0" smtClean="0"/>
              <a:t>resources?</a:t>
            </a:r>
            <a:endParaRPr lang="en-GB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229913" y="104754"/>
            <a:ext cx="2851743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How would you describe</a:t>
            </a:r>
            <a:br>
              <a:rPr lang="en-GB" sz="2000" b="1" dirty="0" smtClean="0"/>
            </a:br>
            <a:r>
              <a:rPr lang="en-GB" sz="2000" b="1" dirty="0" smtClean="0"/>
              <a:t>society’s wants for goods</a:t>
            </a:r>
            <a:br>
              <a:rPr lang="en-GB" sz="2000" b="1" dirty="0" smtClean="0"/>
            </a:br>
            <a:r>
              <a:rPr lang="en-GB" sz="2000" b="1" dirty="0" smtClean="0"/>
              <a:t>and services?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648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35" y="380359"/>
            <a:ext cx="11582400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Resources are </a:t>
            </a:r>
            <a:r>
              <a:rPr lang="en-GB" sz="5400" b="1" i="1" dirty="0">
                <a:solidFill>
                  <a:srgbClr val="002060"/>
                </a:solidFill>
              </a:rPr>
              <a:t>SCARCE</a:t>
            </a:r>
            <a:r>
              <a:rPr lang="en-GB" sz="4000" b="1" dirty="0">
                <a:solidFill>
                  <a:srgbClr val="002060"/>
                </a:solidFill>
              </a:rPr>
              <a:t> and our wants often </a:t>
            </a:r>
            <a:r>
              <a:rPr lang="en-GB" sz="5400" b="1" i="1" dirty="0">
                <a:solidFill>
                  <a:srgbClr val="002060"/>
                </a:solidFill>
              </a:rPr>
              <a:t>EXCEED</a:t>
            </a:r>
            <a:r>
              <a:rPr lang="en-GB" sz="4000" b="1" dirty="0">
                <a:solidFill>
                  <a:srgbClr val="002060"/>
                </a:solidFill>
              </a:rPr>
              <a:t> them. This </a:t>
            </a:r>
            <a:r>
              <a:rPr lang="en-GB" sz="4800" b="1" i="1" dirty="0">
                <a:solidFill>
                  <a:srgbClr val="002060"/>
                </a:solidFill>
              </a:rPr>
              <a:t>CONCEPT</a:t>
            </a:r>
            <a:r>
              <a:rPr lang="en-GB" sz="4000" b="1" dirty="0">
                <a:solidFill>
                  <a:srgbClr val="002060"/>
                </a:solidFill>
              </a:rPr>
              <a:t> is called the </a:t>
            </a:r>
            <a:r>
              <a:rPr lang="en-GB" sz="5400" b="1" i="1" dirty="0">
                <a:solidFill>
                  <a:srgbClr val="002060"/>
                </a:solidFill>
              </a:rPr>
              <a:t>ECONOMIC PROBLEM</a:t>
            </a:r>
            <a:r>
              <a:rPr lang="en-GB" sz="4000" b="1" dirty="0" smtClean="0">
                <a:solidFill>
                  <a:srgbClr val="002060"/>
                </a:solidFill>
              </a:rPr>
              <a:t>.</a:t>
            </a:r>
            <a:br>
              <a:rPr lang="en-GB" sz="4000" b="1" dirty="0" smtClean="0">
                <a:solidFill>
                  <a:srgbClr val="002060"/>
                </a:solidFill>
              </a:rPr>
            </a:br>
            <a:endParaRPr lang="en-GB" sz="4000" b="1" dirty="0" smtClean="0">
              <a:solidFill>
                <a:srgbClr val="00206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b="1" smtClean="0">
                <a:solidFill>
                  <a:srgbClr val="00B050"/>
                </a:solidFill>
              </a:rPr>
              <a:t>‘Infinite </a:t>
            </a:r>
            <a:r>
              <a:rPr lang="en-GB" sz="3600" b="1" dirty="0" smtClean="0">
                <a:solidFill>
                  <a:srgbClr val="00B050"/>
                </a:solidFill>
              </a:rPr>
              <a:t>wants with finite </a:t>
            </a:r>
            <a:r>
              <a:rPr lang="en-GB" sz="3600" b="1" smtClean="0">
                <a:solidFill>
                  <a:srgbClr val="00B050"/>
                </a:solidFill>
              </a:rPr>
              <a:t>resources…’</a:t>
            </a:r>
            <a:r>
              <a:rPr lang="en-GB" sz="3600" b="1" dirty="0" smtClean="0">
                <a:solidFill>
                  <a:srgbClr val="00B050"/>
                </a:solidFill>
              </a:rPr>
              <a:t/>
            </a:r>
            <a:br>
              <a:rPr lang="en-GB" sz="3600" b="1" dirty="0" smtClean="0">
                <a:solidFill>
                  <a:srgbClr val="00B050"/>
                </a:solidFill>
              </a:rPr>
            </a:br>
            <a:r>
              <a:rPr lang="en-GB" sz="3600" b="1" dirty="0" smtClean="0">
                <a:solidFill>
                  <a:srgbClr val="00B050"/>
                </a:solidFill>
              </a:rPr>
              <a:t>- The Economic Problem</a:t>
            </a:r>
            <a:br>
              <a:rPr lang="en-GB" sz="3600" b="1" dirty="0" smtClean="0">
                <a:solidFill>
                  <a:srgbClr val="00B050"/>
                </a:solidFill>
              </a:rPr>
            </a:br>
            <a:endParaRPr lang="en-GB" sz="3600" b="1" dirty="0" smtClean="0">
              <a:solidFill>
                <a:srgbClr val="00B05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7030A0"/>
                </a:solidFill>
              </a:rPr>
              <a:t>Economic systems exist in order to </a:t>
            </a:r>
            <a:r>
              <a:rPr lang="en-GB" sz="4400" b="1" u="sng" dirty="0" smtClean="0">
                <a:solidFill>
                  <a:srgbClr val="7030A0"/>
                </a:solidFill>
              </a:rPr>
              <a:t>distribute finite</a:t>
            </a:r>
            <a:r>
              <a:rPr lang="en-GB" sz="4400" b="1" dirty="0" smtClean="0">
                <a:solidFill>
                  <a:srgbClr val="7030A0"/>
                </a:solidFill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</a:rPr>
              <a:t>resources amongst people with infinite wants.</a:t>
            </a:r>
            <a:endParaRPr lang="en-GB" sz="3600" b="1" dirty="0">
              <a:solidFill>
                <a:srgbClr val="7030A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230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8458" y="3244334"/>
            <a:ext cx="4755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www.youtube.com/watch?v=IXktCRkgly8</a:t>
            </a:r>
            <a:endParaRPr lang="en-GB" dirty="0" smtClean="0"/>
          </a:p>
          <a:p>
            <a:r>
              <a:rPr lang="en-GB" smtClean="0"/>
              <a:t>BBC News 3:27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6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084914"/>
            <a:ext cx="11560204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3200" b="1" dirty="0"/>
              <a:t>In                             you will carry out a </a:t>
            </a:r>
            <a:r>
              <a:rPr lang="en-GB" sz="3200" b="1" dirty="0" smtClean="0"/>
              <a:t>small activity</a:t>
            </a:r>
            <a:r>
              <a:rPr lang="en-GB" sz="3200" b="1" dirty="0"/>
              <a:t>...</a:t>
            </a:r>
          </a:p>
          <a:p>
            <a:pPr algn="l"/>
            <a:endParaRPr lang="en-GB" sz="3200" b="1" dirty="0"/>
          </a:p>
          <a:p>
            <a:pPr algn="l"/>
            <a:r>
              <a:rPr lang="en-GB" sz="3200" b="1" dirty="0"/>
              <a:t>You will be given </a:t>
            </a:r>
            <a:r>
              <a:rPr lang="en-GB" sz="3200" b="1" dirty="0" smtClean="0"/>
              <a:t>a table of different </a:t>
            </a:r>
            <a:r>
              <a:rPr lang="en-GB" sz="3200" b="1" dirty="0"/>
              <a:t>scenarios and various options, you must make a decision.</a:t>
            </a:r>
          </a:p>
          <a:p>
            <a:pPr algn="l"/>
            <a:endParaRPr lang="en-GB" sz="3200" b="1" dirty="0"/>
          </a:p>
          <a:p>
            <a:pPr algn="l"/>
            <a:r>
              <a:rPr lang="en-GB" sz="3200" b="1" dirty="0"/>
              <a:t>In pairs discuss the best option, consider the </a:t>
            </a:r>
            <a:r>
              <a:rPr lang="en-GB" sz="4800" b="1" dirty="0">
                <a:solidFill>
                  <a:srgbClr val="00B050"/>
                </a:solidFill>
              </a:rPr>
              <a:t>SACRIFICE</a:t>
            </a:r>
            <a:r>
              <a:rPr lang="en-GB" sz="3200" b="1" dirty="0"/>
              <a:t> and </a:t>
            </a:r>
            <a:r>
              <a:rPr lang="en-GB" sz="4800" b="1" dirty="0">
                <a:solidFill>
                  <a:srgbClr val="00B050"/>
                </a:solidFill>
              </a:rPr>
              <a:t>JUSTIFY</a:t>
            </a:r>
            <a:r>
              <a:rPr lang="en-GB" sz="3200" b="1" dirty="0"/>
              <a:t> your decision.</a:t>
            </a:r>
            <a:endParaRPr lang="ar-EG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18051"/>
            <a:ext cx="114742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TABLE ACTIVITY – 15 MINS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www.pearrecipes.co.uk/wp-content/uploads/pear-fru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t="10338" r="8147" b="6700"/>
          <a:stretch/>
        </p:blipFill>
        <p:spPr bwMode="auto">
          <a:xfrm>
            <a:off x="991173" y="1233714"/>
            <a:ext cx="2390656" cy="17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519" y="546096"/>
            <a:ext cx="9574651" cy="41217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rgbClr val="00B050"/>
                </a:solidFill>
              </a:rPr>
              <a:t>Independently</a:t>
            </a:r>
            <a:r>
              <a:rPr lang="en-US" sz="3600" b="1" i="1" dirty="0">
                <a:solidFill>
                  <a:schemeClr val="tx1"/>
                </a:solidFill>
              </a:rPr>
              <a:t> write down a situation in which something was limited, and you had to make a choice.</a:t>
            </a:r>
          </a:p>
          <a:p>
            <a:pPr algn="ctr"/>
            <a:endParaRPr lang="en-US" sz="3600" b="1" i="1" dirty="0">
              <a:solidFill>
                <a:schemeClr val="tx1"/>
              </a:solidFill>
            </a:endParaRPr>
          </a:p>
          <a:p>
            <a:pPr algn="ctr"/>
            <a:r>
              <a:rPr lang="en-US" sz="4800" b="1" i="1" dirty="0">
                <a:solidFill>
                  <a:srgbClr val="00B050"/>
                </a:solidFill>
              </a:rPr>
              <a:t>How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3600" b="1" i="1" dirty="0">
                <a:solidFill>
                  <a:schemeClr val="tx1"/>
                </a:solidFill>
              </a:rPr>
              <a:t>did you make this choice? </a:t>
            </a:r>
            <a:r>
              <a:rPr lang="en-US" sz="4800" b="1" i="1" dirty="0">
                <a:solidFill>
                  <a:srgbClr val="00B050"/>
                </a:solidFill>
              </a:rPr>
              <a:t>Why</a:t>
            </a:r>
            <a:r>
              <a:rPr lang="en-US" sz="3600" b="1" i="1" dirty="0">
                <a:solidFill>
                  <a:schemeClr val="tx1"/>
                </a:solidFill>
              </a:rPr>
              <a:t> did you decide to do this?</a:t>
            </a:r>
          </a:p>
        </p:txBody>
      </p:sp>
      <p:sp>
        <p:nvSpPr>
          <p:cNvPr id="3" name="Explosion 1 2"/>
          <p:cNvSpPr/>
          <p:nvPr/>
        </p:nvSpPr>
        <p:spPr>
          <a:xfrm rot="352959">
            <a:off x="6864131" y="4847849"/>
            <a:ext cx="3888432" cy="1728192"/>
          </a:xfrm>
          <a:prstGeom prst="irregularSeal1">
            <a:avLst/>
          </a:prstGeom>
          <a:solidFill>
            <a:srgbClr val="FFFF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38072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420" y="1710047"/>
            <a:ext cx="116735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What are the factors of production?</a:t>
            </a:r>
          </a:p>
          <a:p>
            <a:endParaRPr lang="en-GB" sz="3600" dirty="0"/>
          </a:p>
          <a:p>
            <a:r>
              <a:rPr lang="en-GB" sz="3600" dirty="0" smtClean="0"/>
              <a:t>Provide examples.</a:t>
            </a:r>
          </a:p>
          <a:p>
            <a:endParaRPr lang="en-GB" sz="3600" dirty="0"/>
          </a:p>
          <a:p>
            <a:r>
              <a:rPr lang="en-GB" sz="3600" dirty="0" smtClean="0"/>
              <a:t>Can you also remember what the basic economic problem is?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673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7/73/NHS.svg/2000px-NH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57" y="2080746"/>
            <a:ext cx="6519198" cy="263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36517" y="3871270"/>
            <a:ext cx="5291136" cy="16864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rgbClr val="00B050"/>
                </a:solidFill>
              </a:rPr>
              <a:t>Impact upon society?</a:t>
            </a:r>
            <a:endParaRPr lang="en-US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86" y="142852"/>
            <a:ext cx="1158240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3600" b="1" i="1" dirty="0" smtClean="0">
                <a:solidFill>
                  <a:srgbClr val="002060"/>
                </a:solidFill>
              </a:rPr>
              <a:t>In these scenarios you’ve been looking at, who is faced with the economic problem?</a:t>
            </a:r>
          </a:p>
          <a:p>
            <a:pPr algn="l"/>
            <a:endParaRPr lang="en-GB" sz="3600" b="1" i="1" dirty="0" smtClean="0">
              <a:solidFill>
                <a:srgbClr val="002060"/>
              </a:solidFill>
            </a:endParaRPr>
          </a:p>
          <a:p>
            <a:pPr algn="l"/>
            <a:r>
              <a:rPr lang="en-GB" sz="3600" b="1" i="1" dirty="0" smtClean="0">
                <a:solidFill>
                  <a:srgbClr val="002060"/>
                </a:solidFill>
              </a:rPr>
              <a:t>The economic problem is faced by </a:t>
            </a:r>
            <a:r>
              <a:rPr lang="en-GB" sz="7200" b="1" i="1" dirty="0" smtClean="0">
                <a:solidFill>
                  <a:srgbClr val="00B050"/>
                </a:solidFill>
              </a:rPr>
              <a:t>consumers</a:t>
            </a:r>
            <a:r>
              <a:rPr lang="en-GB" sz="6000" b="1" i="1" dirty="0" smtClean="0">
                <a:solidFill>
                  <a:srgbClr val="002060"/>
                </a:solidFill>
              </a:rPr>
              <a:t>, </a:t>
            </a:r>
            <a:r>
              <a:rPr lang="en-GB" sz="7200" b="1" i="1" dirty="0" smtClean="0">
                <a:solidFill>
                  <a:schemeClr val="accent2">
                    <a:lumMod val="75000"/>
                  </a:schemeClr>
                </a:solidFill>
              </a:rPr>
              <a:t>producers</a:t>
            </a:r>
            <a:r>
              <a:rPr lang="en-GB" sz="6000" b="1" i="1" dirty="0" smtClean="0">
                <a:solidFill>
                  <a:srgbClr val="002060"/>
                </a:solidFill>
              </a:rPr>
              <a:t> </a:t>
            </a:r>
            <a:r>
              <a:rPr lang="en-GB" sz="3600" b="1" i="1" dirty="0" smtClean="0">
                <a:solidFill>
                  <a:srgbClr val="002060"/>
                </a:solidFill>
              </a:rPr>
              <a:t>and the </a:t>
            </a:r>
            <a:r>
              <a:rPr lang="en-GB" sz="8000" b="1" i="1" dirty="0">
                <a:solidFill>
                  <a:srgbClr val="00B0F0"/>
                </a:solidFill>
              </a:rPr>
              <a:t>G</a:t>
            </a:r>
            <a:r>
              <a:rPr lang="en-GB" sz="8000" b="1" i="1" dirty="0" smtClean="0">
                <a:solidFill>
                  <a:srgbClr val="00B0F0"/>
                </a:solidFill>
              </a:rPr>
              <a:t>overnment</a:t>
            </a:r>
            <a:r>
              <a:rPr lang="en-GB" sz="6600" b="1" i="1" dirty="0" smtClean="0">
                <a:solidFill>
                  <a:srgbClr val="002060"/>
                </a:solidFill>
              </a:rPr>
              <a:t>.</a:t>
            </a:r>
            <a:endParaRPr lang="en-GB" sz="3600" b="1" i="1" dirty="0">
              <a:solidFill>
                <a:srgbClr val="0042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1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600" dirty="0" smtClean="0"/>
          </a:p>
          <a:p>
            <a:r>
              <a:rPr lang="en-GB" sz="6600" dirty="0" smtClean="0"/>
              <a:t>Write down a definition for the ‘economic problem’.</a:t>
            </a:r>
          </a:p>
          <a:p>
            <a:endParaRPr lang="en-GB" sz="6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97688" y="314508"/>
            <a:ext cx="70932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RECAP…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6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What are the factors of supply/production?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688" y="314508"/>
            <a:ext cx="70932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RECAP…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2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16" y="1015663"/>
            <a:ext cx="11226110" cy="5588337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Finish Theme 1 (micro economics) by the end of December.</a:t>
            </a:r>
          </a:p>
          <a:p>
            <a:r>
              <a:rPr lang="en-GB" sz="3600" dirty="0" smtClean="0">
                <a:solidFill>
                  <a:srgbClr val="0070C0"/>
                </a:solidFill>
              </a:rPr>
              <a:t>Theme 1 mock – Parents Meeting in January.</a:t>
            </a:r>
          </a:p>
          <a:p>
            <a:endParaRPr lang="en-GB" sz="3600" dirty="0"/>
          </a:p>
          <a:p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Theme 2 (macroeconomics) started in January.</a:t>
            </a:r>
          </a:p>
          <a:p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Theme 2 finished in time for the Easter Holiday.</a:t>
            </a:r>
          </a:p>
          <a:p>
            <a:endParaRPr lang="en-GB" sz="3600" dirty="0"/>
          </a:p>
          <a:p>
            <a:r>
              <a:rPr lang="en-GB" sz="3600" dirty="0" smtClean="0"/>
              <a:t>Summer Term left to revision.</a:t>
            </a:r>
          </a:p>
          <a:p>
            <a:endParaRPr lang="en-GB" sz="3600" dirty="0"/>
          </a:p>
          <a:p>
            <a:pPr marL="0" indent="0">
              <a:buNone/>
            </a:pPr>
            <a:r>
              <a:rPr lang="en-GB" sz="3600" i="1" dirty="0" smtClean="0"/>
              <a:t>Microeconomics focusses on markets and firms, whereas macroeconomics considers the wider economy as a whole.</a:t>
            </a:r>
            <a:endParaRPr lang="en-GB" sz="3600" i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94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PLAN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9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Give an example of each.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688" y="314508"/>
            <a:ext cx="70932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RECAP…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6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6600" dirty="0" smtClean="0"/>
          </a:p>
          <a:p>
            <a:r>
              <a:rPr lang="en-GB" sz="6600" dirty="0" smtClean="0"/>
              <a:t>How does the economic problem create an adverse effect for society?</a:t>
            </a:r>
            <a:endParaRPr lang="en-GB" sz="6600" dirty="0"/>
          </a:p>
        </p:txBody>
      </p:sp>
      <p:sp>
        <p:nvSpPr>
          <p:cNvPr id="4" name="Rectangle 3"/>
          <p:cNvSpPr/>
          <p:nvPr/>
        </p:nvSpPr>
        <p:spPr>
          <a:xfrm>
            <a:off x="497688" y="314508"/>
            <a:ext cx="70932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RECAP…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2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6935" r="29070" b="30645"/>
          <a:stretch/>
        </p:blipFill>
        <p:spPr bwMode="auto">
          <a:xfrm>
            <a:off x="221239" y="309714"/>
            <a:ext cx="8997651" cy="607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flipH="1">
            <a:off x="8819534" y="1519085"/>
            <a:ext cx="1120877" cy="61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291499" y="1226722"/>
            <a:ext cx="1915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50% of the AS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NOT of the </a:t>
            </a:r>
          </a:p>
          <a:p>
            <a:r>
              <a:rPr lang="en-GB" sz="2400" dirty="0" smtClean="0"/>
              <a:t>full A-Level.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37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3" t="21371" r="29070" b="27419"/>
          <a:stretch/>
        </p:blipFill>
        <p:spPr bwMode="auto">
          <a:xfrm>
            <a:off x="132738" y="406377"/>
            <a:ext cx="9288932" cy="611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flipH="1">
            <a:off x="8819534" y="1519085"/>
            <a:ext cx="1120877" cy="61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291499" y="1226722"/>
            <a:ext cx="1915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50% of the AS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NOT of the </a:t>
            </a:r>
          </a:p>
          <a:p>
            <a:r>
              <a:rPr lang="en-GB" sz="2400" dirty="0" smtClean="0"/>
              <a:t>full A-Level.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69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16" y="1386348"/>
            <a:ext cx="11226110" cy="535038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new specification means that A-Levels are </a:t>
            </a:r>
            <a:r>
              <a:rPr lang="en-GB" sz="3600" b="1" dirty="0" smtClean="0"/>
              <a:t>linear</a:t>
            </a:r>
            <a:r>
              <a:rPr lang="en-GB" sz="3600" dirty="0" smtClean="0"/>
              <a:t>.</a:t>
            </a:r>
          </a:p>
          <a:p>
            <a:endParaRPr lang="en-GB" sz="3600" i="1" dirty="0"/>
          </a:p>
          <a:p>
            <a:r>
              <a:rPr lang="en-GB" sz="3600" dirty="0" smtClean="0"/>
              <a:t>This means that your AS results at the end of Year 12 </a:t>
            </a:r>
            <a:br>
              <a:rPr lang="en-GB" sz="3600" dirty="0" smtClean="0"/>
            </a:br>
            <a:r>
              <a:rPr lang="en-GB" sz="4400" b="1" dirty="0" smtClean="0">
                <a:solidFill>
                  <a:srgbClr val="FF0000"/>
                </a:solidFill>
              </a:rPr>
              <a:t>do not </a:t>
            </a:r>
            <a:r>
              <a:rPr lang="en-GB" sz="3600" dirty="0" smtClean="0"/>
              <a:t>count towards your final A-Level result.</a:t>
            </a:r>
          </a:p>
          <a:p>
            <a:endParaRPr lang="en-GB" sz="3600" dirty="0"/>
          </a:p>
          <a:p>
            <a:r>
              <a:rPr lang="en-GB" sz="3600" dirty="0" smtClean="0"/>
              <a:t>Therefore, your exams at the end of Year 13 will consist topics from </a:t>
            </a:r>
            <a:r>
              <a:rPr lang="en-GB" sz="3600" b="1" dirty="0" smtClean="0">
                <a:solidFill>
                  <a:srgbClr val="FF0000"/>
                </a:solidFill>
              </a:rPr>
              <a:t>both Year 12 and Year 13</a:t>
            </a:r>
            <a:r>
              <a:rPr lang="en-GB" sz="3600" dirty="0"/>
              <a:t> </a:t>
            </a:r>
            <a:r>
              <a:rPr lang="en-GB" sz="3600" dirty="0" smtClean="0"/>
              <a:t>– the results of which decide your entire A-Level grade.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368700" y="162228"/>
            <a:ext cx="96159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CHANGES TO BE AWARE OF…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1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624"/>
            <a:ext cx="10515600" cy="451039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Theme 1: </a:t>
            </a:r>
            <a:r>
              <a:rPr lang="en-GB" sz="4400" b="1" dirty="0" smtClean="0"/>
              <a:t>Introduction to markets and market failure (micro).</a:t>
            </a:r>
          </a:p>
          <a:p>
            <a:endParaRPr lang="en-GB" sz="4400" b="1" dirty="0"/>
          </a:p>
          <a:p>
            <a:r>
              <a:rPr lang="en-GB" sz="6000" b="1" dirty="0" smtClean="0"/>
              <a:t>Theme 2: </a:t>
            </a:r>
            <a:r>
              <a:rPr lang="en-GB" sz="4400" b="1" dirty="0" smtClean="0"/>
              <a:t>The UK economy – performance and policies (macro).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2898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526" y="341688"/>
            <a:ext cx="117668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Theme 1 (Micro-economics):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8274" y="1825650"/>
            <a:ext cx="37297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SUBSIDIES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65895" y="2051620"/>
            <a:ext cx="23261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TAX</a:t>
            </a:r>
            <a:endParaRPr lang="en-US" sz="6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7010" y="2071513"/>
            <a:ext cx="5775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POLLUTION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5558" y="4096180"/>
            <a:ext cx="5775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EXTERNALITIES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45432" y="3084956"/>
            <a:ext cx="114861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GOVERNMENT INTERVENTION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6020" y="5257119"/>
            <a:ext cx="5775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ELASTICITY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6947" y="5547671"/>
            <a:ext cx="5775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DEMAND</a:t>
            </a:r>
            <a:endParaRPr lang="en-US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8164" y="4119347"/>
            <a:ext cx="28173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GOODS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215" y="5366516"/>
            <a:ext cx="30309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LABOUR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00" y="1681009"/>
            <a:ext cx="11643452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</a:rPr>
              <a:t>Lo1: Explain the economic problem</a:t>
            </a:r>
            <a:endParaRPr lang="en-US" sz="4400" b="1" dirty="0">
              <a:solidFill>
                <a:srgbClr val="C00000"/>
              </a:solidFill>
            </a:endParaRPr>
          </a:p>
          <a:p>
            <a:endParaRPr lang="en-GB" sz="4400" b="1" dirty="0"/>
          </a:p>
          <a:p>
            <a:r>
              <a:rPr lang="en-GB" sz="4400" b="1" dirty="0">
                <a:solidFill>
                  <a:srgbClr val="00B0F0"/>
                </a:solidFill>
              </a:rPr>
              <a:t>Lo2: </a:t>
            </a:r>
            <a:r>
              <a:rPr lang="en-GB" sz="4400" b="1" dirty="0" smtClean="0">
                <a:solidFill>
                  <a:srgbClr val="00B0F0"/>
                </a:solidFill>
              </a:rPr>
              <a:t>Explain and state the ‘factors of production’</a:t>
            </a:r>
            <a:endParaRPr lang="en-US" sz="4400" b="1" dirty="0">
              <a:solidFill>
                <a:srgbClr val="00B0F0"/>
              </a:solidFill>
            </a:endParaRPr>
          </a:p>
          <a:p>
            <a:endParaRPr lang="en-GB" sz="4400" b="1" dirty="0">
              <a:solidFill>
                <a:srgbClr val="00B050"/>
              </a:solidFill>
            </a:endParaRPr>
          </a:p>
          <a:p>
            <a:r>
              <a:rPr lang="en-GB" sz="4400" b="1" dirty="0">
                <a:solidFill>
                  <a:srgbClr val="00B050"/>
                </a:solidFill>
              </a:rPr>
              <a:t>Lo3: Analyse how the economic problem creates adverse effects for society</a:t>
            </a:r>
            <a:endParaRPr lang="ar-EG" sz="44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596" y="334165"/>
            <a:ext cx="79351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2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http://www.english-chesterfields.co.uk/wp-content/uploads/2013/03/Leather-sof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13"/>
            <a:ext cx="12192000" cy="68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529" y="373162"/>
            <a:ext cx="11590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need to produce this sofa?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8923" y="1564131"/>
            <a:ext cx="94253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try and categorise them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ecx.images-amazon.com/images/I/41MXv8xeCsL._SY300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t="5090" r="16830" b="3666"/>
          <a:stretch/>
        </p:blipFill>
        <p:spPr bwMode="auto">
          <a:xfrm>
            <a:off x="10867291" y="5205046"/>
            <a:ext cx="11032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469</Words>
  <Application>Microsoft Office PowerPoint</Application>
  <PresentationFormat>Widescreen</PresentationFormat>
  <Paragraphs>99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Wilson</dc:creator>
  <cp:lastModifiedBy>Michael Wilson</cp:lastModifiedBy>
  <cp:revision>57</cp:revision>
  <cp:lastPrinted>2016-09-09T06:58:23Z</cp:lastPrinted>
  <dcterms:created xsi:type="dcterms:W3CDTF">2014-08-28T13:03:11Z</dcterms:created>
  <dcterms:modified xsi:type="dcterms:W3CDTF">2017-12-02T11:09:10Z</dcterms:modified>
</cp:coreProperties>
</file>