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3" r:id="rId2"/>
    <p:sldId id="321" r:id="rId3"/>
    <p:sldId id="322" r:id="rId4"/>
    <p:sldId id="323" r:id="rId5"/>
    <p:sldId id="325" r:id="rId6"/>
    <p:sldId id="333" r:id="rId7"/>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8" autoAdjust="0"/>
    <p:restoredTop sz="81004" autoAdjust="0"/>
  </p:normalViewPr>
  <p:slideViewPr>
    <p:cSldViewPr>
      <p:cViewPr>
        <p:scale>
          <a:sx n="70" d="100"/>
          <a:sy n="70" d="100"/>
        </p:scale>
        <p:origin x="-1332" y="5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GB"/>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FE6E971E-93EE-4D61-BECB-2663537906A5}" type="datetimeFigureOut">
              <a:rPr lang="en-GB" smtClean="0"/>
              <a:pPr/>
              <a:t>08/01/2015</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GB"/>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GB"/>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19514945-9F32-4AA8-9B47-BE061058BAC3}" type="slidenum">
              <a:rPr lang="en-GB" smtClean="0"/>
              <a:pPr/>
              <a:t>‹#›</a:t>
            </a:fld>
            <a:endParaRPr lang="en-GB"/>
          </a:p>
        </p:txBody>
      </p:sp>
    </p:spTree>
    <p:extLst>
      <p:ext uri="{BB962C8B-B14F-4D97-AF65-F5344CB8AC3E}">
        <p14:creationId xmlns:p14="http://schemas.microsoft.com/office/powerpoint/2010/main" xmlns="" val="212527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1</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GB" dirty="0" smtClean="0"/>
              <a:t>Benefits of buying or paying for the good not confined to those</a:t>
            </a:r>
            <a:r>
              <a:rPr lang="en-GB" baseline="0" dirty="0" smtClean="0"/>
              <a:t> who pay for it. Buy a bottle of water, you consume and get benefit from it. Public goods- just because someone pays for it, they aren’t the only ones who benefit. Other people will too. That’s a problem!</a:t>
            </a:r>
          </a:p>
          <a:p>
            <a:pPr marL="228600" indent="-228600">
              <a:buAutoNum type="arabicParenR"/>
            </a:pPr>
            <a:r>
              <a:rPr lang="en-GB" baseline="0" dirty="0" smtClean="0"/>
              <a:t>When public goods are consumed, the amount available doesn’t reduce for other people. You buy a bottle of water, there’s one less for everyone else to buy. Not with public goods. Someone consumes a public good, there’s still the same amount available to someone else.</a:t>
            </a:r>
          </a:p>
          <a:p>
            <a:pPr marL="228600" indent="-228600">
              <a:buNone/>
            </a:pPr>
            <a:r>
              <a:rPr lang="en-GB" baseline="0" dirty="0" smtClean="0"/>
              <a:t>Go through a few examples.</a:t>
            </a:r>
          </a:p>
          <a:p>
            <a:pPr marL="228600" indent="-228600">
              <a:buNone/>
            </a:pPr>
            <a:r>
              <a:rPr lang="en-GB" baseline="0" dirty="0" smtClean="0"/>
              <a:t>Someone pays for a lighthouse to be built- others will benefit from it being there without having paid. If someone uses a lighthouse to stop their ship hitting rocks, it doesn’t stop other ships from seeing the same light. The light doesn’t turn off as soon as the ship has seen it. Same with road signs.</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3</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a:t>
            </a:r>
            <a:r>
              <a:rPr lang="en-GB" baseline="0" dirty="0" smtClean="0"/>
              <a:t> soon as they pay for it, others will benefit free of charge! They will wait for others to pay and fee ride on their contributions. </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4</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roads have</a:t>
            </a:r>
            <a:r>
              <a:rPr lang="en-GB" baseline="0" dirty="0" smtClean="0"/>
              <a:t> tolls- so excludable</a:t>
            </a:r>
          </a:p>
          <a:p>
            <a:r>
              <a:rPr lang="en-GB" baseline="0" dirty="0" smtClean="0"/>
              <a:t>Some roads get congestion especially at peak times- so diminishable</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5</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6</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99AC-CACD-4DF7-984A-5C891B52FA65}" type="datetimeFigureOut">
              <a:rPr lang="en-GB" smtClean="0"/>
              <a:pPr/>
              <a:t>08/01/2015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E758-B589-4597-889B-3AAF7A7801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buNone/>
            </a:pPr>
            <a:r>
              <a:rPr lang="en-GB" sz="4000" dirty="0" smtClean="0"/>
              <a:t>Learning objectives:</a:t>
            </a:r>
          </a:p>
          <a:p>
            <a:r>
              <a:rPr lang="en-GB" sz="4000" dirty="0" smtClean="0"/>
              <a:t>What is meant by market failure- a definition </a:t>
            </a:r>
            <a:r>
              <a:rPr lang="en-GB" sz="4000" dirty="0" smtClean="0"/>
              <a:t>(yet again)</a:t>
            </a:r>
            <a:endParaRPr lang="en-GB" sz="4000" dirty="0" smtClean="0"/>
          </a:p>
          <a:p>
            <a:r>
              <a:rPr lang="en-GB" sz="4000" dirty="0" smtClean="0"/>
              <a:t>Public goods – why they are special</a:t>
            </a:r>
          </a:p>
          <a:p>
            <a:r>
              <a:rPr lang="en-GB" sz="4000" dirty="0" smtClean="0"/>
              <a:t>‘Free riders’</a:t>
            </a:r>
          </a:p>
          <a:p>
            <a:r>
              <a:rPr lang="en-GB" sz="4000" dirty="0" smtClean="0"/>
              <a:t>Quasi public goods</a:t>
            </a:r>
            <a:endParaRPr lang="en-GB" sz="4000" dirty="0" smtClean="0"/>
          </a:p>
          <a:p>
            <a:endParaRPr lang="en-GB" sz="4000" dirty="0" smtClean="0"/>
          </a:p>
          <a:p>
            <a:pPr>
              <a:buNone/>
            </a:pP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lnSpcReduction="10000"/>
          </a:bodyPr>
          <a:lstStyle/>
          <a:p>
            <a:pPr>
              <a:buNone/>
            </a:pPr>
            <a:r>
              <a:rPr lang="en-GB" sz="4000" dirty="0" smtClean="0"/>
              <a:t>A definition:</a:t>
            </a:r>
          </a:p>
          <a:p>
            <a:pPr>
              <a:buNone/>
            </a:pPr>
            <a:r>
              <a:rPr lang="en-GB" sz="4000" dirty="0" smtClean="0"/>
              <a:t>Market failure occurs when the price mechanism fails to deliver the optimal and most efficient allocation for society as a whole</a:t>
            </a:r>
          </a:p>
          <a:p>
            <a:pPr>
              <a:buNone/>
            </a:pPr>
            <a:r>
              <a:rPr lang="en-GB" sz="4000" dirty="0" smtClean="0"/>
              <a:t>The ‘wrong’ level of output occurs-</a:t>
            </a:r>
          </a:p>
          <a:p>
            <a:pPr>
              <a:buNone/>
            </a:pPr>
            <a:r>
              <a:rPr lang="en-GB" sz="4000" dirty="0" smtClean="0"/>
              <a:t>Could be too little, too much or </a:t>
            </a:r>
            <a:r>
              <a:rPr lang="en-GB" sz="4000" u="sng" dirty="0" smtClean="0"/>
              <a:t>none at all</a:t>
            </a:r>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lgn="ctr">
              <a:buNone/>
            </a:pPr>
            <a:r>
              <a:rPr lang="en-GB" sz="4400" dirty="0" smtClean="0"/>
              <a:t>Public goods</a:t>
            </a:r>
          </a:p>
          <a:p>
            <a:pPr>
              <a:buNone/>
            </a:pPr>
            <a:r>
              <a:rPr lang="en-GB" sz="4000" dirty="0" smtClean="0"/>
              <a:t>2 Special characteristics:</a:t>
            </a:r>
          </a:p>
          <a:p>
            <a:pPr marL="742950" indent="-742950">
              <a:buFont typeface="+mj-lt"/>
              <a:buAutoNum type="arabicParenR"/>
            </a:pPr>
            <a:r>
              <a:rPr lang="en-GB" sz="4000" dirty="0" smtClean="0"/>
              <a:t>Non-excludable</a:t>
            </a:r>
          </a:p>
          <a:p>
            <a:pPr marL="742950" indent="-742950">
              <a:buFont typeface="+mj-lt"/>
              <a:buAutoNum type="arabicParenR"/>
            </a:pPr>
            <a:r>
              <a:rPr lang="en-GB" sz="4000" dirty="0" smtClean="0"/>
              <a:t>Non-diminishable</a:t>
            </a:r>
          </a:p>
          <a:p>
            <a:pPr marL="742950" indent="-742950" algn="ctr">
              <a:buNone/>
            </a:pPr>
            <a:r>
              <a:rPr lang="en-GB" sz="4000" dirty="0" smtClean="0"/>
              <a:t>Think street lighting or lighthouses or traffic lights or road signs</a:t>
            </a:r>
          </a:p>
          <a:p>
            <a:pPr>
              <a:buNone/>
            </a:pP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fontScale="85000" lnSpcReduction="20000"/>
          </a:bodyPr>
          <a:lstStyle/>
          <a:p>
            <a:pPr algn="ctr">
              <a:buNone/>
            </a:pPr>
            <a:r>
              <a:rPr lang="en-GB" sz="5200" dirty="0" smtClean="0"/>
              <a:t>‘Free riders’</a:t>
            </a:r>
          </a:p>
          <a:p>
            <a:r>
              <a:rPr lang="en-GB" sz="4000" dirty="0" smtClean="0"/>
              <a:t>Rational people will never pay or contribute for public goods</a:t>
            </a:r>
          </a:p>
          <a:p>
            <a:r>
              <a:rPr lang="en-GB" sz="4000" dirty="0" smtClean="0"/>
              <a:t>If everyone acts rationally, no public goods produced</a:t>
            </a:r>
          </a:p>
          <a:p>
            <a:r>
              <a:rPr lang="en-GB" sz="4000" dirty="0" smtClean="0"/>
              <a:t>Creates a ‘missing market’ for public goods</a:t>
            </a:r>
          </a:p>
          <a:p>
            <a:r>
              <a:rPr lang="en-GB" sz="4000" dirty="0" smtClean="0"/>
              <a:t>Free market fails to allocate any resources to providing these goods</a:t>
            </a:r>
          </a:p>
          <a:p>
            <a:r>
              <a:rPr lang="en-GB" sz="4000" dirty="0" smtClean="0"/>
              <a:t>State must provide these socially desirable goods</a:t>
            </a: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lgn="ctr">
              <a:buNone/>
            </a:pPr>
            <a:r>
              <a:rPr lang="en-GB" sz="4400" dirty="0" smtClean="0"/>
              <a:t>Quasi-public </a:t>
            </a:r>
            <a:r>
              <a:rPr lang="en-GB" sz="4400" dirty="0" smtClean="0"/>
              <a:t>goods</a:t>
            </a:r>
          </a:p>
          <a:p>
            <a:r>
              <a:rPr lang="en-GB" sz="4000" dirty="0" smtClean="0"/>
              <a:t>Quasi meaning ‘close to’, ‘almost’</a:t>
            </a:r>
          </a:p>
          <a:p>
            <a:r>
              <a:rPr lang="en-GB" sz="4000" dirty="0" smtClean="0"/>
              <a:t>Have some, but not all characteristics</a:t>
            </a:r>
          </a:p>
          <a:p>
            <a:r>
              <a:rPr lang="en-GB" sz="4000" dirty="0" smtClean="0"/>
              <a:t>E.g. Roads, parks</a:t>
            </a:r>
          </a:p>
          <a:p>
            <a:r>
              <a:rPr lang="en-GB" sz="4000" dirty="0" smtClean="0"/>
              <a:t>Others?</a:t>
            </a: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failure </a:t>
            </a:r>
            <a:r>
              <a:rPr lang="en-GB" dirty="0" smtClean="0"/>
              <a:t>(4)</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buNone/>
            </a:pPr>
            <a:r>
              <a:rPr lang="en-GB" sz="4000" dirty="0" smtClean="0"/>
              <a:t>Learning objectives:</a:t>
            </a:r>
          </a:p>
          <a:p>
            <a:r>
              <a:rPr lang="en-GB" sz="4000" dirty="0" smtClean="0"/>
              <a:t>What is meant by market failure- a definition </a:t>
            </a:r>
            <a:r>
              <a:rPr lang="en-GB" sz="4000" dirty="0" smtClean="0"/>
              <a:t>(yet again)</a:t>
            </a:r>
            <a:endParaRPr lang="en-GB" sz="4000" dirty="0" smtClean="0"/>
          </a:p>
          <a:p>
            <a:r>
              <a:rPr lang="en-GB" sz="4000" dirty="0" smtClean="0"/>
              <a:t>Public goods – why they are special</a:t>
            </a:r>
          </a:p>
          <a:p>
            <a:r>
              <a:rPr lang="en-GB" sz="4000" dirty="0" smtClean="0"/>
              <a:t>‘Free riders’</a:t>
            </a:r>
          </a:p>
          <a:p>
            <a:r>
              <a:rPr lang="en-GB" sz="4000" dirty="0" smtClean="0"/>
              <a:t>Quasi public goods</a:t>
            </a:r>
            <a:endParaRPr lang="en-GB" sz="4000" dirty="0" smtClean="0"/>
          </a:p>
          <a:p>
            <a:endParaRPr lang="en-GB" sz="4000" dirty="0" smtClean="0"/>
          </a:p>
          <a:p>
            <a:pPr>
              <a:buNone/>
            </a:pP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January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p14="http://schemas.microsoft.com/office/powerpoint/2010/main" xmlns=""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482</Words>
  <Application>Microsoft Office PowerPoint</Application>
  <PresentationFormat>On-screen Show (4:3)</PresentationFormat>
  <Paragraphs>61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Market failure (4)</vt:lpstr>
      <vt:lpstr>Market failure (4)</vt:lpstr>
      <vt:lpstr>Market failure (4)</vt:lpstr>
      <vt:lpstr>Market failure (4)</vt:lpstr>
      <vt:lpstr>Market failure (4)</vt:lpstr>
      <vt:lpstr>Market failure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quiz</dc:title>
  <dc:creator>Chris</dc:creator>
  <cp:lastModifiedBy>Chris</cp:lastModifiedBy>
  <cp:revision>129</cp:revision>
  <dcterms:created xsi:type="dcterms:W3CDTF">2014-06-22T18:50:03Z</dcterms:created>
  <dcterms:modified xsi:type="dcterms:W3CDTF">2015-01-08T21:11:13Z</dcterms:modified>
</cp:coreProperties>
</file>