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59" r:id="rId5"/>
    <p:sldId id="260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4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A2483-B146-41D2-893E-08B74CE326D3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8D9D0-53EF-4E6F-9D19-CDADAD30A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55399-D0B1-4029-9553-B77C74AC7587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9BCDAA6-DA86-4C50-81CC-A1D931B6B5FE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D9D0-53EF-4E6F-9D19-CDADAD30A9C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7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1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8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4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0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28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6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1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3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3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1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5D24-F0A4-40B2-A44C-F1F7D9FF6199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C89BC-FD03-422B-8035-C7E2A1EE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7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568952" cy="432048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Learning Objective…To create a performance about GCSE’s.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656049"/>
            <a:ext cx="66967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855"/>
            <a:ext cx="54022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1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5400" dirty="0">
                <a:solidFill>
                  <a:srgbClr val="FF0000"/>
                </a:solidFill>
              </a:rPr>
              <a:t>Pace… </a:t>
            </a:r>
            <a:r>
              <a:rPr lang="en-GB" sz="5400" dirty="0"/>
              <a:t>How fast or slow do you say some of the words?</a:t>
            </a:r>
          </a:p>
          <a:p>
            <a:pPr marL="0" indent="0">
              <a:buNone/>
            </a:pPr>
            <a:r>
              <a:rPr lang="en-GB" sz="5400" dirty="0">
                <a:solidFill>
                  <a:srgbClr val="FF0000"/>
                </a:solidFill>
              </a:rPr>
              <a:t>Pitch… </a:t>
            </a:r>
            <a:r>
              <a:rPr lang="en-GB" sz="5400" dirty="0"/>
              <a:t>Who is saying it? deep voice? </a:t>
            </a:r>
          </a:p>
          <a:p>
            <a:pPr marL="0" indent="0">
              <a:buNone/>
            </a:pPr>
            <a:r>
              <a:rPr lang="en-GB" sz="5400" dirty="0">
                <a:solidFill>
                  <a:srgbClr val="FF0000"/>
                </a:solidFill>
              </a:rPr>
              <a:t>Power…</a:t>
            </a:r>
            <a:r>
              <a:rPr lang="en-GB" sz="5400" dirty="0"/>
              <a:t>Do you shout the words? Do you whisper them?</a:t>
            </a:r>
          </a:p>
          <a:p>
            <a:pPr marL="0" indent="0">
              <a:buNone/>
            </a:pPr>
            <a:r>
              <a:rPr lang="en-GB" sz="5400" dirty="0">
                <a:solidFill>
                  <a:srgbClr val="FF0000"/>
                </a:solidFill>
              </a:rPr>
              <a:t>Pressure…</a:t>
            </a:r>
            <a:r>
              <a:rPr lang="en-GB" sz="5400" dirty="0"/>
              <a:t>What words do you emphasise?</a:t>
            </a:r>
          </a:p>
          <a:p>
            <a:pPr marL="0" indent="0">
              <a:buNone/>
            </a:pPr>
            <a:r>
              <a:rPr lang="en-GB" sz="5400" dirty="0">
                <a:solidFill>
                  <a:srgbClr val="FF0000"/>
                </a:solidFill>
              </a:rPr>
              <a:t>Pause… </a:t>
            </a:r>
            <a:r>
              <a:rPr lang="en-GB" sz="5400" dirty="0"/>
              <a:t>When do you pause? </a:t>
            </a:r>
          </a:p>
          <a:p>
            <a:pPr marL="0" indent="0">
              <a:buNone/>
            </a:pPr>
            <a:endParaRPr lang="en-GB" sz="5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332656"/>
            <a:ext cx="66247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Voice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/>
              <a:t>Facial expressions…</a:t>
            </a:r>
          </a:p>
          <a:p>
            <a:pPr marL="0" indent="0">
              <a:buNone/>
            </a:pPr>
            <a:endParaRPr lang="en-GB" sz="5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332656"/>
            <a:ext cx="66247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Face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35" y="2708920"/>
            <a:ext cx="65341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2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5400" dirty="0" smtClean="0">
                <a:solidFill>
                  <a:srgbClr val="FF0000"/>
                </a:solidFill>
              </a:rPr>
              <a:t>Gesture</a:t>
            </a:r>
            <a:r>
              <a:rPr lang="en-GB" sz="5400" dirty="0" smtClean="0"/>
              <a:t>: wave, beckon, shake hands.</a:t>
            </a:r>
          </a:p>
          <a:p>
            <a:pPr marL="0" indent="0">
              <a:buNone/>
            </a:pPr>
            <a:r>
              <a:rPr lang="en-GB" sz="5400" dirty="0" smtClean="0">
                <a:solidFill>
                  <a:srgbClr val="FF0000"/>
                </a:solidFill>
              </a:rPr>
              <a:t>Levels</a:t>
            </a:r>
            <a:r>
              <a:rPr lang="en-GB" sz="5400" dirty="0" smtClean="0"/>
              <a:t>: up high shows power, bent down shows weakness.</a:t>
            </a:r>
          </a:p>
          <a:p>
            <a:pPr marL="0" indent="0">
              <a:buNone/>
            </a:pPr>
            <a:r>
              <a:rPr lang="en-GB" sz="5400" dirty="0" smtClean="0">
                <a:solidFill>
                  <a:srgbClr val="FF0000"/>
                </a:solidFill>
              </a:rPr>
              <a:t>Space</a:t>
            </a:r>
            <a:r>
              <a:rPr lang="en-GB" sz="5400" dirty="0" smtClean="0"/>
              <a:t>: Far away from each other creates tension. </a:t>
            </a:r>
          </a:p>
          <a:p>
            <a:pPr marL="0" indent="0">
              <a:buNone/>
            </a:pPr>
            <a:endParaRPr lang="en-GB" sz="5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332656"/>
            <a:ext cx="66247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Movement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1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5400" dirty="0" smtClean="0"/>
              <a:t>7.5% of your GCSE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5400" dirty="0" smtClean="0"/>
              <a:t>Create a performance based on the title GCSE’s… Use the success criteria to help you with the stages.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332656"/>
            <a:ext cx="66247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Creating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/>
              <a:t>22.5% of your GCSE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5400" dirty="0" smtClean="0"/>
              <a:t>Stay in character…help each other!!! </a:t>
            </a:r>
            <a:endParaRPr lang="en-GB" sz="5400" dirty="0"/>
          </a:p>
        </p:txBody>
      </p:sp>
      <p:sp>
        <p:nvSpPr>
          <p:cNvPr id="4" name="Rectangle 3"/>
          <p:cNvSpPr/>
          <p:nvPr/>
        </p:nvSpPr>
        <p:spPr>
          <a:xfrm>
            <a:off x="1331640" y="332656"/>
            <a:ext cx="66247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Performing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1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225" y="1687513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976">
            <a:off x="6085279" y="3390462"/>
            <a:ext cx="2954527" cy="391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Box 2"/>
          <p:cNvSpPr txBox="1">
            <a:spLocks noChangeArrowheads="1"/>
          </p:cNvSpPr>
          <p:nvPr/>
        </p:nvSpPr>
        <p:spPr bwMode="auto">
          <a:xfrm rot="19624760">
            <a:off x="6678105" y="4768370"/>
            <a:ext cx="22087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u="sng" dirty="0">
                <a:latin typeface="Accent SF" pitchFamily="2" charset="0"/>
              </a:rPr>
              <a:t>Challenge</a:t>
            </a:r>
          </a:p>
          <a:p>
            <a:pPr eaLnBrk="1" hangingPunct="1"/>
            <a:endParaRPr lang="en-GB" sz="2000" dirty="0">
              <a:latin typeface="Accent SF" pitchFamily="2" charset="0"/>
            </a:endParaRPr>
          </a:p>
          <a:p>
            <a:pPr eaLnBrk="1" hangingPunct="1"/>
            <a:r>
              <a:rPr lang="en-GB" sz="2000" dirty="0">
                <a:latin typeface="Accent SF" pitchFamily="2" charset="0"/>
              </a:rPr>
              <a:t>WHY AND HOW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611560" y="1124744"/>
            <a:ext cx="1079500" cy="863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1" y="2492896"/>
            <a:ext cx="1176338" cy="93345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7176" name="Picture 7" descr="C:\Users\v.collins\AppData\Local\Microsoft\Windows\Temporary Internet Files\Content.IE5\XI3V7PLW\MC9004124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9" y="4411096"/>
            <a:ext cx="1246188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7705" y="1772816"/>
            <a:ext cx="352839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8867" y="1124744"/>
            <a:ext cx="4669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Star = one good thing</a:t>
            </a:r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 smtClean="0"/>
          </a:p>
          <a:p>
            <a:r>
              <a:rPr lang="en-GB" sz="2800" b="1" dirty="0" smtClean="0"/>
              <a:t>Star = one good thing</a:t>
            </a:r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r>
              <a:rPr lang="en-GB" sz="2800" b="1" dirty="0" smtClean="0"/>
              <a:t>Wish = one improvement </a:t>
            </a:r>
            <a:endParaRPr lang="en-GB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70358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6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5400" dirty="0" smtClean="0"/>
              <a:t>20% of your GCSE</a:t>
            </a:r>
          </a:p>
          <a:p>
            <a:pPr marL="0" indent="0">
              <a:buNone/>
            </a:pPr>
            <a:endParaRPr lang="en-GB" sz="5400" dirty="0" smtClean="0"/>
          </a:p>
          <a:p>
            <a:pPr marL="0" indent="0">
              <a:buNone/>
            </a:pPr>
            <a:r>
              <a:rPr lang="en-GB" sz="5400" dirty="0" smtClean="0"/>
              <a:t>Write about what you have done answering the following questions…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 smtClean="0"/>
              <a:t>What techniques did you in the creating process and why?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 smtClean="0"/>
              <a:t>What problems did you overcome and how?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 smtClean="0"/>
              <a:t>How did the performance go and why?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 smtClean="0"/>
              <a:t>What were your groups strengths and weaknesses.</a:t>
            </a:r>
          </a:p>
          <a:p>
            <a:pPr marL="914400" indent="-914400">
              <a:buFont typeface="+mj-lt"/>
              <a:buAutoNum type="arabicPeriod"/>
            </a:pPr>
            <a:endParaRPr lang="en-GB" sz="5400" dirty="0" smtClean="0"/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endParaRPr lang="en-GB" sz="5400" dirty="0"/>
          </a:p>
        </p:txBody>
      </p:sp>
      <p:sp>
        <p:nvSpPr>
          <p:cNvPr id="4" name="Rectangle 3"/>
          <p:cNvSpPr/>
          <p:nvPr/>
        </p:nvSpPr>
        <p:spPr>
          <a:xfrm>
            <a:off x="1331640" y="332656"/>
            <a:ext cx="66247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Evaluation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4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656049"/>
            <a:ext cx="66967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Learning Outcomes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671712"/>
            <a:ext cx="8136904" cy="4853632"/>
          </a:xfrm>
        </p:spPr>
        <p:txBody>
          <a:bodyPr>
            <a:normAutofit/>
          </a:bodyPr>
          <a:lstStyle/>
          <a:p>
            <a:pPr lvl="0"/>
            <a:r>
              <a:rPr lang="en-GB" sz="2700" u="sng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Learning Objectives: </a:t>
            </a:r>
          </a:p>
          <a:p>
            <a:pPr lvl="0"/>
            <a:r>
              <a:rPr lang="en-GB" sz="27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By the end of the lesson pupils will be able to:</a:t>
            </a:r>
          </a:p>
          <a:p>
            <a:pPr lvl="0"/>
            <a:r>
              <a:rPr lang="en-GB" sz="27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lvl="0"/>
            <a:r>
              <a:rPr lang="en-GB" sz="27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1. Recall the three processes of characterisation.</a:t>
            </a:r>
          </a:p>
          <a:p>
            <a:pPr lvl="0"/>
            <a:endParaRPr lang="en-GB" sz="27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GB" sz="27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2. Describe the differences between still images, freeze frames and rolling tableaux.</a:t>
            </a:r>
          </a:p>
          <a:p>
            <a:pPr lvl="0"/>
            <a:endParaRPr lang="en-GB" sz="27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GB" sz="27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3. Explain how we create a performance.  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568952" cy="432048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Drama is all about starting at the bottom and working up to the top…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656049"/>
            <a:ext cx="66967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Building Blocks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67744" y="6237312"/>
            <a:ext cx="51845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3263493"/>
            <a:ext cx="280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Full performance</a:t>
            </a:r>
          </a:p>
          <a:p>
            <a:endParaRPr lang="en-GB" sz="2000" dirty="0"/>
          </a:p>
          <a:p>
            <a:r>
              <a:rPr lang="en-GB" sz="2000" dirty="0" smtClean="0"/>
              <a:t>A Freeze Frame</a:t>
            </a:r>
          </a:p>
          <a:p>
            <a:endParaRPr lang="en-GB" sz="2000" dirty="0"/>
          </a:p>
          <a:p>
            <a:r>
              <a:rPr lang="en-GB" sz="2000" dirty="0" smtClean="0"/>
              <a:t>Thought Tracking</a:t>
            </a:r>
          </a:p>
          <a:p>
            <a:endParaRPr lang="en-GB" sz="2000" dirty="0"/>
          </a:p>
          <a:p>
            <a:r>
              <a:rPr lang="en-GB" sz="2000" dirty="0" smtClean="0">
                <a:solidFill>
                  <a:srgbClr val="00FF00"/>
                </a:solidFill>
              </a:rPr>
              <a:t>A Rolling Tableaux</a:t>
            </a:r>
          </a:p>
          <a:p>
            <a:endParaRPr lang="en-GB" sz="2000" dirty="0">
              <a:solidFill>
                <a:srgbClr val="00FF00"/>
              </a:solidFill>
            </a:endParaRPr>
          </a:p>
          <a:p>
            <a:r>
              <a:rPr lang="en-GB" sz="2000" dirty="0" smtClean="0">
                <a:solidFill>
                  <a:srgbClr val="00FF00"/>
                </a:solidFill>
              </a:rPr>
              <a:t>A Still Image</a:t>
            </a:r>
            <a:endParaRPr lang="en-GB" sz="2000" dirty="0">
              <a:solidFill>
                <a:srgbClr val="00FF00"/>
              </a:solidFill>
            </a:endParaRPr>
          </a:p>
          <a:p>
            <a:endParaRPr lang="en-GB" sz="2000" dirty="0" smtClean="0">
              <a:solidFill>
                <a:srgbClr val="00FF00"/>
              </a:solidFill>
            </a:endParaRPr>
          </a:p>
          <a:p>
            <a:r>
              <a:rPr lang="en-GB" sz="2000" dirty="0" smtClean="0">
                <a:solidFill>
                  <a:srgbClr val="00FF00"/>
                </a:solidFill>
              </a:rPr>
              <a:t>An Idea</a:t>
            </a:r>
            <a:endParaRPr lang="en-GB" sz="2000" dirty="0">
              <a:solidFill>
                <a:srgbClr val="00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39950" y="3330500"/>
            <a:ext cx="100811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923928" y="3898778"/>
            <a:ext cx="15841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491880" y="4941168"/>
            <a:ext cx="26642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059832" y="5533798"/>
            <a:ext cx="36724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87624" y="6561348"/>
            <a:ext cx="8280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23728" y="4681664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55676" y="5785826"/>
            <a:ext cx="1296144" cy="1634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03748" y="5229200"/>
            <a:ext cx="1084481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13789" y="4150806"/>
            <a:ext cx="13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4417293"/>
            <a:ext cx="201622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3330500"/>
            <a:ext cx="1655316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6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656049"/>
            <a:ext cx="66967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 Idea !!!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671712"/>
            <a:ext cx="8136904" cy="48536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You will always have a starting point… This is usually given by your teacher or director…                     </a:t>
            </a:r>
          </a:p>
          <a:p>
            <a:pPr algn="l"/>
            <a:endParaRPr lang="en-GB" b="1" u="sng" dirty="0">
              <a:solidFill>
                <a:schemeClr val="tx1"/>
              </a:solidFill>
            </a:endParaRPr>
          </a:p>
          <a:p>
            <a:r>
              <a:rPr lang="en-GB" b="1" u="sng" dirty="0" smtClean="0">
                <a:solidFill>
                  <a:schemeClr val="tx1"/>
                </a:solidFill>
              </a:rPr>
              <a:t>‘GCSE’s’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It is then your responsibility, as a group, to decide what you want to show.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Think about: Choices/ temptation/ revision/</a:t>
            </a:r>
          </a:p>
          <a:p>
            <a:r>
              <a:rPr lang="en-GB" b="1" i="1" dirty="0" smtClean="0">
                <a:solidFill>
                  <a:schemeClr val="tx1"/>
                </a:solidFill>
              </a:rPr>
              <a:t>Do you have to be you?  </a:t>
            </a:r>
            <a:endParaRPr lang="en-GB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656049"/>
            <a:ext cx="66967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Still Image!!!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671712"/>
            <a:ext cx="8136904" cy="413355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A Still Image is like a photograph that you create with the people in your group. A starting point for your idea. 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78" y="2924943"/>
            <a:ext cx="28575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6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656049"/>
            <a:ext cx="66967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Rolling Tableaux!!!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671712"/>
            <a:ext cx="8136904" cy="48536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A Rolling Tableaux is 3 photographs that you create with the people in your group. That shows three stages of your idea. 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On School Bus:        Playing basket ball:    Making new friends: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1717923" cy="171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2249974" cy="168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2161327" cy="168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1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323528" y="3212976"/>
            <a:ext cx="2664296" cy="1656184"/>
          </a:xfrm>
          <a:prstGeom prst="cloudCallout">
            <a:avLst>
              <a:gd name="adj1" fmla="val 64151"/>
              <a:gd name="adj2" fmla="val 3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oud Callout 9"/>
          <p:cNvSpPr/>
          <p:nvPr/>
        </p:nvSpPr>
        <p:spPr>
          <a:xfrm>
            <a:off x="5137795" y="2996952"/>
            <a:ext cx="3178621" cy="1622107"/>
          </a:xfrm>
          <a:prstGeom prst="cloudCallout">
            <a:avLst>
              <a:gd name="adj1" fmla="val -51313"/>
              <a:gd name="adj2" fmla="val 67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403648" y="656049"/>
            <a:ext cx="66967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Thought Tracking!!!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671712"/>
            <a:ext cx="8136904" cy="4853632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Thought Tracking is when you are in a still image or rolling tableaux and each performer says one line of what they are thinking at that moment in time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18730"/>
            <a:ext cx="1933947" cy="193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3356992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“I’m so scared that I won’t make any friends”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41873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“I really want to say hello to that girl, but I’m worried she won’t like me”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0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656049"/>
            <a:ext cx="66967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Freeze Frame!!!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671712"/>
            <a:ext cx="8136904" cy="4853632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A Freeze Frame is when you act something out and then you freeze for 5 seconds and then you continue. </a:t>
            </a:r>
          </a:p>
          <a:p>
            <a:pPr algn="l"/>
            <a:endParaRPr lang="en-GB" sz="2400" dirty="0">
              <a:solidFill>
                <a:schemeClr val="tx1"/>
              </a:solidFill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You bringing your rolling tableaux to life and connecting them together to make a story. There can be time differences in-between them. You do not have to add in thought tracking. 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365104"/>
            <a:ext cx="7847013" cy="114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411760" y="4938539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774232"/>
            <a:ext cx="864096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1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There are three processes we focus on when looking at characterisation. 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 algn="ctr">
              <a:buFont typeface="+mj-lt"/>
              <a:buAutoNum type="arabicPeriod"/>
            </a:pPr>
            <a:r>
              <a:rPr lang="en-GB" sz="5400" dirty="0" smtClean="0"/>
              <a:t>Voice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5400" dirty="0" smtClean="0"/>
              <a:t>Face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5400" dirty="0" smtClean="0"/>
              <a:t>Movement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407"/>
            <a:ext cx="66944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7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549</Words>
  <Application>Microsoft Office PowerPoint</Application>
  <PresentationFormat>On-screen Show (4:3)</PresentationFormat>
  <Paragraphs>110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Beverley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BAsquith</dc:creator>
  <cp:lastModifiedBy>V Collins</cp:lastModifiedBy>
  <cp:revision>14</cp:revision>
  <dcterms:created xsi:type="dcterms:W3CDTF">2012-08-08T12:37:13Z</dcterms:created>
  <dcterms:modified xsi:type="dcterms:W3CDTF">2012-09-12T11:14:10Z</dcterms:modified>
</cp:coreProperties>
</file>