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4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Lst>
  <p:notesMasterIdLst>
    <p:notesMasterId r:id="rId45"/>
  </p:notesMasterIdLst>
  <p:sldIdLst>
    <p:sldId id="256" r:id="rId3"/>
    <p:sldId id="266" r:id="rId4"/>
    <p:sldId id="258" r:id="rId5"/>
    <p:sldId id="274" r:id="rId6"/>
    <p:sldId id="322" r:id="rId7"/>
    <p:sldId id="291" r:id="rId8"/>
    <p:sldId id="323" r:id="rId9"/>
    <p:sldId id="284" r:id="rId10"/>
    <p:sldId id="269" r:id="rId11"/>
    <p:sldId id="316" r:id="rId12"/>
    <p:sldId id="317" r:id="rId13"/>
    <p:sldId id="318" r:id="rId14"/>
    <p:sldId id="319" r:id="rId15"/>
    <p:sldId id="320" r:id="rId16"/>
    <p:sldId id="321" r:id="rId17"/>
    <p:sldId id="305" r:id="rId18"/>
    <p:sldId id="327" r:id="rId19"/>
    <p:sldId id="326" r:id="rId20"/>
    <p:sldId id="306" r:id="rId21"/>
    <p:sldId id="307" r:id="rId22"/>
    <p:sldId id="328" r:id="rId23"/>
    <p:sldId id="308" r:id="rId24"/>
    <p:sldId id="313" r:id="rId25"/>
    <p:sldId id="309" r:id="rId26"/>
    <p:sldId id="310" r:id="rId27"/>
    <p:sldId id="324" r:id="rId28"/>
    <p:sldId id="311" r:id="rId29"/>
    <p:sldId id="325" r:id="rId30"/>
    <p:sldId id="286" r:id="rId31"/>
    <p:sldId id="294" r:id="rId32"/>
    <p:sldId id="302" r:id="rId33"/>
    <p:sldId id="329" r:id="rId34"/>
    <p:sldId id="330" r:id="rId35"/>
    <p:sldId id="295" r:id="rId36"/>
    <p:sldId id="296" r:id="rId37"/>
    <p:sldId id="303" r:id="rId38"/>
    <p:sldId id="297" r:id="rId39"/>
    <p:sldId id="298" r:id="rId40"/>
    <p:sldId id="299" r:id="rId41"/>
    <p:sldId id="300" r:id="rId42"/>
    <p:sldId id="263" r:id="rId43"/>
    <p:sldId id="28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399" autoAdjust="0"/>
  </p:normalViewPr>
  <p:slideViewPr>
    <p:cSldViewPr snapToGrid="0">
      <p:cViewPr varScale="1">
        <p:scale>
          <a:sx n="67" d="100"/>
          <a:sy n="67" d="100"/>
        </p:scale>
        <p:origin x="1219" y="62"/>
      </p:cViewPr>
      <p:guideLst/>
    </p:cSldViewPr>
  </p:slideViewPr>
  <p:notesTextViewPr>
    <p:cViewPr>
      <p:scale>
        <a:sx n="1" d="1"/>
        <a:sy n="1" d="1"/>
      </p:scale>
      <p:origin x="0" y="0"/>
    </p:cViewPr>
  </p:notesTextViewPr>
  <p:sorterViewPr>
    <p:cViewPr varScale="1">
      <p:scale>
        <a:sx n="1" d="1"/>
        <a:sy n="1" d="1"/>
      </p:scale>
      <p:origin x="0" y="-55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20/11/2018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Brazil</a:t>
            </a:r>
          </a:p>
          <a:p>
            <a:r>
              <a:rPr lang="en-GB" dirty="0" smtClean="0"/>
              <a:t>Russia</a:t>
            </a:r>
          </a:p>
          <a:p>
            <a:r>
              <a:rPr lang="en-GB" dirty="0" smtClean="0"/>
              <a:t>India</a:t>
            </a:r>
          </a:p>
          <a:p>
            <a:r>
              <a:rPr lang="en-GB" dirty="0" smtClean="0"/>
              <a:t>China</a:t>
            </a:r>
          </a:p>
          <a:p>
            <a:endParaRPr lang="en-GB" dirty="0" smtClean="0"/>
          </a:p>
          <a:p>
            <a:r>
              <a:rPr lang="en-GB" dirty="0" smtClean="0"/>
              <a:t>Mexico</a:t>
            </a:r>
          </a:p>
          <a:p>
            <a:r>
              <a:rPr lang="en-GB" dirty="0" smtClean="0"/>
              <a:t>Indonesia</a:t>
            </a:r>
          </a:p>
          <a:p>
            <a:r>
              <a:rPr lang="en-GB" dirty="0" smtClean="0"/>
              <a:t>Nigeria</a:t>
            </a:r>
          </a:p>
          <a:p>
            <a:r>
              <a:rPr lang="en-GB" dirty="0" smtClean="0"/>
              <a:t>Turkey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5FAB-D7BE-40F8-851B-A74B5A93A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92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very simplified – I have left it to</a:t>
            </a:r>
            <a:r>
              <a:rPr lang="en-GB" baseline="0" dirty="0" smtClean="0"/>
              <a:t> you to judge with your groups just how much detail they can handle.  Remember they only need to be able to compare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11</a:t>
            </a:fld>
            <a:endParaRPr lang="en-GB"/>
          </a:p>
        </p:txBody>
      </p:sp>
    </p:spTree>
    <p:extLst>
      <p:ext uri="{BB962C8B-B14F-4D97-AF65-F5344CB8AC3E}">
        <p14:creationId xmlns:p14="http://schemas.microsoft.com/office/powerpoint/2010/main" val="174640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46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95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here so you can write on it on</a:t>
            </a:r>
            <a:r>
              <a:rPr lang="en-GB" baseline="0" dirty="0" smtClean="0"/>
              <a:t> the whiteboard if you wish</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21</a:t>
            </a:fld>
            <a:endParaRPr lang="en-GB"/>
          </a:p>
        </p:txBody>
      </p:sp>
    </p:spTree>
    <p:extLst>
      <p:ext uri="{BB962C8B-B14F-4D97-AF65-F5344CB8AC3E}">
        <p14:creationId xmlns:p14="http://schemas.microsoft.com/office/powerpoint/2010/main" val="191356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http://statisticstimes.com/economy/countries-by-projected-gdp.php</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23</a:t>
            </a:fld>
            <a:endParaRPr lang="en-GB"/>
          </a:p>
        </p:txBody>
      </p:sp>
    </p:spTree>
    <p:extLst>
      <p:ext uri="{BB962C8B-B14F-4D97-AF65-F5344CB8AC3E}">
        <p14:creationId xmlns:p14="http://schemas.microsoft.com/office/powerpoint/2010/main" val="3572514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going to leave this blank as ranks</a:t>
            </a:r>
            <a:r>
              <a:rPr lang="en-GB" baseline="0" dirty="0" smtClean="0"/>
              <a:t> may change – it will be on the worksheet for students to complete and draw some conclusions from. </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28</a:t>
            </a:fld>
            <a:endParaRPr lang="en-GB"/>
          </a:p>
        </p:txBody>
      </p:sp>
    </p:spTree>
    <p:extLst>
      <p:ext uri="{BB962C8B-B14F-4D97-AF65-F5344CB8AC3E}">
        <p14:creationId xmlns:p14="http://schemas.microsoft.com/office/powerpoint/2010/main" val="87551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15 mark questions on the paper – this is from the legacy paper, still good for practice</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39</a:t>
            </a:fld>
            <a:endParaRPr lang="en-GB"/>
          </a:p>
        </p:txBody>
      </p:sp>
    </p:spTree>
    <p:extLst>
      <p:ext uri="{BB962C8B-B14F-4D97-AF65-F5344CB8AC3E}">
        <p14:creationId xmlns:p14="http://schemas.microsoft.com/office/powerpoint/2010/main" val="2050423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9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435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673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9040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112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143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8476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03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986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6100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22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20/11/2018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20/11/2018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20/11/2018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20/11/2018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20/11/2018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20/11/2018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11/20/2018</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20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tradingeconomics.com/united-kingdom/gdp-growth-annua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hyperlink" Target="https://www.capitatranslationinterpreting.com/doing-business-in-brazil/" TargetMode="External"/><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hyperlink" Target="https://www.capitatranslationinterpreting.com/doing-business-in-china/"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ndependent.co.uk/news/business/news/uk-economy-growth-q2-2017-half-eurozone-eu-europe-second-quarter-a7909706.html" TargetMode="Externa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bc.co.uk/news/business-3767174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bbc.co.uk/news/business-13200758"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source:%20http://statisticstimes.com/economy/countries-by-projected-gdp.php"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n.wikipedia.org/wiki/List_of_countries_by_literacy_rat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gamapserver.who.int/gho/interactive_charts/mbd/life_expectancy/atlas.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dailymail.co.uk/news/article-3031155/Britain-comes-27th-world-s-health-league.html" TargetMode="External"/><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n.wikipedia.org/wiki/Human_Development_Index"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F03yzqR4gYI"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bc.co.uk/news/magazine-25548060"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youtube.com/watch?v=9cfkvEkchG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nvestopedia.com/terms/e/economy.a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4.1.1 Growing economies</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Comparison of growth rates</a:t>
            </a:r>
            <a:endParaRPr lang="en-GB" dirty="0"/>
          </a:p>
        </p:txBody>
      </p:sp>
      <p:sp>
        <p:nvSpPr>
          <p:cNvPr id="6" name="Content Placeholder 5"/>
          <p:cNvSpPr>
            <a:spLocks noGrp="1"/>
          </p:cNvSpPr>
          <p:nvPr>
            <p:ph sz="half" idx="1"/>
          </p:nvPr>
        </p:nvSpPr>
        <p:spPr>
          <a:xfrm>
            <a:off x="715370" y="2279607"/>
            <a:ext cx="5181600" cy="2978387"/>
          </a:xfrm>
        </p:spPr>
        <p:style>
          <a:lnRef idx="2">
            <a:schemeClr val="accent1"/>
          </a:lnRef>
          <a:fillRef idx="1">
            <a:schemeClr val="lt1"/>
          </a:fillRef>
          <a:effectRef idx="0">
            <a:schemeClr val="accent1"/>
          </a:effectRef>
          <a:fontRef idx="minor">
            <a:schemeClr val="dk1"/>
          </a:fontRef>
        </p:style>
        <p:txBody>
          <a:bodyPr/>
          <a:lstStyle/>
          <a:p>
            <a:r>
              <a:rPr lang="en-GB" dirty="0" smtClean="0"/>
              <a:t>Guidance for this topic explains that students will not be expected to be able to state the growth rate of any country but should understand how the growth rate of emerging countries compares with the UK</a:t>
            </a:r>
            <a:endParaRPr lang="en-GB"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382166701"/>
              </p:ext>
            </p:extLst>
          </p:nvPr>
        </p:nvGraphicFramePr>
        <p:xfrm>
          <a:off x="6172200" y="2524200"/>
          <a:ext cx="5181600" cy="24892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200736128"/>
                    </a:ext>
                  </a:extLst>
                </a:gridCol>
                <a:gridCol w="2590800">
                  <a:extLst>
                    <a:ext uri="{9D8B030D-6E8A-4147-A177-3AD203B41FA5}">
                      <a16:colId xmlns:a16="http://schemas.microsoft.com/office/drawing/2014/main" val="2270251542"/>
                    </a:ext>
                  </a:extLst>
                </a:gridCol>
              </a:tblGrid>
              <a:tr h="370840">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Current GDP growth rate</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900460"/>
                  </a:ext>
                </a:extLst>
              </a:tr>
              <a:tr h="370840">
                <a:tc>
                  <a:txBody>
                    <a:bodyPr/>
                    <a:lstStyle/>
                    <a:p>
                      <a:r>
                        <a:rPr lang="en-GB" dirty="0" smtClean="0">
                          <a:latin typeface="Arial Black" panose="020B0A04020102020204" pitchFamily="34" charset="0"/>
                        </a:rPr>
                        <a:t>UK</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6622626"/>
                  </a:ext>
                </a:extLst>
              </a:tr>
              <a:tr h="370840">
                <a:tc>
                  <a:txBody>
                    <a:bodyPr/>
                    <a:lstStyle/>
                    <a:p>
                      <a:r>
                        <a:rPr lang="en-GB" dirty="0" smtClean="0">
                          <a:latin typeface="Arial Black" panose="020B0A04020102020204" pitchFamily="34" charset="0"/>
                        </a:rPr>
                        <a:t>Brazil</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715040"/>
                  </a:ext>
                </a:extLst>
              </a:tr>
              <a:tr h="370840">
                <a:tc>
                  <a:txBody>
                    <a:bodyPr/>
                    <a:lstStyle/>
                    <a:p>
                      <a:r>
                        <a:rPr lang="en-GB" dirty="0" smtClean="0">
                          <a:latin typeface="Arial Black" panose="020B0A04020102020204" pitchFamily="34" charset="0"/>
                        </a:rPr>
                        <a:t>Russia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673902"/>
                  </a:ext>
                </a:extLst>
              </a:tr>
              <a:tr h="370840">
                <a:tc>
                  <a:txBody>
                    <a:bodyPr/>
                    <a:lstStyle/>
                    <a:p>
                      <a:r>
                        <a:rPr lang="en-GB" dirty="0" smtClean="0">
                          <a:latin typeface="Arial Black" panose="020B0A04020102020204" pitchFamily="34" charset="0"/>
                        </a:rPr>
                        <a:t>India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3660284"/>
                  </a:ext>
                </a:extLst>
              </a:tr>
              <a:tr h="0">
                <a:tc>
                  <a:txBody>
                    <a:bodyPr/>
                    <a:lstStyle/>
                    <a:p>
                      <a:r>
                        <a:rPr lang="en-GB" dirty="0" smtClean="0">
                          <a:latin typeface="Arial Black" panose="020B0A04020102020204" pitchFamily="34" charset="0"/>
                        </a:rPr>
                        <a:t>China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6591078"/>
                  </a:ext>
                </a:extLst>
              </a:tr>
            </a:tbl>
          </a:graphicData>
        </a:graphic>
      </p:graphicFrame>
    </p:spTree>
    <p:extLst>
      <p:ext uri="{BB962C8B-B14F-4D97-AF65-F5344CB8AC3E}">
        <p14:creationId xmlns:p14="http://schemas.microsoft.com/office/powerpoint/2010/main" val="136562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105817"/>
            <a:ext cx="4989394"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UK growth rates</a:t>
            </a:r>
            <a:endParaRPr lang="en-GB" dirty="0"/>
          </a:p>
        </p:txBody>
      </p:sp>
      <p:pic>
        <p:nvPicPr>
          <p:cNvPr id="5" name="Content Placeholder 4">
            <a:hlinkClick r:id="rId3"/>
          </p:cNvPr>
          <p:cNvPicPr>
            <a:picLocks noGrp="1" noChangeAspect="1"/>
          </p:cNvPicPr>
          <p:nvPr>
            <p:ph sz="half" idx="2"/>
          </p:nvPr>
        </p:nvPicPr>
        <p:blipFill>
          <a:blip r:embed="rId4"/>
          <a:stretch>
            <a:fillRect/>
          </a:stretch>
        </p:blipFill>
        <p:spPr>
          <a:xfrm>
            <a:off x="892791" y="1431380"/>
            <a:ext cx="9770660" cy="4390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92791" y="6073252"/>
            <a:ext cx="100379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latin typeface="Arial Black" panose="020B0A04020102020204" pitchFamily="34" charset="0"/>
              </a:rPr>
              <a:t>The data here shows % growth rate  - click the graphic to fully examine the data and look at forecasts</a:t>
            </a:r>
            <a:endParaRPr lang="en-GB" dirty="0">
              <a:latin typeface="Arial Black" panose="020B0A04020102020204" pitchFamily="34" charset="0"/>
            </a:endParaRPr>
          </a:p>
        </p:txBody>
      </p:sp>
      <p:sp>
        <p:nvSpPr>
          <p:cNvPr id="7" name="TextBox 6"/>
          <p:cNvSpPr txBox="1"/>
          <p:nvPr/>
        </p:nvSpPr>
        <p:spPr>
          <a:xfrm>
            <a:off x="6741994" y="3813179"/>
            <a:ext cx="4085862" cy="369332"/>
          </a:xfrm>
          <a:prstGeom prst="rect">
            <a:avLst/>
          </a:prstGeom>
          <a:noFill/>
        </p:spPr>
        <p:txBody>
          <a:bodyPr wrap="none" rtlCol="0">
            <a:spAutoFit/>
          </a:bodyPr>
          <a:lstStyle/>
          <a:p>
            <a:r>
              <a:rPr lang="en-GB" dirty="0" smtClean="0">
                <a:solidFill>
                  <a:srgbClr val="FF0000"/>
                </a:solidFill>
                <a:latin typeface="Arial Black" panose="020B0A04020102020204" pitchFamily="34" charset="0"/>
              </a:rPr>
              <a:t>Current UK growth rate = 1.7%</a:t>
            </a:r>
            <a:endParaRPr lang="en-GB" dirty="0">
              <a:solidFill>
                <a:srgbClr val="FF0000"/>
              </a:solidFill>
              <a:latin typeface="Arial Black" panose="020B0A040201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9656966" y="3999339"/>
            <a:ext cx="1275249" cy="1272260"/>
          </a:xfrm>
          <a:prstGeom prst="rect">
            <a:avLst/>
          </a:prstGeom>
        </p:spPr>
      </p:pic>
    </p:spTree>
    <p:extLst>
      <p:ext uri="{BB962C8B-B14F-4D97-AF65-F5344CB8AC3E}">
        <p14:creationId xmlns:p14="http://schemas.microsoft.com/office/powerpoint/2010/main" val="59579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8879006"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Brazil growth rates</a:t>
            </a:r>
            <a:endParaRPr lang="en-GB" dirty="0"/>
          </a:p>
        </p:txBody>
      </p:sp>
      <p:pic>
        <p:nvPicPr>
          <p:cNvPr id="8" name="Content Placeholder 7"/>
          <p:cNvPicPr>
            <a:picLocks noGrp="1" noChangeAspect="1"/>
          </p:cNvPicPr>
          <p:nvPr>
            <p:ph sz="half" idx="1"/>
          </p:nvPr>
        </p:nvPicPr>
        <p:blipFill>
          <a:blip r:embed="rId2"/>
          <a:stretch>
            <a:fillRect/>
          </a:stretch>
        </p:blipFill>
        <p:spPr>
          <a:xfrm>
            <a:off x="838200" y="2836788"/>
            <a:ext cx="5181600" cy="23290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p:cNvPicPr>
            <a:picLocks noGrp="1" noChangeAspect="1"/>
          </p:cNvPicPr>
          <p:nvPr>
            <p:ph sz="half" idx="2"/>
          </p:nvPr>
        </p:nvPicPr>
        <p:blipFill>
          <a:blip r:embed="rId3"/>
          <a:stretch>
            <a:fillRect/>
          </a:stretch>
        </p:blipFill>
        <p:spPr>
          <a:xfrm>
            <a:off x="6641768" y="2767013"/>
            <a:ext cx="4324350" cy="340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080046" y="2388904"/>
            <a:ext cx="1275249" cy="1272260"/>
          </a:xfrm>
          <a:prstGeom prst="rect">
            <a:avLst/>
          </a:prstGeom>
        </p:spPr>
      </p:pic>
      <p:sp>
        <p:nvSpPr>
          <p:cNvPr id="7" name="TextBox 6"/>
          <p:cNvSpPr txBox="1"/>
          <p:nvPr/>
        </p:nvSpPr>
        <p:spPr>
          <a:xfrm>
            <a:off x="6641768" y="2012941"/>
            <a:ext cx="4192430" cy="369332"/>
          </a:xfrm>
          <a:prstGeom prst="rect">
            <a:avLst/>
          </a:prstGeom>
          <a:noFill/>
        </p:spPr>
        <p:txBody>
          <a:bodyPr wrap="none" rtlCol="0">
            <a:spAutoFit/>
          </a:bodyPr>
          <a:lstStyle/>
          <a:p>
            <a:r>
              <a:rPr lang="en-GB" dirty="0" smtClean="0">
                <a:solidFill>
                  <a:srgbClr val="FF0000"/>
                </a:solidFill>
                <a:latin typeface="Arial Black" panose="020B0A04020102020204" pitchFamily="34" charset="0"/>
              </a:rPr>
              <a:t>Current Brazil growth rate = 1%</a:t>
            </a:r>
            <a:endParaRPr lang="en-GB" dirty="0">
              <a:solidFill>
                <a:srgbClr val="FF0000"/>
              </a:solidFill>
              <a:latin typeface="Arial Black" panose="020B0A04020102020204" pitchFamily="34" charset="0"/>
            </a:endParaRPr>
          </a:p>
        </p:txBody>
      </p:sp>
      <p:pic>
        <p:nvPicPr>
          <p:cNvPr id="9" name="Picture 8"/>
          <p:cNvPicPr>
            <a:picLocks noChangeAspect="1"/>
          </p:cNvPicPr>
          <p:nvPr/>
        </p:nvPicPr>
        <p:blipFill>
          <a:blip r:embed="rId5"/>
          <a:stretch>
            <a:fillRect/>
          </a:stretch>
        </p:blipFill>
        <p:spPr>
          <a:xfrm>
            <a:off x="7667702" y="494460"/>
            <a:ext cx="1524132" cy="1066892"/>
          </a:xfrm>
          <a:prstGeom prst="rect">
            <a:avLst/>
          </a:prstGeom>
        </p:spPr>
      </p:pic>
      <p:sp>
        <p:nvSpPr>
          <p:cNvPr id="10" name="TextBox 9"/>
          <p:cNvSpPr txBox="1"/>
          <p:nvPr/>
        </p:nvSpPr>
        <p:spPr>
          <a:xfrm>
            <a:off x="9941036" y="658573"/>
            <a:ext cx="1786323" cy="369332"/>
          </a:xfrm>
          <a:prstGeom prst="rect">
            <a:avLst/>
          </a:prstGeom>
          <a:noFill/>
        </p:spPr>
        <p:txBody>
          <a:bodyPr wrap="none" rtlCol="0">
            <a:spAutoFit/>
          </a:bodyPr>
          <a:lstStyle/>
          <a:p>
            <a:r>
              <a:rPr lang="en-GB" dirty="0" smtClean="0"/>
              <a:t>Infographic </a:t>
            </a:r>
            <a:r>
              <a:rPr lang="en-GB" dirty="0" smtClean="0">
                <a:hlinkClick r:id="rId6"/>
              </a:rPr>
              <a:t>HERE</a:t>
            </a:r>
            <a:endParaRPr lang="en-GB" dirty="0"/>
          </a:p>
        </p:txBody>
      </p:sp>
    </p:spTree>
    <p:extLst>
      <p:ext uri="{BB962C8B-B14F-4D97-AF65-F5344CB8AC3E}">
        <p14:creationId xmlns:p14="http://schemas.microsoft.com/office/powerpoint/2010/main" val="3269398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058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Russia growth rates</a:t>
            </a:r>
            <a:endParaRPr lang="en-GB" dirty="0"/>
          </a:p>
        </p:txBody>
      </p:sp>
      <p:pic>
        <p:nvPicPr>
          <p:cNvPr id="6" name="Content Placeholder 5"/>
          <p:cNvPicPr>
            <a:picLocks noGrp="1" noChangeAspect="1"/>
          </p:cNvPicPr>
          <p:nvPr>
            <p:ph sz="half" idx="1"/>
          </p:nvPr>
        </p:nvPicPr>
        <p:blipFill>
          <a:blip r:embed="rId2"/>
          <a:stretch>
            <a:fillRect/>
          </a:stretch>
        </p:blipFill>
        <p:spPr>
          <a:xfrm>
            <a:off x="838200" y="2782949"/>
            <a:ext cx="5181600" cy="2436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sz="half" idx="2"/>
          </p:nvPr>
        </p:nvPicPr>
        <p:blipFill>
          <a:blip r:embed="rId3"/>
          <a:stretch>
            <a:fillRect/>
          </a:stretch>
        </p:blipFill>
        <p:spPr>
          <a:xfrm>
            <a:off x="6657975" y="2248694"/>
            <a:ext cx="421005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956946" y="425888"/>
            <a:ext cx="1806054" cy="1204036"/>
          </a:xfrm>
          <a:prstGeom prst="rect">
            <a:avLst/>
          </a:prstGeom>
        </p:spPr>
      </p:pic>
    </p:spTree>
    <p:extLst>
      <p:ext uri="{BB962C8B-B14F-4D97-AF65-F5344CB8AC3E}">
        <p14:creationId xmlns:p14="http://schemas.microsoft.com/office/powerpoint/2010/main" val="249332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0582"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India growth rates</a:t>
            </a:r>
            <a:endParaRPr lang="en-GB" dirty="0"/>
          </a:p>
        </p:txBody>
      </p:sp>
      <p:pic>
        <p:nvPicPr>
          <p:cNvPr id="6" name="Content Placeholder 5"/>
          <p:cNvPicPr>
            <a:picLocks noGrp="1" noChangeAspect="1"/>
          </p:cNvPicPr>
          <p:nvPr>
            <p:ph sz="half" idx="1"/>
          </p:nvPr>
        </p:nvPicPr>
        <p:blipFill>
          <a:blip r:embed="rId2"/>
          <a:stretch>
            <a:fillRect/>
          </a:stretch>
        </p:blipFill>
        <p:spPr>
          <a:xfrm>
            <a:off x="838200" y="2907719"/>
            <a:ext cx="5181600" cy="218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sz="half" idx="2"/>
          </p:nvPr>
        </p:nvPicPr>
        <p:blipFill>
          <a:blip r:embed="rId3"/>
          <a:stretch>
            <a:fillRect/>
          </a:stretch>
        </p:blipFill>
        <p:spPr>
          <a:xfrm>
            <a:off x="6777037" y="2139156"/>
            <a:ext cx="3971925"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096000" y="521132"/>
            <a:ext cx="1524132" cy="1013548"/>
          </a:xfrm>
          <a:prstGeom prst="rect">
            <a:avLst/>
          </a:prstGeom>
        </p:spPr>
      </p:pic>
    </p:spTree>
    <p:extLst>
      <p:ext uri="{BB962C8B-B14F-4D97-AF65-F5344CB8AC3E}">
        <p14:creationId xmlns:p14="http://schemas.microsoft.com/office/powerpoint/2010/main" val="1832139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05299"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China growth rates</a:t>
            </a:r>
            <a:endParaRPr lang="en-GB" dirty="0"/>
          </a:p>
        </p:txBody>
      </p:sp>
      <p:pic>
        <p:nvPicPr>
          <p:cNvPr id="6" name="Content Placeholder 5"/>
          <p:cNvPicPr>
            <a:picLocks noGrp="1" noChangeAspect="1"/>
          </p:cNvPicPr>
          <p:nvPr>
            <p:ph sz="half" idx="1"/>
          </p:nvPr>
        </p:nvPicPr>
        <p:blipFill>
          <a:blip r:embed="rId2"/>
          <a:stretch>
            <a:fillRect/>
          </a:stretch>
        </p:blipFill>
        <p:spPr>
          <a:xfrm>
            <a:off x="838200" y="2795531"/>
            <a:ext cx="5181600" cy="2411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6"/>
          <p:cNvPicPr>
            <a:picLocks noGrp="1" noChangeAspect="1"/>
          </p:cNvPicPr>
          <p:nvPr>
            <p:ph sz="half" idx="2"/>
          </p:nvPr>
        </p:nvPicPr>
        <p:blipFill>
          <a:blip r:embed="rId3"/>
          <a:stretch>
            <a:fillRect/>
          </a:stretch>
        </p:blipFill>
        <p:spPr>
          <a:xfrm>
            <a:off x="6629400" y="2482056"/>
            <a:ext cx="4267200" cy="3038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603176" y="521132"/>
            <a:ext cx="1524132" cy="1013548"/>
          </a:xfrm>
          <a:prstGeom prst="rect">
            <a:avLst/>
          </a:prstGeom>
        </p:spPr>
      </p:pic>
      <p:sp>
        <p:nvSpPr>
          <p:cNvPr id="8" name="TextBox 7"/>
          <p:cNvSpPr txBox="1"/>
          <p:nvPr/>
        </p:nvSpPr>
        <p:spPr>
          <a:xfrm>
            <a:off x="8789158" y="968991"/>
            <a:ext cx="1786323" cy="369332"/>
          </a:xfrm>
          <a:prstGeom prst="rect">
            <a:avLst/>
          </a:prstGeom>
          <a:noFill/>
        </p:spPr>
        <p:txBody>
          <a:bodyPr wrap="none" rtlCol="0">
            <a:spAutoFit/>
          </a:bodyPr>
          <a:lstStyle/>
          <a:p>
            <a:r>
              <a:rPr lang="en-GB" dirty="0" smtClean="0"/>
              <a:t>Infographic </a:t>
            </a:r>
            <a:r>
              <a:rPr lang="en-GB" dirty="0" smtClean="0">
                <a:hlinkClick r:id="rId5"/>
              </a:rPr>
              <a:t>HERE</a:t>
            </a:r>
            <a:endParaRPr lang="en-GB" dirty="0"/>
          </a:p>
        </p:txBody>
      </p:sp>
    </p:spTree>
    <p:extLst>
      <p:ext uri="{BB962C8B-B14F-4D97-AF65-F5344CB8AC3E}">
        <p14:creationId xmlns:p14="http://schemas.microsoft.com/office/powerpoint/2010/main" val="2785195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r>
              <a:rPr lang="en-GB" sz="13500" dirty="0">
                <a:solidFill>
                  <a:srgbClr val="0070C0"/>
                </a:solidFill>
              </a:rPr>
              <a:t>Implications of economic growth for individuals and </a:t>
            </a:r>
            <a:r>
              <a:rPr lang="en-GB" sz="13500" dirty="0" smtClean="0">
                <a:solidFill>
                  <a:srgbClr val="0070C0"/>
                </a:solidFill>
              </a:rPr>
              <a:t>businesses</a:t>
            </a:r>
            <a:r>
              <a:rPr lang="en-GB" sz="5400" dirty="0" smtClean="0"/>
              <a:t/>
            </a:r>
            <a:br>
              <a:rPr lang="en-GB" sz="5400" dirty="0" smtClean="0"/>
            </a:br>
            <a:endParaRPr lang="en-GB" sz="5400" dirty="0"/>
          </a:p>
          <a:p>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2572964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Economic growth</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GB" dirty="0"/>
              <a:t>Growing economies start to see changes in employment patterns; working women, migration, the rise of the multi job, home working and the search for a better work-life balance. </a:t>
            </a:r>
          </a:p>
          <a:p>
            <a:r>
              <a:rPr lang="en-GB" dirty="0"/>
              <a:t>The countries that manage to pull themselves out of poverty and get richer are those that are able to diversify away from agriculture and other traditional products. </a:t>
            </a:r>
            <a:endParaRPr lang="en-GB" dirty="0" smtClean="0"/>
          </a:p>
          <a:p>
            <a:r>
              <a:rPr lang="en-GB" dirty="0" smtClean="0"/>
              <a:t>As </a:t>
            </a:r>
            <a:r>
              <a:rPr lang="en-GB" dirty="0"/>
              <a:t>labour and other resources move from agriculture into modern economic activities, overall productivity rises and incomes expand.</a:t>
            </a:r>
          </a:p>
          <a:p>
            <a:endParaRPr lang="en-GB" dirty="0"/>
          </a:p>
        </p:txBody>
      </p:sp>
      <p:pic>
        <p:nvPicPr>
          <p:cNvPr id="5" name="Content Placeholder 4"/>
          <p:cNvPicPr>
            <a:picLocks noGrp="1" noChangeAspect="1"/>
          </p:cNvPicPr>
          <p:nvPr>
            <p:ph sz="half" idx="2"/>
          </p:nvPr>
        </p:nvPicPr>
        <p:blipFill>
          <a:blip r:embed="rId2"/>
          <a:stretch>
            <a:fillRect/>
          </a:stretch>
        </p:blipFill>
        <p:spPr>
          <a:xfrm rot="1078098">
            <a:off x="6527042" y="2249055"/>
            <a:ext cx="5181600" cy="1008713"/>
          </a:xfrm>
          <a:prstGeom prst="rect">
            <a:avLst/>
          </a:prstGeom>
        </p:spPr>
      </p:pic>
      <p:pic>
        <p:nvPicPr>
          <p:cNvPr id="6" name="Picture 5">
            <a:hlinkClick r:id="rId3"/>
          </p:cNvPr>
          <p:cNvPicPr>
            <a:picLocks noChangeAspect="1"/>
          </p:cNvPicPr>
          <p:nvPr/>
        </p:nvPicPr>
        <p:blipFill>
          <a:blip r:embed="rId4"/>
          <a:stretch>
            <a:fillRect/>
          </a:stretch>
        </p:blipFill>
        <p:spPr>
          <a:xfrm rot="20257386">
            <a:off x="6185786" y="4529290"/>
            <a:ext cx="5864114" cy="1224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2523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What does all this growth mean for business?</a:t>
            </a:r>
            <a:endParaRPr lang="en-GB" dirty="0"/>
          </a:p>
        </p:txBody>
      </p:sp>
      <p:sp>
        <p:nvSpPr>
          <p:cNvPr id="5" name="Content Placeholder 4"/>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n-GB" dirty="0" smtClean="0"/>
              <a:t>All these new growing and emerging economies have increasing incomes of their citizens</a:t>
            </a:r>
          </a:p>
          <a:p>
            <a:r>
              <a:rPr lang="en-GB" dirty="0" smtClean="0"/>
              <a:t>This means opportunities to increase revenue and profit for MNCs by moving into new markets</a:t>
            </a:r>
          </a:p>
          <a:p>
            <a:r>
              <a:rPr lang="en-GB" dirty="0" smtClean="0"/>
              <a:t>Increased incomes combined with low labour costs and proximity to market make these growing economies very attractive </a:t>
            </a:r>
            <a:endParaRPr lang="en-GB" dirty="0"/>
          </a:p>
        </p:txBody>
      </p:sp>
      <p:pic>
        <p:nvPicPr>
          <p:cNvPr id="7" name="Content Placeholder 6">
            <a:hlinkClick r:id="rId2"/>
          </p:cNvPr>
          <p:cNvPicPr>
            <a:picLocks noGrp="1" noChangeAspect="1"/>
          </p:cNvPicPr>
          <p:nvPr>
            <p:ph sz="half" idx="2"/>
          </p:nvPr>
        </p:nvPicPr>
        <p:blipFill>
          <a:blip r:embed="rId3"/>
          <a:stretch>
            <a:fillRect/>
          </a:stretch>
        </p:blipFill>
        <p:spPr>
          <a:xfrm>
            <a:off x="7068157" y="1825625"/>
            <a:ext cx="338968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379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dirty="0" smtClean="0">
                <a:solidFill>
                  <a:srgbClr val="0070C0"/>
                </a:solidFill>
              </a:rPr>
              <a:t>Indicators of growth</a:t>
            </a:r>
            <a:endParaRPr lang="en-GB" sz="5400" dirty="0"/>
          </a:p>
          <a:p>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308952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a:stretch>
            <a:fillRect/>
          </a:stretch>
        </p:blipFill>
        <p:spPr>
          <a:xfrm>
            <a:off x="838200" y="2863858"/>
            <a:ext cx="10515600" cy="2274872"/>
          </a:xfrm>
          <a:prstGeom prst="rect">
            <a:avLst/>
          </a:prstGeom>
        </p:spPr>
      </p:pic>
    </p:spTree>
    <p:extLst>
      <p:ext uri="{BB962C8B-B14F-4D97-AF65-F5344CB8AC3E}">
        <p14:creationId xmlns:p14="http://schemas.microsoft.com/office/powerpoint/2010/main" val="129965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Indicators of growth</a:t>
            </a:r>
            <a:endParaRPr lang="en-GB" dirty="0"/>
          </a:p>
        </p:txBody>
      </p:sp>
      <p:sp>
        <p:nvSpPr>
          <p:cNvPr id="5" name="Content Placeholder 4"/>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GB" sz="3600" dirty="0" smtClean="0"/>
              <a:t>There are lots of ways to measure the growth rate of a country, the main ones that your exam board would like you to know about are:</a:t>
            </a:r>
          </a:p>
          <a:p>
            <a:pPr marL="1143000" lvl="1" indent="-742950">
              <a:buFont typeface="+mj-lt"/>
              <a:buAutoNum type="arabicPeriod"/>
            </a:pPr>
            <a:r>
              <a:rPr lang="en-GB" sz="3600" dirty="0"/>
              <a:t>Gross Domestic Product (GDP) per capita</a:t>
            </a:r>
          </a:p>
          <a:p>
            <a:pPr marL="1143000" lvl="1" indent="-742950">
              <a:buFont typeface="+mj-lt"/>
              <a:buAutoNum type="arabicPeriod"/>
            </a:pPr>
            <a:r>
              <a:rPr lang="en-GB" sz="3600" dirty="0"/>
              <a:t>literacy</a:t>
            </a:r>
          </a:p>
          <a:p>
            <a:pPr marL="1143000" lvl="1" indent="-742950">
              <a:buFont typeface="+mj-lt"/>
              <a:buAutoNum type="arabicPeriod"/>
            </a:pPr>
            <a:r>
              <a:rPr lang="en-GB" sz="3600" dirty="0"/>
              <a:t>health</a:t>
            </a:r>
          </a:p>
          <a:p>
            <a:pPr marL="1143000" lvl="1" indent="-742950">
              <a:buFont typeface="+mj-lt"/>
              <a:buAutoNum type="arabicPeriod"/>
            </a:pPr>
            <a:r>
              <a:rPr lang="en-GB" sz="3600" dirty="0"/>
              <a:t>Human Development Index (HDI)</a:t>
            </a:r>
          </a:p>
          <a:p>
            <a:endParaRPr lang="en-GB" dirty="0"/>
          </a:p>
        </p:txBody>
      </p:sp>
      <p:pic>
        <p:nvPicPr>
          <p:cNvPr id="2" name="Picture 1"/>
          <p:cNvPicPr>
            <a:picLocks noChangeAspect="1"/>
          </p:cNvPicPr>
          <p:nvPr/>
        </p:nvPicPr>
        <p:blipFill>
          <a:blip r:embed="rId2"/>
          <a:stretch>
            <a:fillRect/>
          </a:stretch>
        </p:blipFill>
        <p:spPr>
          <a:xfrm>
            <a:off x="8972408" y="4462818"/>
            <a:ext cx="2956805" cy="2066788"/>
          </a:xfrm>
          <a:prstGeom prst="rect">
            <a:avLst/>
          </a:prstGeom>
        </p:spPr>
      </p:pic>
    </p:spTree>
    <p:extLst>
      <p:ext uri="{BB962C8B-B14F-4D97-AF65-F5344CB8AC3E}">
        <p14:creationId xmlns:p14="http://schemas.microsoft.com/office/powerpoint/2010/main" val="3486640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r="1373"/>
          <a:stretch/>
        </p:blipFill>
        <p:spPr>
          <a:xfrm>
            <a:off x="1037229" y="0"/>
            <a:ext cx="9799093" cy="6755642"/>
          </a:xfrm>
          <a:prstGeom prst="rect">
            <a:avLst/>
          </a:prstGeom>
        </p:spPr>
      </p:pic>
    </p:spTree>
    <p:extLst>
      <p:ext uri="{BB962C8B-B14F-4D97-AF65-F5344CB8AC3E}">
        <p14:creationId xmlns:p14="http://schemas.microsoft.com/office/powerpoint/2010/main" val="2476891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GDP</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GDP stands for Gross Domestic Product</a:t>
            </a:r>
          </a:p>
          <a:p>
            <a:r>
              <a:rPr lang="en-GB" dirty="0" smtClean="0"/>
              <a:t>The GDP figure for a country shows the sum total of everything they produce as a nation</a:t>
            </a:r>
          </a:p>
          <a:p>
            <a:r>
              <a:rPr lang="en-GB" dirty="0" smtClean="0"/>
              <a:t>Look at the GDP figures and compare to the UK, it may be also be helpful to have a world map so you can compare the size of countries</a:t>
            </a:r>
            <a:endParaRPr lang="en-GB" dirty="0"/>
          </a:p>
        </p:txBody>
      </p:sp>
      <p:pic>
        <p:nvPicPr>
          <p:cNvPr id="7" name="Content Placeholder 6">
            <a:hlinkClick r:id="rId2"/>
          </p:cNvPr>
          <p:cNvPicPr>
            <a:picLocks noGrp="1" noChangeAspect="1"/>
          </p:cNvPicPr>
          <p:nvPr>
            <p:ph sz="half" idx="2"/>
          </p:nvPr>
        </p:nvPicPr>
        <p:blipFill>
          <a:blip r:embed="rId3"/>
          <a:stretch>
            <a:fillRect/>
          </a:stretch>
        </p:blipFill>
        <p:spPr>
          <a:xfrm>
            <a:off x="6785813" y="1825625"/>
            <a:ext cx="3954373"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1344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19152" cy="3097720"/>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GDP of nations</a:t>
            </a:r>
            <a:br>
              <a:rPr lang="en-GB" dirty="0" smtClean="0"/>
            </a:br>
            <a:r>
              <a:rPr lang="en-GB" dirty="0" smtClean="0"/>
              <a:t>2017 data</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915997886"/>
              </p:ext>
            </p:extLst>
          </p:nvPr>
        </p:nvGraphicFramePr>
        <p:xfrm>
          <a:off x="3468183" y="481503"/>
          <a:ext cx="6221249" cy="5933440"/>
        </p:xfrm>
        <a:graphic>
          <a:graphicData uri="http://schemas.openxmlformats.org/drawingml/2006/table">
            <a:tbl>
              <a:tblPr firstRow="1" bandRow="1">
                <a:tableStyleId>{5C22544A-7EE6-4342-B048-85BDC9FD1C3A}</a:tableStyleId>
              </a:tblPr>
              <a:tblGrid>
                <a:gridCol w="1179944">
                  <a:extLst>
                    <a:ext uri="{9D8B030D-6E8A-4147-A177-3AD203B41FA5}">
                      <a16:colId xmlns:a16="http://schemas.microsoft.com/office/drawing/2014/main" val="676725035"/>
                    </a:ext>
                  </a:extLst>
                </a:gridCol>
                <a:gridCol w="2955832">
                  <a:extLst>
                    <a:ext uri="{9D8B030D-6E8A-4147-A177-3AD203B41FA5}">
                      <a16:colId xmlns:a16="http://schemas.microsoft.com/office/drawing/2014/main" val="948003611"/>
                    </a:ext>
                  </a:extLst>
                </a:gridCol>
                <a:gridCol w="2085473">
                  <a:extLst>
                    <a:ext uri="{9D8B030D-6E8A-4147-A177-3AD203B41FA5}">
                      <a16:colId xmlns:a16="http://schemas.microsoft.com/office/drawing/2014/main" val="1484665303"/>
                    </a:ext>
                  </a:extLst>
                </a:gridCol>
              </a:tblGrid>
              <a:tr h="370840">
                <a:tc>
                  <a:txBody>
                    <a:bodyPr/>
                    <a:lstStyle/>
                    <a:p>
                      <a:r>
                        <a:rPr lang="en-GB" dirty="0" smtClean="0">
                          <a:solidFill>
                            <a:schemeClr val="tx1"/>
                          </a:solidFill>
                          <a:latin typeface="Arial Black" panose="020B0A04020102020204" pitchFamily="34" charset="0"/>
                        </a:rPr>
                        <a:t>Rank</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Name of country</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latin typeface="Arial Black" panose="020B0A04020102020204" pitchFamily="34" charset="0"/>
                        </a:rPr>
                        <a:t>$trillions</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3685323"/>
                  </a:ext>
                </a:extLst>
              </a:tr>
              <a:tr h="370840">
                <a:tc>
                  <a:txBody>
                    <a:bodyPr/>
                    <a:lstStyle/>
                    <a:p>
                      <a:r>
                        <a:rPr lang="en-GB" dirty="0" smtClean="0">
                          <a:solidFill>
                            <a:schemeClr val="tx1"/>
                          </a:solidFill>
                          <a:latin typeface="Arial Black" panose="020B0A04020102020204" pitchFamily="34" charset="0"/>
                        </a:rPr>
                        <a:t>1</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United States</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19,417,144</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325135"/>
                  </a:ext>
                </a:extLst>
              </a:tr>
              <a:tr h="370840">
                <a:tc>
                  <a:txBody>
                    <a:bodyPr/>
                    <a:lstStyle/>
                    <a:p>
                      <a:r>
                        <a:rPr lang="en-GB" dirty="0" smtClean="0">
                          <a:solidFill>
                            <a:schemeClr val="tx1"/>
                          </a:solidFill>
                          <a:latin typeface="Arial Black" panose="020B0A04020102020204" pitchFamily="34" charset="0"/>
                        </a:rPr>
                        <a:t>2</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China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11,795,297</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0481579"/>
                  </a:ext>
                </a:extLst>
              </a:tr>
              <a:tr h="370840">
                <a:tc>
                  <a:txBody>
                    <a:bodyPr/>
                    <a:lstStyle/>
                    <a:p>
                      <a:r>
                        <a:rPr lang="en-GB" dirty="0" smtClean="0">
                          <a:solidFill>
                            <a:schemeClr val="tx1"/>
                          </a:solidFill>
                          <a:latin typeface="Arial Black" panose="020B0A04020102020204" pitchFamily="34" charset="0"/>
                        </a:rPr>
                        <a:t>3</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Japan</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4,841,221</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2031400"/>
                  </a:ext>
                </a:extLst>
              </a:tr>
              <a:tr h="370840">
                <a:tc>
                  <a:txBody>
                    <a:bodyPr/>
                    <a:lstStyle/>
                    <a:p>
                      <a:r>
                        <a:rPr lang="en-GB" dirty="0" smtClean="0">
                          <a:solidFill>
                            <a:schemeClr val="tx1"/>
                          </a:solidFill>
                          <a:latin typeface="Arial Black" panose="020B0A04020102020204" pitchFamily="34" charset="0"/>
                        </a:rPr>
                        <a:t>4</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Germany</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3,432,287</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841230"/>
                  </a:ext>
                </a:extLst>
              </a:tr>
              <a:tr h="370840">
                <a:tc>
                  <a:txBody>
                    <a:bodyPr/>
                    <a:lstStyle/>
                    <a:p>
                      <a:r>
                        <a:rPr lang="en-GB" dirty="0" smtClean="0">
                          <a:solidFill>
                            <a:schemeClr val="tx1"/>
                          </a:solidFill>
                          <a:latin typeface="Arial Black" panose="020B0A04020102020204" pitchFamily="34" charset="0"/>
                        </a:rPr>
                        <a:t>5</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UK</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2,496,757</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8777370"/>
                  </a:ext>
                </a:extLst>
              </a:tr>
              <a:tr h="370840">
                <a:tc>
                  <a:txBody>
                    <a:bodyPr/>
                    <a:lstStyle/>
                    <a:p>
                      <a:r>
                        <a:rPr lang="en-GB" dirty="0" smtClean="0">
                          <a:solidFill>
                            <a:schemeClr val="tx1"/>
                          </a:solidFill>
                          <a:latin typeface="Arial Black" panose="020B0A04020102020204" pitchFamily="34" charset="0"/>
                        </a:rPr>
                        <a:t>6</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India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2,454,458</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734727"/>
                  </a:ext>
                </a:extLst>
              </a:tr>
              <a:tr h="370840">
                <a:tc>
                  <a:txBody>
                    <a:bodyPr/>
                    <a:lstStyle/>
                    <a:p>
                      <a:r>
                        <a:rPr lang="en-GB" dirty="0" smtClean="0">
                          <a:solidFill>
                            <a:schemeClr val="tx1"/>
                          </a:solidFill>
                          <a:latin typeface="Arial Black" panose="020B0A04020102020204" pitchFamily="34" charset="0"/>
                        </a:rPr>
                        <a:t>7</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France</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2,420,440</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722356"/>
                  </a:ext>
                </a:extLst>
              </a:tr>
              <a:tr h="370840">
                <a:tc>
                  <a:txBody>
                    <a:bodyPr/>
                    <a:lstStyle/>
                    <a:p>
                      <a:r>
                        <a:rPr lang="en-GB" dirty="0" smtClean="0">
                          <a:solidFill>
                            <a:schemeClr val="tx1"/>
                          </a:solidFill>
                          <a:latin typeface="Arial Black" panose="020B0A04020102020204" pitchFamily="34" charset="0"/>
                        </a:rPr>
                        <a:t>8</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Brazil</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2,140,940</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8777906"/>
                  </a:ext>
                </a:extLst>
              </a:tr>
              <a:tr h="370840">
                <a:tc>
                  <a:txBody>
                    <a:bodyPr/>
                    <a:lstStyle/>
                    <a:p>
                      <a:r>
                        <a:rPr lang="en-GB" dirty="0" smtClean="0">
                          <a:solidFill>
                            <a:schemeClr val="tx1"/>
                          </a:solidFill>
                          <a:latin typeface="Arial Black" panose="020B0A04020102020204" pitchFamily="34" charset="0"/>
                        </a:rPr>
                        <a:t>9</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Italy</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1,807,425</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7227526"/>
                  </a:ext>
                </a:extLst>
              </a:tr>
              <a:tr h="370840">
                <a:tc>
                  <a:txBody>
                    <a:bodyPr/>
                    <a:lstStyle/>
                    <a:p>
                      <a:r>
                        <a:rPr lang="en-GB" dirty="0" smtClean="0">
                          <a:solidFill>
                            <a:schemeClr val="tx1"/>
                          </a:solidFill>
                          <a:latin typeface="Arial Black" panose="020B0A04020102020204" pitchFamily="34" charset="0"/>
                        </a:rPr>
                        <a:t>10</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Canada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1,600,265</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9906705"/>
                  </a:ext>
                </a:extLst>
              </a:tr>
              <a:tr h="370840">
                <a:tc>
                  <a:txBody>
                    <a:bodyPr/>
                    <a:lstStyle/>
                    <a:p>
                      <a:r>
                        <a:rPr lang="en-GB" dirty="0" smtClean="0">
                          <a:solidFill>
                            <a:schemeClr val="tx1"/>
                          </a:solidFill>
                          <a:latin typeface="Arial Black" panose="020B0A04020102020204" pitchFamily="34" charset="0"/>
                        </a:rPr>
                        <a:t>11</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Russia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1,560,706</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1300541"/>
                  </a:ext>
                </a:extLst>
              </a:tr>
              <a:tr h="370840">
                <a:tc>
                  <a:txBody>
                    <a:bodyPr/>
                    <a:lstStyle/>
                    <a:p>
                      <a:r>
                        <a:rPr lang="en-GB" dirty="0" smtClean="0">
                          <a:solidFill>
                            <a:schemeClr val="tx1"/>
                          </a:solidFill>
                          <a:latin typeface="Arial Black" panose="020B0A04020102020204" pitchFamily="34" charset="0"/>
                        </a:rPr>
                        <a:t>12</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Korea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1,498,074</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6315"/>
                  </a:ext>
                </a:extLst>
              </a:tr>
              <a:tr h="370840">
                <a:tc>
                  <a:txBody>
                    <a:bodyPr/>
                    <a:lstStyle/>
                    <a:p>
                      <a:r>
                        <a:rPr lang="en-GB" dirty="0" smtClean="0">
                          <a:solidFill>
                            <a:schemeClr val="tx1"/>
                          </a:solidFill>
                          <a:latin typeface="Arial Black" panose="020B0A04020102020204" pitchFamily="34" charset="0"/>
                        </a:rPr>
                        <a:t>13</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Australia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1,359,729</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5821708"/>
                  </a:ext>
                </a:extLst>
              </a:tr>
              <a:tr h="370840">
                <a:tc>
                  <a:txBody>
                    <a:bodyPr/>
                    <a:lstStyle/>
                    <a:p>
                      <a:r>
                        <a:rPr lang="en-GB" dirty="0" smtClean="0">
                          <a:solidFill>
                            <a:schemeClr val="tx1"/>
                          </a:solidFill>
                          <a:latin typeface="Arial Black" panose="020B0A04020102020204" pitchFamily="34" charset="0"/>
                        </a:rPr>
                        <a:t>14</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Spain</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1,232,440</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3108846"/>
                  </a:ext>
                </a:extLst>
              </a:tr>
              <a:tr h="370840">
                <a:tc>
                  <a:txBody>
                    <a:bodyPr/>
                    <a:lstStyle/>
                    <a:p>
                      <a:r>
                        <a:rPr lang="en-GB" dirty="0" smtClean="0">
                          <a:solidFill>
                            <a:schemeClr val="tx1"/>
                          </a:solidFill>
                          <a:latin typeface="Arial Black" panose="020B0A04020102020204" pitchFamily="34" charset="0"/>
                        </a:rPr>
                        <a:t>15</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solidFill>
                            <a:schemeClr val="tx1"/>
                          </a:solidFill>
                          <a:latin typeface="Arial Black" panose="020B0A04020102020204" pitchFamily="34" charset="0"/>
                        </a:rPr>
                        <a:t>Indonesia</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dirty="0" smtClean="0">
                          <a:solidFill>
                            <a:schemeClr val="tx1"/>
                          </a:solidFill>
                          <a:latin typeface="Arial Black" panose="020B0A04020102020204" pitchFamily="34" charset="0"/>
                        </a:rPr>
                        <a:t>1,020,515</a:t>
                      </a:r>
                      <a:endParaRPr lang="en-GB" dirty="0">
                        <a:solidFill>
                          <a:schemeClr val="tx1"/>
                        </a:solidFill>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22578"/>
                  </a:ext>
                </a:extLst>
              </a:tr>
            </a:tbl>
          </a:graphicData>
        </a:graphic>
      </p:graphicFrame>
      <p:sp>
        <p:nvSpPr>
          <p:cNvPr id="4" name="TextBox 3"/>
          <p:cNvSpPr txBox="1"/>
          <p:nvPr/>
        </p:nvSpPr>
        <p:spPr>
          <a:xfrm>
            <a:off x="261257" y="6139543"/>
            <a:ext cx="1370696" cy="369332"/>
          </a:xfrm>
          <a:prstGeom prst="rect">
            <a:avLst/>
          </a:prstGeom>
          <a:noFill/>
        </p:spPr>
        <p:txBody>
          <a:bodyPr wrap="none" rtlCol="0">
            <a:spAutoFit/>
          </a:bodyPr>
          <a:lstStyle/>
          <a:p>
            <a:r>
              <a:rPr lang="en-GB" dirty="0" smtClean="0"/>
              <a:t>Source </a:t>
            </a:r>
            <a:r>
              <a:rPr lang="en-GB" dirty="0" smtClean="0">
                <a:hlinkClick r:id="rId3"/>
              </a:rPr>
              <a:t>HERE</a:t>
            </a:r>
            <a:endParaRPr lang="en-GB" dirty="0"/>
          </a:p>
        </p:txBody>
      </p:sp>
    </p:spTree>
    <p:extLst>
      <p:ext uri="{BB962C8B-B14F-4D97-AF65-F5344CB8AC3E}">
        <p14:creationId xmlns:p14="http://schemas.microsoft.com/office/powerpoint/2010/main" val="1743142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Literacy</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a:t>Literacy levels are a key indicator of the economic growth of the world’s countries</a:t>
            </a:r>
          </a:p>
          <a:p>
            <a:r>
              <a:rPr lang="en-GB" dirty="0"/>
              <a:t>The average is </a:t>
            </a:r>
            <a:r>
              <a:rPr lang="en-GB" dirty="0" smtClean="0"/>
              <a:t>86.3% </a:t>
            </a:r>
            <a:r>
              <a:rPr lang="en-GB" dirty="0"/>
              <a:t>of a country’s citizens are literate, compare this against Afghanistan for example at </a:t>
            </a:r>
            <a:r>
              <a:rPr lang="en-GB" dirty="0" smtClean="0"/>
              <a:t>38.2% or Niger at 19.1%</a:t>
            </a:r>
          </a:p>
          <a:p>
            <a:r>
              <a:rPr lang="en-GB" dirty="0" smtClean="0">
                <a:hlinkClick r:id="rId2"/>
              </a:rPr>
              <a:t>Have a look at the Wiki rates here (no UK or USA data on this table)</a:t>
            </a:r>
            <a:endParaRPr lang="en-GB" dirty="0"/>
          </a:p>
          <a:p>
            <a:endParaRPr lang="en-GB" dirty="0"/>
          </a:p>
        </p:txBody>
      </p:sp>
      <p:pic>
        <p:nvPicPr>
          <p:cNvPr id="5" name="Content Placeholder 4"/>
          <p:cNvPicPr>
            <a:picLocks noGrp="1" noChangeAspect="1"/>
          </p:cNvPicPr>
          <p:nvPr>
            <p:ph sz="half" idx="2"/>
          </p:nvPr>
        </p:nvPicPr>
        <p:blipFill>
          <a:blip r:embed="rId3"/>
          <a:stretch>
            <a:fillRect/>
          </a:stretch>
        </p:blipFill>
        <p:spPr>
          <a:xfrm>
            <a:off x="6172200" y="2364757"/>
            <a:ext cx="5181600" cy="327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7728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Health</a:t>
            </a:r>
            <a:endParaRPr lang="en-GB"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GB" dirty="0" smtClean="0"/>
              <a:t>World Health Organisation (WHO) keep a record of life expectancy at birth in years </a:t>
            </a:r>
          </a:p>
          <a:p>
            <a:endParaRPr lang="en-GB" dirty="0"/>
          </a:p>
          <a:p>
            <a:r>
              <a:rPr lang="en-GB" b="1" dirty="0" smtClean="0">
                <a:solidFill>
                  <a:srgbClr val="FF0000"/>
                </a:solidFill>
              </a:rPr>
              <a:t>The UK is 81.2 </a:t>
            </a:r>
            <a:r>
              <a:rPr lang="en-GB" dirty="0" smtClean="0"/>
              <a:t>years compare this with the MINT economies</a:t>
            </a:r>
          </a:p>
          <a:p>
            <a:r>
              <a:rPr lang="en-GB" dirty="0"/>
              <a:t>Mexico, Indonesia, Nigeria and </a:t>
            </a:r>
            <a:r>
              <a:rPr lang="en-GB" dirty="0" smtClean="0"/>
              <a:t>Turkey</a:t>
            </a:r>
          </a:p>
          <a:p>
            <a:r>
              <a:rPr lang="en-GB" dirty="0" smtClean="0"/>
              <a:t>Link is </a:t>
            </a:r>
            <a:r>
              <a:rPr lang="en-GB" dirty="0" smtClean="0">
                <a:hlinkClick r:id="rId2"/>
              </a:rPr>
              <a:t>HERE</a:t>
            </a:r>
            <a:endParaRPr lang="en-GB" dirty="0"/>
          </a:p>
        </p:txBody>
      </p:sp>
      <p:sp>
        <p:nvSpPr>
          <p:cNvPr id="4" name="Content Placeholder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r>
              <a:rPr lang="en-GB" dirty="0" smtClean="0"/>
              <a:t>Mexico: 76.7</a:t>
            </a:r>
          </a:p>
          <a:p>
            <a:r>
              <a:rPr lang="en-GB" dirty="0" smtClean="0"/>
              <a:t>Indonesia: 69.1</a:t>
            </a:r>
          </a:p>
          <a:p>
            <a:r>
              <a:rPr lang="en-GB" dirty="0" smtClean="0"/>
              <a:t>Nigeria: 54.5</a:t>
            </a:r>
          </a:p>
          <a:p>
            <a:r>
              <a:rPr lang="en-GB" dirty="0" smtClean="0"/>
              <a:t>Turkey: 75.8</a:t>
            </a:r>
          </a:p>
          <a:p>
            <a:endParaRPr lang="en-GB" dirty="0"/>
          </a:p>
          <a:p>
            <a:r>
              <a:rPr lang="en-GB" dirty="0" smtClean="0"/>
              <a:t>Highest data is Japan: 83.7</a:t>
            </a:r>
          </a:p>
          <a:p>
            <a:r>
              <a:rPr lang="en-GB" dirty="0" smtClean="0"/>
              <a:t>Lowest expectancy is: Sierra Leone – if you live there you can only expect to live to 50.1</a:t>
            </a:r>
            <a:endParaRPr lang="en-GB" dirty="0"/>
          </a:p>
        </p:txBody>
      </p:sp>
    </p:spTree>
    <p:extLst>
      <p:ext uri="{BB962C8B-B14F-4D97-AF65-F5344CB8AC3E}">
        <p14:creationId xmlns:p14="http://schemas.microsoft.com/office/powerpoint/2010/main" val="3731126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World health league</a:t>
            </a:r>
            <a:endParaRPr lang="en-GB" dirty="0"/>
          </a:p>
        </p:txBody>
      </p:sp>
      <p:pic>
        <p:nvPicPr>
          <p:cNvPr id="5" name="Content Placeholder 4" descr="Overall, the UK came 11th in the table of countries with the highest standards of prosperity, health and tolerance, putting Britain outside the top ten most civilised and best-off people in the world"/>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60024" y="1825625"/>
            <a:ext cx="3607558" cy="46716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3"/>
          </p:cNvPr>
          <p:cNvPicPr>
            <a:picLocks noChangeAspect="1"/>
          </p:cNvPicPr>
          <p:nvPr/>
        </p:nvPicPr>
        <p:blipFill>
          <a:blip r:embed="rId4"/>
          <a:stretch>
            <a:fillRect/>
          </a:stretch>
        </p:blipFill>
        <p:spPr>
          <a:xfrm>
            <a:off x="838200" y="5131557"/>
            <a:ext cx="5181600" cy="147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3"/>
          <p:cNvSpPr>
            <a:spLocks noGrp="1"/>
          </p:cNvSpPr>
          <p:nvPr>
            <p:ph sz="half" idx="1"/>
          </p:nvPr>
        </p:nvSpPr>
        <p:spPr>
          <a:xfrm>
            <a:off x="847299" y="1825625"/>
            <a:ext cx="5181600" cy="2951091"/>
          </a:xfrm>
        </p:spPr>
        <p:style>
          <a:lnRef idx="2">
            <a:schemeClr val="accent2"/>
          </a:lnRef>
          <a:fillRef idx="1">
            <a:schemeClr val="lt1"/>
          </a:fillRef>
          <a:effectRef idx="0">
            <a:schemeClr val="accent2"/>
          </a:effectRef>
          <a:fontRef idx="minor">
            <a:schemeClr val="dk1"/>
          </a:fontRef>
        </p:style>
        <p:txBody>
          <a:bodyPr/>
          <a:lstStyle/>
          <a:p>
            <a:r>
              <a:rPr lang="en-GB" dirty="0" smtClean="0"/>
              <a:t>The world health league is published each year with data comparing countries</a:t>
            </a:r>
          </a:p>
          <a:p>
            <a:r>
              <a:rPr lang="en-GB" dirty="0" smtClean="0"/>
              <a:t>The healthiest citizens are in Norway, good news if the business is looking for healthy and strong workers</a:t>
            </a:r>
            <a:endParaRPr lang="en-GB" dirty="0"/>
          </a:p>
        </p:txBody>
      </p:sp>
    </p:spTree>
    <p:extLst>
      <p:ext uri="{BB962C8B-B14F-4D97-AF65-F5344CB8AC3E}">
        <p14:creationId xmlns:p14="http://schemas.microsoft.com/office/powerpoint/2010/main" val="176972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1669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HDI</a:t>
            </a:r>
            <a:endParaRPr lang="en-GB" dirty="0"/>
          </a:p>
        </p:txBody>
      </p:sp>
      <p:sp>
        <p:nvSpPr>
          <p:cNvPr id="3" name="Content Placeholder 2"/>
          <p:cNvSpPr>
            <a:spLocks noGrp="1"/>
          </p:cNvSpPr>
          <p:nvPr>
            <p:ph sz="half" idx="1"/>
          </p:nvPr>
        </p:nvSpPr>
        <p:spPr>
          <a:xfrm>
            <a:off x="755745" y="2084932"/>
            <a:ext cx="5181600" cy="4097504"/>
          </a:xfrm>
        </p:spPr>
        <p:style>
          <a:lnRef idx="2">
            <a:schemeClr val="accent2"/>
          </a:lnRef>
          <a:fillRef idx="1">
            <a:schemeClr val="lt1"/>
          </a:fillRef>
          <a:effectRef idx="0">
            <a:schemeClr val="accent2"/>
          </a:effectRef>
          <a:fontRef idx="minor">
            <a:schemeClr val="dk1"/>
          </a:fontRef>
        </p:style>
        <p:txBody>
          <a:bodyPr/>
          <a:lstStyle/>
          <a:p>
            <a:r>
              <a:rPr lang="en-GB" dirty="0" smtClean="0">
                <a:hlinkClick r:id="rId2"/>
              </a:rPr>
              <a:t>HDI is the Human Development Index</a:t>
            </a:r>
            <a:endParaRPr lang="en-GB" dirty="0" smtClean="0"/>
          </a:p>
          <a:p>
            <a:r>
              <a:rPr lang="en-GB" dirty="0" smtClean="0"/>
              <a:t>This is a statistic which combines; life expectancy, education and income which are used to rank countries into four tiers of human development</a:t>
            </a:r>
          </a:p>
          <a:p>
            <a:endParaRPr lang="en-GB" dirty="0"/>
          </a:p>
          <a:p>
            <a:r>
              <a:rPr lang="en-GB" dirty="0" smtClean="0"/>
              <a:t>UK is 16</a:t>
            </a:r>
            <a:r>
              <a:rPr lang="en-GB" baseline="30000" dirty="0" smtClean="0"/>
              <a:t>th</a:t>
            </a:r>
            <a:r>
              <a:rPr lang="en-GB" dirty="0" smtClean="0"/>
              <a:t> </a:t>
            </a:r>
          </a:p>
          <a:p>
            <a:endParaRPr lang="en-GB" dirty="0"/>
          </a:p>
        </p:txBody>
      </p:sp>
      <p:pic>
        <p:nvPicPr>
          <p:cNvPr id="5" name="Content Placeholder 4"/>
          <p:cNvPicPr>
            <a:picLocks noGrp="1" noChangeAspect="1"/>
          </p:cNvPicPr>
          <p:nvPr>
            <p:ph sz="half" idx="2"/>
          </p:nvPr>
        </p:nvPicPr>
        <p:blipFill>
          <a:blip r:embed="rId3"/>
          <a:stretch>
            <a:fillRect/>
          </a:stretch>
        </p:blipFill>
        <p:spPr>
          <a:xfrm>
            <a:off x="6291651" y="105816"/>
            <a:ext cx="5268001" cy="6391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1643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Comparison of all 4 indicators</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0422213"/>
              </p:ext>
            </p:extLst>
          </p:nvPr>
        </p:nvGraphicFramePr>
        <p:xfrm>
          <a:off x="838200" y="1825625"/>
          <a:ext cx="10515600" cy="37084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28780088"/>
                    </a:ext>
                  </a:extLst>
                </a:gridCol>
                <a:gridCol w="2103120">
                  <a:extLst>
                    <a:ext uri="{9D8B030D-6E8A-4147-A177-3AD203B41FA5}">
                      <a16:colId xmlns:a16="http://schemas.microsoft.com/office/drawing/2014/main" val="2652292942"/>
                    </a:ext>
                  </a:extLst>
                </a:gridCol>
                <a:gridCol w="2103120">
                  <a:extLst>
                    <a:ext uri="{9D8B030D-6E8A-4147-A177-3AD203B41FA5}">
                      <a16:colId xmlns:a16="http://schemas.microsoft.com/office/drawing/2014/main" val="1758473365"/>
                    </a:ext>
                  </a:extLst>
                </a:gridCol>
                <a:gridCol w="2103120">
                  <a:extLst>
                    <a:ext uri="{9D8B030D-6E8A-4147-A177-3AD203B41FA5}">
                      <a16:colId xmlns:a16="http://schemas.microsoft.com/office/drawing/2014/main" val="2050040322"/>
                    </a:ext>
                  </a:extLst>
                </a:gridCol>
                <a:gridCol w="2103120">
                  <a:extLst>
                    <a:ext uri="{9D8B030D-6E8A-4147-A177-3AD203B41FA5}">
                      <a16:colId xmlns:a16="http://schemas.microsoft.com/office/drawing/2014/main" val="2589404165"/>
                    </a:ext>
                  </a:extLst>
                </a:gridCol>
              </a:tblGrid>
              <a:tr h="370840">
                <a:tc>
                  <a:txBody>
                    <a:bodyPr/>
                    <a:lstStyle/>
                    <a:p>
                      <a:r>
                        <a:rPr lang="en-GB" dirty="0" smtClean="0">
                          <a:latin typeface="Arial Black" panose="020B0A04020102020204" pitchFamily="34" charset="0"/>
                        </a:rPr>
                        <a:t>Country</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GDP of nations</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Literacy</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Health</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HDI</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28600"/>
                  </a:ext>
                </a:extLst>
              </a:tr>
              <a:tr h="370840">
                <a:tc>
                  <a:txBody>
                    <a:bodyPr/>
                    <a:lstStyle/>
                    <a:p>
                      <a:r>
                        <a:rPr lang="en-GB" dirty="0" smtClean="0">
                          <a:latin typeface="Arial Black" panose="020B0A04020102020204" pitchFamily="34" charset="0"/>
                        </a:rPr>
                        <a:t>UK</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308139"/>
                  </a:ext>
                </a:extLst>
              </a:tr>
              <a:tr h="370840">
                <a:tc>
                  <a:txBody>
                    <a:bodyPr/>
                    <a:lstStyle/>
                    <a:p>
                      <a:r>
                        <a:rPr lang="en-GB" dirty="0" smtClean="0">
                          <a:solidFill>
                            <a:srgbClr val="FF0000"/>
                          </a:solidFill>
                          <a:latin typeface="Arial Black" panose="020B0A04020102020204" pitchFamily="34" charset="0"/>
                        </a:rPr>
                        <a:t>B</a:t>
                      </a:r>
                      <a:r>
                        <a:rPr lang="en-GB" dirty="0" smtClean="0">
                          <a:latin typeface="Arial Black" panose="020B0A04020102020204" pitchFamily="34" charset="0"/>
                        </a:rPr>
                        <a:t>razil</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7764666"/>
                  </a:ext>
                </a:extLst>
              </a:tr>
              <a:tr h="370840">
                <a:tc>
                  <a:txBody>
                    <a:bodyPr/>
                    <a:lstStyle/>
                    <a:p>
                      <a:r>
                        <a:rPr lang="en-GB" dirty="0" smtClean="0">
                          <a:solidFill>
                            <a:srgbClr val="FF0000"/>
                          </a:solidFill>
                          <a:latin typeface="Arial Black" panose="020B0A04020102020204" pitchFamily="34" charset="0"/>
                        </a:rPr>
                        <a:t>R</a:t>
                      </a:r>
                      <a:r>
                        <a:rPr lang="en-GB" dirty="0" smtClean="0">
                          <a:latin typeface="Arial Black" panose="020B0A04020102020204" pitchFamily="34" charset="0"/>
                        </a:rPr>
                        <a:t>ussia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5079185"/>
                  </a:ext>
                </a:extLst>
              </a:tr>
              <a:tr h="370840">
                <a:tc>
                  <a:txBody>
                    <a:bodyPr/>
                    <a:lstStyle/>
                    <a:p>
                      <a:r>
                        <a:rPr lang="en-GB" dirty="0" smtClean="0">
                          <a:solidFill>
                            <a:srgbClr val="FF0000"/>
                          </a:solidFill>
                          <a:latin typeface="Arial Black" panose="020B0A04020102020204" pitchFamily="34" charset="0"/>
                        </a:rPr>
                        <a:t>I</a:t>
                      </a:r>
                      <a:r>
                        <a:rPr lang="en-GB" dirty="0" smtClean="0">
                          <a:latin typeface="Arial Black" panose="020B0A04020102020204" pitchFamily="34" charset="0"/>
                        </a:rPr>
                        <a:t>ndia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413394"/>
                  </a:ext>
                </a:extLst>
              </a:tr>
              <a:tr h="370840">
                <a:tc>
                  <a:txBody>
                    <a:bodyPr/>
                    <a:lstStyle/>
                    <a:p>
                      <a:r>
                        <a:rPr lang="en-GB" dirty="0" smtClean="0">
                          <a:solidFill>
                            <a:srgbClr val="FF0000"/>
                          </a:solidFill>
                          <a:latin typeface="Arial Black" panose="020B0A04020102020204" pitchFamily="34" charset="0"/>
                        </a:rPr>
                        <a:t>C</a:t>
                      </a:r>
                      <a:r>
                        <a:rPr lang="en-GB" dirty="0" smtClean="0">
                          <a:latin typeface="Arial Black" panose="020B0A04020102020204" pitchFamily="34" charset="0"/>
                        </a:rPr>
                        <a:t>hina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58889"/>
                  </a:ext>
                </a:extLst>
              </a:tr>
              <a:tr h="370840">
                <a:tc>
                  <a:txBody>
                    <a:bodyPr/>
                    <a:lstStyle/>
                    <a:p>
                      <a:r>
                        <a:rPr lang="en-GB" dirty="0" smtClean="0">
                          <a:solidFill>
                            <a:srgbClr val="FF0000"/>
                          </a:solidFill>
                          <a:latin typeface="Arial Black" panose="020B0A04020102020204" pitchFamily="34" charset="0"/>
                        </a:rPr>
                        <a:t>M</a:t>
                      </a:r>
                      <a:r>
                        <a:rPr lang="en-GB" dirty="0" smtClean="0">
                          <a:solidFill>
                            <a:schemeClr val="dk1"/>
                          </a:solidFill>
                          <a:latin typeface="Arial Black" panose="020B0A04020102020204" pitchFamily="34" charset="0"/>
                        </a:rPr>
                        <a:t>exico</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6194671"/>
                  </a:ext>
                </a:extLst>
              </a:tr>
              <a:tr h="370840">
                <a:tc>
                  <a:txBody>
                    <a:bodyPr/>
                    <a:lstStyle/>
                    <a:p>
                      <a:r>
                        <a:rPr lang="en-GB" dirty="0" smtClean="0">
                          <a:solidFill>
                            <a:srgbClr val="FF0000"/>
                          </a:solidFill>
                          <a:latin typeface="Arial Black" panose="020B0A04020102020204" pitchFamily="34" charset="0"/>
                        </a:rPr>
                        <a:t>I</a:t>
                      </a:r>
                      <a:r>
                        <a:rPr lang="en-GB" dirty="0" smtClean="0">
                          <a:latin typeface="Arial Black" panose="020B0A04020102020204" pitchFamily="34" charset="0"/>
                        </a:rPr>
                        <a:t>ndonesia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6452955"/>
                  </a:ext>
                </a:extLst>
              </a:tr>
              <a:tr h="370840">
                <a:tc>
                  <a:txBody>
                    <a:bodyPr/>
                    <a:lstStyle/>
                    <a:p>
                      <a:r>
                        <a:rPr lang="en-GB" dirty="0" smtClean="0">
                          <a:solidFill>
                            <a:srgbClr val="FF0000"/>
                          </a:solidFill>
                          <a:latin typeface="Arial Black" panose="020B0A04020102020204" pitchFamily="34" charset="0"/>
                        </a:rPr>
                        <a:t>N</a:t>
                      </a:r>
                      <a:r>
                        <a:rPr lang="en-GB" dirty="0" smtClean="0">
                          <a:latin typeface="Arial Black" panose="020B0A04020102020204" pitchFamily="34" charset="0"/>
                        </a:rPr>
                        <a:t>igeria</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059181"/>
                  </a:ext>
                </a:extLst>
              </a:tr>
              <a:tr h="370840">
                <a:tc>
                  <a:txBody>
                    <a:bodyPr/>
                    <a:lstStyle/>
                    <a:p>
                      <a:r>
                        <a:rPr lang="en-GB" dirty="0" smtClean="0">
                          <a:solidFill>
                            <a:srgbClr val="FF0000"/>
                          </a:solidFill>
                          <a:latin typeface="Arial Black" panose="020B0A04020102020204" pitchFamily="34" charset="0"/>
                        </a:rPr>
                        <a:t>T</a:t>
                      </a:r>
                      <a:r>
                        <a:rPr lang="en-GB" dirty="0" smtClean="0">
                          <a:latin typeface="Arial Black" panose="020B0A04020102020204" pitchFamily="34" charset="0"/>
                        </a:rPr>
                        <a:t>urkey</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831320"/>
                  </a:ext>
                </a:extLst>
              </a:tr>
            </a:tbl>
          </a:graphicData>
        </a:graphic>
      </p:graphicFrame>
    </p:spTree>
    <p:extLst>
      <p:ext uri="{BB962C8B-B14F-4D97-AF65-F5344CB8AC3E}">
        <p14:creationId xmlns:p14="http://schemas.microsoft.com/office/powerpoint/2010/main" val="800203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28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a:xfrm>
            <a:off x="838200" y="1958147"/>
            <a:ext cx="10515600" cy="4351338"/>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en-GB" dirty="0"/>
              <a:t>a) Growth rate of the UK economy compared to emerging economies</a:t>
            </a:r>
          </a:p>
          <a:p>
            <a:pPr marL="0" indent="0">
              <a:buNone/>
            </a:pPr>
            <a:r>
              <a:rPr lang="en-GB" dirty="0"/>
              <a:t>b) Growing economic power of countries within Asia, Africa and other parts of the world</a:t>
            </a:r>
          </a:p>
          <a:p>
            <a:pPr marL="0" indent="0">
              <a:buNone/>
            </a:pPr>
            <a:r>
              <a:rPr lang="en-GB" dirty="0"/>
              <a:t>c) Implications of economic growth for individuals and businesses:</a:t>
            </a:r>
          </a:p>
          <a:p>
            <a:pPr marL="857250" lvl="1" indent="-457200">
              <a:buFont typeface="Wingdings" panose="05000000000000000000" pitchFamily="2" charset="2"/>
              <a:buChar char="§"/>
            </a:pPr>
            <a:r>
              <a:rPr lang="en-GB" dirty="0"/>
              <a:t>trade opportunities for businesses</a:t>
            </a:r>
          </a:p>
          <a:p>
            <a:pPr marL="857250" lvl="1" indent="-457200">
              <a:buFont typeface="Wingdings" panose="05000000000000000000" pitchFamily="2" charset="2"/>
              <a:buChar char="§"/>
            </a:pPr>
            <a:r>
              <a:rPr lang="en-GB" dirty="0"/>
              <a:t>employment patterns</a:t>
            </a:r>
          </a:p>
          <a:p>
            <a:pPr marL="0" indent="0">
              <a:buNone/>
            </a:pPr>
            <a:r>
              <a:rPr lang="en-GB" dirty="0"/>
              <a:t>d) Indicators of growth:</a:t>
            </a:r>
          </a:p>
          <a:p>
            <a:pPr marL="857250" lvl="1" indent="-457200">
              <a:buFont typeface="Wingdings" panose="05000000000000000000" pitchFamily="2" charset="2"/>
              <a:buChar char="§"/>
            </a:pPr>
            <a:r>
              <a:rPr lang="en-GB" dirty="0"/>
              <a:t>Gross Domestic Product (GDP) per capita</a:t>
            </a:r>
          </a:p>
          <a:p>
            <a:pPr marL="857250" lvl="1" indent="-457200">
              <a:buFont typeface="Wingdings" panose="05000000000000000000" pitchFamily="2" charset="2"/>
              <a:buChar char="§"/>
            </a:pPr>
            <a:r>
              <a:rPr lang="en-GB" dirty="0"/>
              <a:t>literacy</a:t>
            </a:r>
          </a:p>
          <a:p>
            <a:pPr marL="857250" lvl="1" indent="-457200">
              <a:buFont typeface="Wingdings" panose="05000000000000000000" pitchFamily="2" charset="2"/>
              <a:buChar char="§"/>
            </a:pPr>
            <a:r>
              <a:rPr lang="en-GB" dirty="0"/>
              <a:t>health</a:t>
            </a:r>
          </a:p>
          <a:p>
            <a:pPr marL="857250" lvl="1" indent="-457200">
              <a:buFont typeface="Wingdings" panose="05000000000000000000" pitchFamily="2" charset="2"/>
              <a:buChar char="§"/>
            </a:pPr>
            <a:r>
              <a:rPr lang="en-GB" dirty="0"/>
              <a:t>Human Development Index (HDI)</a:t>
            </a:r>
          </a:p>
          <a:p>
            <a:pPr marL="0" indent="0">
              <a:buNone/>
            </a:pPr>
            <a:endParaRPr lang="en-GB" sz="4000" dirty="0"/>
          </a:p>
        </p:txBody>
      </p:sp>
    </p:spTree>
    <p:extLst>
      <p:ext uri="{BB962C8B-B14F-4D97-AF65-F5344CB8AC3E}">
        <p14:creationId xmlns:p14="http://schemas.microsoft.com/office/powerpoint/2010/main" val="1899270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39" y="0"/>
            <a:ext cx="2212091" cy="5799221"/>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1</a:t>
            </a:r>
            <a:endParaRPr lang="en-GB" dirty="0"/>
          </a:p>
        </p:txBody>
      </p:sp>
      <p:grpSp>
        <p:nvGrpSpPr>
          <p:cNvPr id="3" name="Group 4"/>
          <p:cNvGrpSpPr>
            <a:grpSpLocks noChangeAspect="1"/>
          </p:cNvGrpSpPr>
          <p:nvPr/>
        </p:nvGrpSpPr>
        <p:grpSpPr bwMode="auto">
          <a:xfrm>
            <a:off x="3033940" y="281006"/>
            <a:ext cx="8929688" cy="6292850"/>
            <a:chOff x="1942" y="177"/>
            <a:chExt cx="5625" cy="3964"/>
          </a:xfrm>
        </p:grpSpPr>
        <p:sp>
          <p:nvSpPr>
            <p:cNvPr id="7" name="AutoShape 3"/>
            <p:cNvSpPr>
              <a:spLocks noChangeAspect="1" noChangeArrowheads="1" noTextEdit="1"/>
            </p:cNvSpPr>
            <p:nvPr/>
          </p:nvSpPr>
          <p:spPr bwMode="auto">
            <a:xfrm>
              <a:off x="1942" y="177"/>
              <a:ext cx="5625" cy="3964"/>
            </a:xfrm>
            <a:prstGeom prst="rect">
              <a:avLst/>
            </a:prstGeom>
            <a:noFill/>
            <a:ln w="88900" cap="sq" cmpd="thickThin"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 y="177"/>
              <a:ext cx="5635" cy="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Oval Callout 4"/>
          <p:cNvSpPr/>
          <p:nvPr/>
        </p:nvSpPr>
        <p:spPr>
          <a:xfrm>
            <a:off x="6475712" y="281391"/>
            <a:ext cx="4032448" cy="954868"/>
          </a:xfrm>
          <a:prstGeom prst="wedgeEllipseCallout">
            <a:avLst>
              <a:gd name="adj1" fmla="val -142"/>
              <a:gd name="adj2" fmla="val 19590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solidFill>
                  <a:schemeClr val="bg1"/>
                </a:solidFill>
                <a:latin typeface="Comic Sans MS" panose="030F0702030302020204" pitchFamily="66" charset="0"/>
              </a:rPr>
              <a:t>Which markets are growing fastest?</a:t>
            </a:r>
            <a:endParaRPr lang="en-GB" dirty="0">
              <a:solidFill>
                <a:schemeClr val="bg1"/>
              </a:solidFill>
              <a:latin typeface="Comic Sans MS" panose="030F0702030302020204" pitchFamily="66" charset="0"/>
            </a:endParaRPr>
          </a:p>
        </p:txBody>
      </p:sp>
      <p:sp>
        <p:nvSpPr>
          <p:cNvPr id="6" name="Oval Callout 5"/>
          <p:cNvSpPr/>
          <p:nvPr/>
        </p:nvSpPr>
        <p:spPr>
          <a:xfrm>
            <a:off x="6331696" y="3427431"/>
            <a:ext cx="4320480" cy="661764"/>
          </a:xfrm>
          <a:prstGeom prst="wedgeEllipseCallout">
            <a:avLst>
              <a:gd name="adj1" fmla="val -142"/>
              <a:gd name="adj2" fmla="val 19590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solidFill>
                  <a:schemeClr val="bg1"/>
                </a:solidFill>
                <a:latin typeface="Comic Sans MS" panose="030F0702030302020204" pitchFamily="66" charset="0"/>
              </a:rPr>
              <a:t>Which country has the richest consumers?</a:t>
            </a:r>
          </a:p>
        </p:txBody>
      </p:sp>
    </p:spTree>
    <p:extLst>
      <p:ext uri="{BB962C8B-B14F-4D97-AF65-F5344CB8AC3E}">
        <p14:creationId xmlns:p14="http://schemas.microsoft.com/office/powerpoint/2010/main" val="227458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1023460" y="396820"/>
            <a:ext cx="10396236" cy="4127054"/>
            <a:chOff x="158" y="934"/>
            <a:chExt cx="5489" cy="2179"/>
          </a:xfrm>
        </p:grpSpPr>
        <p:sp>
          <p:nvSpPr>
            <p:cNvPr id="5" name="AutoShape 3"/>
            <p:cNvSpPr>
              <a:spLocks noChangeAspect="1" noChangeArrowheads="1" noTextEdit="1"/>
            </p:cNvSpPr>
            <p:nvPr/>
          </p:nvSpPr>
          <p:spPr bwMode="auto">
            <a:xfrm>
              <a:off x="158" y="934"/>
              <a:ext cx="5489" cy="2179"/>
            </a:xfrm>
            <a:prstGeom prst="rect">
              <a:avLst/>
            </a:prstGeom>
            <a:noFill/>
            <a:ln w="88900" cap="sq" cmpd="thickThin"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934"/>
              <a:ext cx="5498" cy="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Oval Callout 6"/>
          <p:cNvSpPr/>
          <p:nvPr/>
        </p:nvSpPr>
        <p:spPr>
          <a:xfrm>
            <a:off x="3821331" y="4124834"/>
            <a:ext cx="4370372" cy="2491425"/>
          </a:xfrm>
          <a:prstGeom prst="wedgeEllipseCallout">
            <a:avLst>
              <a:gd name="adj1" fmla="val 7795"/>
              <a:gd name="adj2" fmla="val -6229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solidFill>
                  <a:schemeClr val="tx1"/>
                </a:solidFill>
                <a:latin typeface="Comic Sans MS" panose="030F0702030302020204" pitchFamily="66" charset="0"/>
              </a:rPr>
              <a:t>DATA TO USE</a:t>
            </a:r>
          </a:p>
          <a:p>
            <a:pPr algn="ctr"/>
            <a:r>
              <a:rPr lang="en-GB" dirty="0" smtClean="0">
                <a:solidFill>
                  <a:schemeClr val="tx1"/>
                </a:solidFill>
                <a:latin typeface="Comic Sans MS" panose="030F0702030302020204" pitchFamily="66" charset="0"/>
              </a:rPr>
              <a:t>Total crisp market sales in UK for 2013 of         £1billion</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74921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Questions – to help you answer sample question 1</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t>1) The UK market is growing by ______% in 2012</a:t>
            </a:r>
          </a:p>
          <a:p>
            <a:r>
              <a:rPr lang="en-GB" dirty="0" smtClean="0"/>
              <a:t>2) Overseas markets are growing / shrinking (select one) faster than the UK</a:t>
            </a:r>
          </a:p>
          <a:p>
            <a:r>
              <a:rPr lang="en-GB" dirty="0" smtClean="0"/>
              <a:t>3) China GDP per C growth between 2009 and 2012 is __________%</a:t>
            </a:r>
          </a:p>
          <a:p>
            <a:r>
              <a:rPr lang="en-GB" dirty="0" smtClean="0"/>
              <a:t>4) India </a:t>
            </a:r>
            <a:r>
              <a:rPr lang="en-GB" dirty="0"/>
              <a:t>GDP per C growth between 2009 and 2012 is </a:t>
            </a:r>
            <a:r>
              <a:rPr lang="en-GB" dirty="0" smtClean="0"/>
              <a:t>__________%</a:t>
            </a:r>
          </a:p>
          <a:p>
            <a:r>
              <a:rPr lang="en-GB" dirty="0" smtClean="0"/>
              <a:t>5) UK market still has richer consumers than China by _______ times as much (2012)</a:t>
            </a:r>
          </a:p>
          <a:p>
            <a:r>
              <a:rPr lang="en-GB" dirty="0" smtClean="0"/>
              <a:t>6) Some foreign markets growing at different speeds and may look more favourable than the UK</a:t>
            </a:r>
          </a:p>
          <a:p>
            <a:r>
              <a:rPr lang="en-GB" dirty="0" smtClean="0"/>
              <a:t>China _____________ 2012 and India ________________2012</a:t>
            </a:r>
          </a:p>
        </p:txBody>
      </p:sp>
    </p:spTree>
    <p:extLst>
      <p:ext uri="{BB962C8B-B14F-4D97-AF65-F5344CB8AC3E}">
        <p14:creationId xmlns:p14="http://schemas.microsoft.com/office/powerpoint/2010/main" val="293840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Answers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1   0.1%</a:t>
            </a:r>
          </a:p>
          <a:p>
            <a:r>
              <a:rPr lang="en-GB" dirty="0" smtClean="0"/>
              <a:t>2 Growing</a:t>
            </a:r>
          </a:p>
          <a:p>
            <a:r>
              <a:rPr lang="en-GB" dirty="0" smtClean="0"/>
              <a:t>3 62%</a:t>
            </a:r>
          </a:p>
          <a:p>
            <a:r>
              <a:rPr lang="en-GB" dirty="0" smtClean="0"/>
              <a:t>4 31%</a:t>
            </a:r>
          </a:p>
          <a:p>
            <a:r>
              <a:rPr lang="en-GB" dirty="0" smtClean="0"/>
              <a:t>5 Roughly 6</a:t>
            </a:r>
          </a:p>
          <a:p>
            <a:r>
              <a:rPr lang="en-GB" dirty="0" smtClean="0"/>
              <a:t>6 7.8% China and 3.2% India</a:t>
            </a:r>
          </a:p>
          <a:p>
            <a:endParaRPr lang="en-GB" dirty="0"/>
          </a:p>
        </p:txBody>
      </p:sp>
    </p:spTree>
    <p:extLst>
      <p:ext uri="{BB962C8B-B14F-4D97-AF65-F5344CB8AC3E}">
        <p14:creationId xmlns:p14="http://schemas.microsoft.com/office/powerpoint/2010/main" val="3335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Knowledge 4</a:t>
            </a:r>
            <a:endParaRPr lang="en-GB" sz="3200" dirty="0"/>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Application 4</a:t>
            </a:r>
            <a:endParaRPr lang="en-GB" sz="2800" dirty="0"/>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Analysis</a:t>
            </a:r>
          </a:p>
          <a:p>
            <a:pPr algn="ctr"/>
            <a:r>
              <a:rPr lang="en-GB" sz="3200" dirty="0" smtClean="0"/>
              <a:t> 6</a:t>
            </a:r>
            <a:endParaRPr lang="en-GB" sz="2800" dirty="0"/>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Evaluation</a:t>
            </a:r>
          </a:p>
          <a:p>
            <a:pPr algn="ctr"/>
            <a:r>
              <a:rPr lang="en-GB" sz="3200" dirty="0" smtClean="0"/>
              <a:t> 6</a:t>
            </a:r>
            <a:endParaRPr lang="en-GB" sz="2800" dirty="0"/>
          </a:p>
        </p:txBody>
      </p:sp>
      <p:grpSp>
        <p:nvGrpSpPr>
          <p:cNvPr id="12" name="Group 11"/>
          <p:cNvGrpSpPr>
            <a:grpSpLocks noChangeAspect="1"/>
          </p:cNvGrpSpPr>
          <p:nvPr/>
        </p:nvGrpSpPr>
        <p:grpSpPr bwMode="auto">
          <a:xfrm>
            <a:off x="805447" y="2229825"/>
            <a:ext cx="10014446" cy="1235270"/>
            <a:chOff x="319" y="2115"/>
            <a:chExt cx="5148" cy="635"/>
          </a:xfrm>
        </p:grpSpPr>
        <p:sp>
          <p:nvSpPr>
            <p:cNvPr id="13" name="AutoShape 3"/>
            <p:cNvSpPr>
              <a:spLocks noChangeAspect="1" noChangeArrowheads="1" noTextEdit="1"/>
            </p:cNvSpPr>
            <p:nvPr/>
          </p:nvSpPr>
          <p:spPr bwMode="auto">
            <a:xfrm>
              <a:off x="319" y="2115"/>
              <a:ext cx="5148" cy="635"/>
            </a:xfrm>
            <a:prstGeom prst="rect">
              <a:avLst/>
            </a:prstGeom>
            <a:noFill/>
            <a:ln w="9525" cap="flat" cmpd="sng" algn="ctr">
              <a:solidFill>
                <a:srgbClr val="4F81B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 y="2115"/>
              <a:ext cx="5158" cy="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52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1</a:t>
            </a:r>
            <a:endParaRPr lang="en-GB" dirty="0"/>
          </a:p>
        </p:txBody>
      </p:sp>
      <p:grpSp>
        <p:nvGrpSpPr>
          <p:cNvPr id="4" name="Group 4"/>
          <p:cNvGrpSpPr>
            <a:grpSpLocks noChangeAspect="1"/>
          </p:cNvGrpSpPr>
          <p:nvPr/>
        </p:nvGrpSpPr>
        <p:grpSpPr bwMode="auto">
          <a:xfrm>
            <a:off x="1708348" y="1594232"/>
            <a:ext cx="8318103" cy="4854693"/>
            <a:chOff x="913" y="65"/>
            <a:chExt cx="3934" cy="2296"/>
          </a:xfrm>
        </p:grpSpPr>
        <p:sp>
          <p:nvSpPr>
            <p:cNvPr id="5" name="AutoShape 3"/>
            <p:cNvSpPr>
              <a:spLocks noChangeAspect="1" noChangeArrowheads="1" noTextEdit="1"/>
            </p:cNvSpPr>
            <p:nvPr/>
          </p:nvSpPr>
          <p:spPr bwMode="auto">
            <a:xfrm>
              <a:off x="913" y="65"/>
              <a:ext cx="3934" cy="2296"/>
            </a:xfrm>
            <a:prstGeom prst="rect">
              <a:avLst/>
            </a:prstGeom>
            <a:noFill/>
            <a:ln w="9525" cap="flat" cmpd="sng" algn="ctr">
              <a:solidFill>
                <a:srgbClr val="4F81BD"/>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 y="65"/>
              <a:ext cx="3987" cy="2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7347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Answer question 1 continued</a:t>
            </a:r>
            <a:endParaRPr lang="en-GB" dirty="0">
              <a:solidFill>
                <a:schemeClr val="bg1"/>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3595" y="1887776"/>
            <a:ext cx="7159163" cy="4416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35356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71" y="0"/>
            <a:ext cx="3300663" cy="3644537"/>
          </a:xfrm>
          <a:solidFill>
            <a:srgbClr val="C00000"/>
          </a:solidFill>
        </p:spPr>
        <p:txBody>
          <a:bodyPr>
            <a:normAutofit/>
          </a:bodyPr>
          <a:lstStyle/>
          <a:p>
            <a:r>
              <a:rPr lang="en-GB" dirty="0" smtClean="0">
                <a:solidFill>
                  <a:schemeClr val="bg1"/>
                </a:solidFill>
              </a:rPr>
              <a:t>How to level sample question 1</a:t>
            </a:r>
            <a:endParaRPr lang="en-GB" dirty="0">
              <a:solidFill>
                <a:schemeClr val="bg1"/>
              </a:solidFill>
            </a:endParaRPr>
          </a:p>
        </p:txBody>
      </p:sp>
      <p:grpSp>
        <p:nvGrpSpPr>
          <p:cNvPr id="4" name="Group 4"/>
          <p:cNvGrpSpPr>
            <a:grpSpLocks noChangeAspect="1"/>
          </p:cNvGrpSpPr>
          <p:nvPr/>
        </p:nvGrpSpPr>
        <p:grpSpPr bwMode="auto">
          <a:xfrm>
            <a:off x="4242988" y="0"/>
            <a:ext cx="6795125" cy="6808302"/>
            <a:chOff x="1202" y="618"/>
            <a:chExt cx="3610" cy="3617"/>
          </a:xfrm>
          <a:effectLst>
            <a:glow rad="101600">
              <a:schemeClr val="accent2">
                <a:satMod val="175000"/>
                <a:alpha val="40000"/>
              </a:schemeClr>
            </a:glow>
          </a:effectLst>
        </p:grpSpPr>
        <p:sp>
          <p:nvSpPr>
            <p:cNvPr id="5" name="AutoShape 3"/>
            <p:cNvSpPr>
              <a:spLocks noChangeAspect="1" noChangeArrowheads="1" noTextEdit="1"/>
            </p:cNvSpPr>
            <p:nvPr/>
          </p:nvSpPr>
          <p:spPr bwMode="auto">
            <a:xfrm>
              <a:off x="1202" y="618"/>
              <a:ext cx="3610" cy="3617"/>
            </a:xfrm>
            <a:prstGeom prst="rect">
              <a:avLst/>
            </a:prstGeom>
            <a:noFill/>
            <a:ln w="9525" cap="flat" cmpd="sng" algn="ctr">
              <a:solidFill>
                <a:srgbClr val="7F7F7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 y="618"/>
              <a:ext cx="3615" cy="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420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2260217" cy="6160168"/>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dirty="0" smtClean="0"/>
              <a:t>Case study for question 2</a:t>
            </a:r>
            <a:endParaRPr lang="en-GB" dirty="0"/>
          </a:p>
        </p:txBody>
      </p:sp>
      <p:grpSp>
        <p:nvGrpSpPr>
          <p:cNvPr id="4" name="Group 5"/>
          <p:cNvGrpSpPr>
            <a:grpSpLocks noChangeAspect="1"/>
          </p:cNvGrpSpPr>
          <p:nvPr/>
        </p:nvGrpSpPr>
        <p:grpSpPr bwMode="auto">
          <a:xfrm>
            <a:off x="4219582" y="0"/>
            <a:ext cx="6858000" cy="6858000"/>
            <a:chOff x="1419" y="701"/>
            <a:chExt cx="2922" cy="2922"/>
          </a:xfrm>
        </p:grpSpPr>
        <p:sp>
          <p:nvSpPr>
            <p:cNvPr id="5" name="AutoShape 4"/>
            <p:cNvSpPr>
              <a:spLocks noChangeAspect="1" noChangeArrowheads="1" noTextEdit="1"/>
            </p:cNvSpPr>
            <p:nvPr/>
          </p:nvSpPr>
          <p:spPr bwMode="auto">
            <a:xfrm>
              <a:off x="1419" y="701"/>
              <a:ext cx="2922" cy="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 y="701"/>
              <a:ext cx="2928" cy="2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7495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Level 1</a:t>
            </a:r>
          </a:p>
          <a:p>
            <a:pPr algn="ctr"/>
            <a:r>
              <a:rPr lang="en-GB" sz="3200" dirty="0" smtClean="0"/>
              <a:t>1-2</a:t>
            </a:r>
            <a:endParaRPr lang="en-GB" sz="3200" dirty="0"/>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Level 2</a:t>
            </a:r>
          </a:p>
          <a:p>
            <a:pPr algn="ctr"/>
            <a:r>
              <a:rPr lang="en-GB" sz="3200" dirty="0" smtClean="0"/>
              <a:t>3</a:t>
            </a:r>
            <a:endParaRPr lang="en-GB" sz="2800" dirty="0"/>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Level 3</a:t>
            </a:r>
          </a:p>
          <a:p>
            <a:pPr algn="ctr"/>
            <a:r>
              <a:rPr lang="en-GB" sz="3200" dirty="0" smtClean="0"/>
              <a:t>4-7</a:t>
            </a:r>
            <a:endParaRPr lang="en-GB" sz="2800" dirty="0"/>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dirty="0" smtClean="0"/>
              <a:t>Level  3</a:t>
            </a:r>
          </a:p>
          <a:p>
            <a:pPr algn="ctr"/>
            <a:r>
              <a:rPr lang="en-GB" sz="3200" dirty="0" smtClean="0"/>
              <a:t>8-15</a:t>
            </a:r>
            <a:endParaRPr lang="en-GB" sz="2800" dirty="0"/>
          </a:p>
        </p:txBody>
      </p:sp>
      <p:grpSp>
        <p:nvGrpSpPr>
          <p:cNvPr id="12" name="Group 5"/>
          <p:cNvGrpSpPr>
            <a:grpSpLocks noChangeAspect="1"/>
          </p:cNvGrpSpPr>
          <p:nvPr/>
        </p:nvGrpSpPr>
        <p:grpSpPr bwMode="auto">
          <a:xfrm>
            <a:off x="838200" y="2429666"/>
            <a:ext cx="10300838" cy="987301"/>
            <a:chOff x="63" y="1892"/>
            <a:chExt cx="5634" cy="540"/>
          </a:xfrm>
        </p:grpSpPr>
        <p:sp>
          <p:nvSpPr>
            <p:cNvPr id="13" name="AutoShape 4"/>
            <p:cNvSpPr>
              <a:spLocks noChangeAspect="1" noChangeArrowheads="1" noTextEdit="1"/>
            </p:cNvSpPr>
            <p:nvPr/>
          </p:nvSpPr>
          <p:spPr bwMode="auto">
            <a:xfrm>
              <a:off x="63" y="1892"/>
              <a:ext cx="5634"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 y="1892"/>
              <a:ext cx="5640" cy="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0194878" y="3862316"/>
            <a:ext cx="559769" cy="369332"/>
          </a:xfrm>
          <a:prstGeom prst="rect">
            <a:avLst/>
          </a:prstGeom>
          <a:noFill/>
        </p:spPr>
        <p:txBody>
          <a:bodyPr wrap="none" rtlCol="0">
            <a:spAutoFit/>
          </a:bodyPr>
          <a:lstStyle/>
          <a:p>
            <a:r>
              <a:rPr lang="en-GB" dirty="0" smtClean="0"/>
              <a:t>[15]</a:t>
            </a:r>
            <a:endParaRPr lang="en-GB" dirty="0"/>
          </a:p>
        </p:txBody>
      </p:sp>
    </p:spTree>
    <p:extLst>
      <p:ext uri="{BB962C8B-B14F-4D97-AF65-F5344CB8AC3E}">
        <p14:creationId xmlns:p14="http://schemas.microsoft.com/office/powerpoint/2010/main" val="384053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buNone/>
            </a:pPr>
            <a:r>
              <a:rPr lang="en-GB" dirty="0"/>
              <a:t>Which countries do you think these acronyms stand for? Take a guess, or maybe you know</a:t>
            </a:r>
            <a:r>
              <a:rPr lang="en-GB" dirty="0" smtClean="0"/>
              <a:t>? 10 points per correct answer</a:t>
            </a:r>
            <a:endParaRPr lang="en-GB" dirty="0"/>
          </a:p>
          <a:p>
            <a:pPr marL="0" indent="0">
              <a:buNone/>
            </a:pPr>
            <a:endParaRPr lang="en-GB" dirty="0"/>
          </a:p>
          <a:p>
            <a:pPr marL="0" indent="0">
              <a:buNone/>
            </a:pPr>
            <a:r>
              <a:rPr lang="en-GB" dirty="0"/>
              <a:t>B				M</a:t>
            </a:r>
          </a:p>
          <a:p>
            <a:pPr marL="0" indent="0">
              <a:buNone/>
            </a:pPr>
            <a:r>
              <a:rPr lang="en-GB" dirty="0"/>
              <a:t>R				I</a:t>
            </a:r>
          </a:p>
          <a:p>
            <a:pPr marL="0" indent="0">
              <a:buNone/>
            </a:pPr>
            <a:r>
              <a:rPr lang="en-GB" dirty="0"/>
              <a:t>I				N</a:t>
            </a:r>
          </a:p>
          <a:p>
            <a:pPr marL="0" indent="0">
              <a:buNone/>
            </a:pPr>
            <a:r>
              <a:rPr lang="en-GB" dirty="0"/>
              <a:t>C				T</a:t>
            </a:r>
          </a:p>
          <a:p>
            <a:endParaRPr lang="en-GB" dirty="0"/>
          </a:p>
        </p:txBody>
      </p:sp>
    </p:spTree>
    <p:extLst>
      <p:ext uri="{BB962C8B-B14F-4D97-AF65-F5344CB8AC3E}">
        <p14:creationId xmlns:p14="http://schemas.microsoft.com/office/powerpoint/2010/main" val="213355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467771"/>
              </p:ext>
            </p:extLst>
          </p:nvPr>
        </p:nvGraphicFramePr>
        <p:xfrm>
          <a:off x="179512" y="0"/>
          <a:ext cx="11828004" cy="6858001"/>
        </p:xfrm>
        <a:graphic>
          <a:graphicData uri="http://schemas.openxmlformats.org/drawingml/2006/table">
            <a:tbl>
              <a:tblPr firstRow="1" bandRow="1">
                <a:tableStyleId>{7E9639D4-E3E2-4D34-9284-5A2195B3D0D7}</a:tableStyleId>
              </a:tblPr>
              <a:tblGrid>
                <a:gridCol w="710825">
                  <a:extLst>
                    <a:ext uri="{9D8B030D-6E8A-4147-A177-3AD203B41FA5}">
                      <a16:colId xmlns:a16="http://schemas.microsoft.com/office/drawing/2014/main" val="20000"/>
                    </a:ext>
                  </a:extLst>
                </a:gridCol>
                <a:gridCol w="770021">
                  <a:extLst>
                    <a:ext uri="{9D8B030D-6E8A-4147-A177-3AD203B41FA5}">
                      <a16:colId xmlns:a16="http://schemas.microsoft.com/office/drawing/2014/main" val="20001"/>
                    </a:ext>
                  </a:extLst>
                </a:gridCol>
                <a:gridCol w="10347158">
                  <a:extLst>
                    <a:ext uri="{9D8B030D-6E8A-4147-A177-3AD203B41FA5}">
                      <a16:colId xmlns:a16="http://schemas.microsoft.com/office/drawing/2014/main" val="20002"/>
                    </a:ext>
                  </a:extLst>
                </a:gridCol>
              </a:tblGrid>
              <a:tr h="640993">
                <a:tc>
                  <a:txBody>
                    <a:bodyPr/>
                    <a:lstStyle/>
                    <a:p>
                      <a:r>
                        <a:rPr lang="en-GB" dirty="0" smtClean="0"/>
                        <a:t>Level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Mark</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latin typeface="Arial Black" panose="020B0A04020102020204" pitchFamily="34" charset="0"/>
                        </a:rPr>
                        <a:t>Content</a:t>
                      </a:r>
                      <a:endParaRPr lang="en-GB"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34965">
                <a:tc>
                  <a:txBody>
                    <a:bodyPr/>
                    <a:lstStyle/>
                    <a:p>
                      <a:r>
                        <a:rPr lang="en-GB" sz="1400" dirty="0" smtClean="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1-2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0" i="0" u="none" strike="noStrike" kern="1200" baseline="0" dirty="0" smtClean="0">
                          <a:solidFill>
                            <a:schemeClr val="tx1"/>
                          </a:solidFill>
                          <a:latin typeface="Arial Black" panose="020B0A04020102020204" pitchFamily="34" charset="0"/>
                          <a:ea typeface="+mn-ea"/>
                          <a:cs typeface="+mn-cs"/>
                        </a:rPr>
                        <a:t>defines or identifies what is meant by growing economic power </a:t>
                      </a:r>
                    </a:p>
                    <a:p>
                      <a:r>
                        <a:rPr lang="en-GB" sz="1500" b="0" i="0" u="none" strike="noStrike" kern="1200" baseline="0" dirty="0" smtClean="0">
                          <a:solidFill>
                            <a:schemeClr val="tx1"/>
                          </a:solidFill>
                          <a:latin typeface="Arial Black" panose="020B0A04020102020204" pitchFamily="34" charset="0"/>
                          <a:ea typeface="+mn-ea"/>
                          <a:cs typeface="+mn-cs"/>
                        </a:rPr>
                        <a:t>e.g. expansion of GDP </a:t>
                      </a:r>
                    </a:p>
                    <a:p>
                      <a:r>
                        <a:rPr lang="en-GB" sz="1500" b="0" i="0" u="none" strike="noStrike" kern="1200" baseline="0" dirty="0" smtClean="0">
                          <a:solidFill>
                            <a:schemeClr val="tx1"/>
                          </a:solidFill>
                          <a:latin typeface="Arial Black" panose="020B0A04020102020204" pitchFamily="34" charset="0"/>
                          <a:ea typeface="+mn-ea"/>
                          <a:cs typeface="+mn-cs"/>
                        </a:rPr>
                        <a:t>e.g. increasing levels of consumption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98233">
                <a:tc>
                  <a:txBody>
                    <a:bodyPr/>
                    <a:lstStyle/>
                    <a:p>
                      <a:r>
                        <a:rPr lang="en-GB" sz="1400" dirty="0" smtClean="0"/>
                        <a:t>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0" i="0" u="none" strike="noStrike" kern="1200" baseline="0" dirty="0" smtClean="0">
                          <a:solidFill>
                            <a:schemeClr val="tx1"/>
                          </a:solidFill>
                          <a:latin typeface="Arial Black" panose="020B0A04020102020204" pitchFamily="34" charset="0"/>
                          <a:ea typeface="+mn-ea"/>
                          <a:cs typeface="+mn-cs"/>
                        </a:rPr>
                        <a:t>e.g. ability to compete in global markets - growth of Indian pharmaceutical companies </a:t>
                      </a:r>
                    </a:p>
                    <a:p>
                      <a:r>
                        <a:rPr lang="en-GB" sz="1500" b="0" i="0" u="none" strike="noStrike" kern="1200" baseline="0" dirty="0" smtClean="0">
                          <a:solidFill>
                            <a:schemeClr val="tx1"/>
                          </a:solidFill>
                          <a:latin typeface="Arial Black" panose="020B0A04020102020204" pitchFamily="34" charset="0"/>
                          <a:ea typeface="+mn-ea"/>
                          <a:cs typeface="+mn-cs"/>
                        </a:rPr>
                        <a:t>e.g. consumption in India worth $.85 trillion, world’s fifth largest consumer market by 2025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723918">
                <a:tc>
                  <a:txBody>
                    <a:bodyPr/>
                    <a:lstStyle/>
                    <a:p>
                      <a:r>
                        <a:rPr lang="en-GB" sz="1400" dirty="0" smtClean="0"/>
                        <a:t>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4-7</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0" i="0" u="none" strike="noStrike" kern="1200" baseline="0" dirty="0" smtClean="0">
                          <a:solidFill>
                            <a:schemeClr val="tx1"/>
                          </a:solidFill>
                          <a:latin typeface="Arial Black" panose="020B0A04020102020204" pitchFamily="34" charset="0"/>
                          <a:ea typeface="+mn-ea"/>
                          <a:cs typeface="+mn-cs"/>
                        </a:rPr>
                        <a:t>e.g. as India’s GDP and levels of consumer spending increases patterns of demand may change. Some UK and US businesses will flourish as a direct result of this. Individuals who work for these businesses will benefit in secure employment and possibly increased incomes. </a:t>
                      </a:r>
                    </a:p>
                    <a:p>
                      <a:r>
                        <a:rPr lang="en-GB" sz="1500" b="0" i="0" u="none" strike="noStrike" kern="1200" baseline="0" dirty="0" smtClean="0">
                          <a:solidFill>
                            <a:schemeClr val="tx1"/>
                          </a:solidFill>
                          <a:latin typeface="Arial Black" panose="020B0A04020102020204" pitchFamily="34" charset="0"/>
                          <a:ea typeface="+mn-ea"/>
                          <a:cs typeface="+mn-cs"/>
                        </a:rPr>
                        <a:t>e.g. individuals will also benefit if Indian pharmaceutical companies grow enough to successfully penetrate western markets and so provide cheaper medicines and other cheaper products/substitutes.</a:t>
                      </a:r>
                      <a:endParaRPr lang="en-GB" sz="15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59892">
                <a:tc>
                  <a:txBody>
                    <a:bodyPr/>
                    <a:lstStyle/>
                    <a:p>
                      <a:r>
                        <a:rPr lang="en-GB" sz="1400" dirty="0" smtClean="0"/>
                        <a:t>4</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8-15</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0" i="0" u="none" strike="noStrike" kern="1200" baseline="0" dirty="0" smtClean="0">
                          <a:solidFill>
                            <a:schemeClr val="tx1"/>
                          </a:solidFill>
                          <a:latin typeface="Arial Black" panose="020B0A04020102020204" pitchFamily="34" charset="0"/>
                          <a:ea typeface="+mn-ea"/>
                          <a:cs typeface="+mn-cs"/>
                        </a:rPr>
                        <a:t>Candidates begin to contrast those individuals that will benefit from India’s growth as opposed to those that may be threatened and lose their jobs. </a:t>
                      </a:r>
                    </a:p>
                    <a:p>
                      <a:r>
                        <a:rPr lang="en-GB" sz="1500" b="0" i="0" u="none" strike="noStrike" kern="1200" baseline="0" dirty="0" smtClean="0">
                          <a:solidFill>
                            <a:schemeClr val="tx1"/>
                          </a:solidFill>
                          <a:latin typeface="Arial Black" panose="020B0A04020102020204" pitchFamily="34" charset="0"/>
                          <a:ea typeface="+mn-ea"/>
                          <a:cs typeface="+mn-cs"/>
                        </a:rPr>
                        <a:t>e.g. workers in the western pharmaceutical companies may lose their jobs as a result of Indian competition </a:t>
                      </a:r>
                    </a:p>
                    <a:p>
                      <a:r>
                        <a:rPr lang="en-GB" sz="1500" b="0" i="0" u="none" strike="noStrike" kern="1200" baseline="0" dirty="0" smtClean="0">
                          <a:solidFill>
                            <a:schemeClr val="tx1"/>
                          </a:solidFill>
                          <a:latin typeface="Arial Black" panose="020B0A04020102020204" pitchFamily="34" charset="0"/>
                          <a:ea typeface="+mn-ea"/>
                          <a:cs typeface="+mn-cs"/>
                        </a:rPr>
                        <a:t>Takes these points further and looks at the degree and scope of the impact </a:t>
                      </a:r>
                    </a:p>
                    <a:p>
                      <a:r>
                        <a:rPr lang="en-GB" sz="1500" b="0" i="0" u="none" strike="noStrike" kern="1200" baseline="0" dirty="0" smtClean="0">
                          <a:solidFill>
                            <a:schemeClr val="tx1"/>
                          </a:solidFill>
                          <a:latin typeface="Arial Black" panose="020B0A04020102020204" pitchFamily="34" charset="0"/>
                          <a:ea typeface="+mn-ea"/>
                          <a:cs typeface="+mn-cs"/>
                        </a:rPr>
                        <a:t>e.g. the growing power of Indian businesses may also provide a problem for individuals if they out-compete western businesses. </a:t>
                      </a:r>
                    </a:p>
                    <a:p>
                      <a:r>
                        <a:rPr lang="en-GB" sz="1500" b="0" i="0" u="none" strike="noStrike" kern="1200" baseline="0" dirty="0" smtClean="0">
                          <a:solidFill>
                            <a:schemeClr val="tx1"/>
                          </a:solidFill>
                          <a:latin typeface="Arial Black" panose="020B0A04020102020204" pitchFamily="34" charset="0"/>
                          <a:ea typeface="+mn-ea"/>
                          <a:cs typeface="+mn-cs"/>
                        </a:rPr>
                        <a:t>The short term impacts may be contrasted with differing long term impacts. </a:t>
                      </a:r>
                    </a:p>
                    <a:p>
                      <a:r>
                        <a:rPr lang="en-GB" sz="1500" b="0" i="0" u="none" strike="noStrike" kern="1200" baseline="0" dirty="0" smtClean="0">
                          <a:solidFill>
                            <a:schemeClr val="tx1"/>
                          </a:solidFill>
                          <a:latin typeface="Arial Black" panose="020B0A04020102020204" pitchFamily="34" charset="0"/>
                          <a:ea typeface="+mn-ea"/>
                          <a:cs typeface="+mn-cs"/>
                        </a:rPr>
                        <a:t>e.g. many individuals will be totally unaffected by India’s growth such as hairdressers and public sector workers </a:t>
                      </a:r>
                    </a:p>
                    <a:p>
                      <a:r>
                        <a:rPr lang="en-GB" sz="1500" b="0" i="0" u="none" strike="noStrike" kern="1200" baseline="0" dirty="0" smtClean="0">
                          <a:solidFill>
                            <a:schemeClr val="tx1"/>
                          </a:solidFill>
                          <a:latin typeface="Arial Black" panose="020B0A04020102020204" pitchFamily="34" charset="0"/>
                          <a:ea typeface="+mn-ea"/>
                          <a:cs typeface="+mn-cs"/>
                        </a:rPr>
                        <a:t>e.g. Growing economic power can lead to improvements in education and better qualified Indian workers who may then compete with western individuals for employment 	</a:t>
                      </a:r>
                      <a:endParaRPr lang="en-GB" sz="1500"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4133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GB" sz="4400" b="1" dirty="0"/>
              <a:t>BRIC</a:t>
            </a:r>
            <a:r>
              <a:rPr lang="en-GB" sz="4400" dirty="0"/>
              <a:t>; Brazil, Russia, India, and China</a:t>
            </a:r>
          </a:p>
          <a:p>
            <a:r>
              <a:rPr lang="en-GB" sz="4400" b="1" dirty="0"/>
              <a:t>BRICS</a:t>
            </a:r>
            <a:r>
              <a:rPr lang="en-GB" sz="4400" dirty="0"/>
              <a:t>; </a:t>
            </a:r>
            <a:r>
              <a:rPr lang="en-GB" sz="4400" dirty="0" smtClean="0"/>
              <a:t>Includes </a:t>
            </a:r>
            <a:r>
              <a:rPr lang="en-GB" sz="4400" dirty="0"/>
              <a:t>South Africa</a:t>
            </a:r>
          </a:p>
          <a:p>
            <a:r>
              <a:rPr lang="en-GB" sz="4400" b="1" dirty="0"/>
              <a:t>MINT</a:t>
            </a:r>
            <a:r>
              <a:rPr lang="en-GB" sz="4400" dirty="0"/>
              <a:t>; Mexico, Indonesia, Nigeria, Turkey</a:t>
            </a:r>
          </a:p>
          <a:p>
            <a:r>
              <a:rPr lang="en-GB" sz="4400" b="1" dirty="0"/>
              <a:t>GDP</a:t>
            </a:r>
            <a:r>
              <a:rPr lang="en-GB" sz="4400"/>
              <a:t>; </a:t>
            </a:r>
            <a:r>
              <a:rPr lang="en-GB" sz="4400" smtClean="0"/>
              <a:t>Gross </a:t>
            </a:r>
            <a:r>
              <a:rPr lang="en-GB" sz="4400" dirty="0"/>
              <a:t>domestic product</a:t>
            </a:r>
          </a:p>
          <a:p>
            <a:r>
              <a:rPr lang="en-GB" sz="4400" b="1" dirty="0"/>
              <a:t>HDI</a:t>
            </a:r>
            <a:r>
              <a:rPr lang="en-GB" sz="4400" dirty="0"/>
              <a:t>; Human development index</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5057" y="3353713"/>
            <a:ext cx="4848216" cy="3232144"/>
          </a:xfrm>
        </p:spPr>
      </p:pic>
      <p:pic>
        <p:nvPicPr>
          <p:cNvPr id="5" name="Picture 4"/>
          <p:cNvPicPr>
            <a:picLocks noChangeAspect="1"/>
          </p:cNvPicPr>
          <p:nvPr/>
        </p:nvPicPr>
        <p:blipFill>
          <a:blip r:embed="rId3"/>
          <a:stretch>
            <a:fillRect/>
          </a:stretch>
        </p:blipFill>
        <p:spPr>
          <a:xfrm>
            <a:off x="1" y="0"/>
            <a:ext cx="12192000" cy="2857500"/>
          </a:xfrm>
          <a:prstGeom prst="rect">
            <a:avLst/>
          </a:prstGeom>
        </p:spPr>
      </p:pic>
    </p:spTree>
    <p:extLst>
      <p:ext uri="{BB962C8B-B14F-4D97-AF65-F5344CB8AC3E}">
        <p14:creationId xmlns:p14="http://schemas.microsoft.com/office/powerpoint/2010/main" val="121739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smtClean="0"/>
              <a:t>BRIC economies</a:t>
            </a:r>
            <a:endParaRPr lang="en-GB" dirty="0"/>
          </a:p>
        </p:txBody>
      </p:sp>
      <p:sp>
        <p:nvSpPr>
          <p:cNvPr id="4" name="Content Placeholder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r>
              <a:rPr lang="en-GB" dirty="0"/>
              <a:t>Superpowers are countries, or groupings of countries, with global influence and power. </a:t>
            </a:r>
            <a:endParaRPr lang="en-GB" dirty="0" smtClean="0"/>
          </a:p>
          <a:p>
            <a:r>
              <a:rPr lang="en-GB" dirty="0" smtClean="0"/>
              <a:t>They </a:t>
            </a:r>
            <a:r>
              <a:rPr lang="en-GB" dirty="0"/>
              <a:t>have economic, cultural and geopolitical influence. Superpowers shift over time, as some powers decline and others emerge. </a:t>
            </a:r>
            <a:endParaRPr lang="en-GB" dirty="0" smtClean="0"/>
          </a:p>
          <a:p>
            <a:r>
              <a:rPr lang="en-GB" dirty="0" smtClean="0"/>
              <a:t>The </a:t>
            </a:r>
            <a:r>
              <a:rPr lang="en-GB" dirty="0"/>
              <a:t>BRICs are Brazil, Russia, India and China.</a:t>
            </a:r>
          </a:p>
          <a:p>
            <a:endParaRPr lang="en-GB" dirty="0"/>
          </a:p>
        </p:txBody>
      </p:sp>
      <p:pic>
        <p:nvPicPr>
          <p:cNvPr id="6" name="Content Placeholder 5">
            <a:hlinkClick r:id="rId2"/>
          </p:cNvPr>
          <p:cNvPicPr>
            <a:picLocks noGrp="1" noChangeAspect="1"/>
          </p:cNvPicPr>
          <p:nvPr>
            <p:ph sz="half" idx="2"/>
          </p:nvPr>
        </p:nvPicPr>
        <p:blipFill>
          <a:blip r:embed="rId3"/>
          <a:stretch>
            <a:fillRect/>
          </a:stretch>
        </p:blipFill>
        <p:spPr>
          <a:xfrm>
            <a:off x="6172200" y="2382044"/>
            <a:ext cx="5181600" cy="323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496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smtClean="0"/>
              <a:t>MINT economies</a:t>
            </a:r>
            <a:endParaRPr lang="en-GB" dirty="0"/>
          </a:p>
        </p:txBody>
      </p:sp>
      <p:sp>
        <p:nvSpPr>
          <p:cNvPr id="4" name="Content Placeholder 3"/>
          <p:cNvSpPr>
            <a:spLocks noGrp="1"/>
          </p:cNvSpPr>
          <p:nvPr>
            <p:ph sz="half" idx="1"/>
          </p:nvPr>
        </p:nvSpPr>
        <p:spPr>
          <a:xfrm>
            <a:off x="838200" y="1825625"/>
            <a:ext cx="5181600" cy="2418829"/>
          </a:xfrm>
        </p:spPr>
        <p:style>
          <a:lnRef idx="2">
            <a:schemeClr val="accent2"/>
          </a:lnRef>
          <a:fillRef idx="1">
            <a:schemeClr val="lt1"/>
          </a:fillRef>
          <a:effectRef idx="0">
            <a:schemeClr val="accent2"/>
          </a:effectRef>
          <a:fontRef idx="minor">
            <a:schemeClr val="dk1"/>
          </a:fontRef>
        </p:style>
        <p:txBody>
          <a:bodyPr/>
          <a:lstStyle/>
          <a:p>
            <a:pPr marL="0" indent="0">
              <a:buNone/>
            </a:pPr>
            <a:r>
              <a:rPr lang="en-GB" dirty="0"/>
              <a:t>The term was coined by economist Jim O'Neill, who has now identified the "Mint" countries - Mexico, Indonesia, Nigeria and Turkey - as emerging economic </a:t>
            </a:r>
            <a:r>
              <a:rPr lang="en-GB" dirty="0" smtClean="0"/>
              <a:t>giants</a:t>
            </a:r>
            <a:endParaRPr lang="en-GB" dirty="0"/>
          </a:p>
        </p:txBody>
      </p:sp>
      <p:pic>
        <p:nvPicPr>
          <p:cNvPr id="6" name="Content Placeholder 5"/>
          <p:cNvPicPr>
            <a:picLocks noGrp="1" noChangeAspect="1"/>
          </p:cNvPicPr>
          <p:nvPr>
            <p:ph sz="half" idx="2"/>
          </p:nvPr>
        </p:nvPicPr>
        <p:blipFill>
          <a:blip r:embed="rId2"/>
          <a:stretch>
            <a:fillRect/>
          </a:stretch>
        </p:blipFill>
        <p:spPr>
          <a:xfrm>
            <a:off x="6294605" y="1825625"/>
            <a:ext cx="4936790"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377" y="4576763"/>
            <a:ext cx="2540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698554" y="4576763"/>
            <a:ext cx="2139055" cy="164904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smtClean="0"/>
              <a:t>Jim O’Neill economist  invented the term BRIC and MINT</a:t>
            </a:r>
            <a:endParaRPr lang="en-GB" dirty="0"/>
          </a:p>
        </p:txBody>
      </p:sp>
    </p:spTree>
    <p:extLst>
      <p:ext uri="{BB962C8B-B14F-4D97-AF65-F5344CB8AC3E}">
        <p14:creationId xmlns:p14="http://schemas.microsoft.com/office/powerpoint/2010/main" val="285922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smtClean="0"/>
              <a:t>MINT economies</a:t>
            </a:r>
            <a:endParaRPr lang="en-GB" dirty="0"/>
          </a:p>
        </p:txBody>
      </p:sp>
      <p:pic>
        <p:nvPicPr>
          <p:cNvPr id="6" name="Content Placeholder 5">
            <a:hlinkClick r:id="rId2"/>
          </p:cNvPr>
          <p:cNvPicPr>
            <a:picLocks noGrp="1" noChangeAspect="1"/>
          </p:cNvPicPr>
          <p:nvPr>
            <p:ph sz="half" idx="1"/>
          </p:nvPr>
        </p:nvPicPr>
        <p:blipFill>
          <a:blip r:embed="rId3"/>
          <a:stretch>
            <a:fillRect/>
          </a:stretch>
        </p:blipFill>
        <p:spPr>
          <a:xfrm>
            <a:off x="1646355" y="1825625"/>
            <a:ext cx="3565289" cy="4351338"/>
          </a:xfrm>
          <a:prstGeom prst="rect">
            <a:avLst/>
          </a:prstGeom>
        </p:spPr>
      </p:pic>
      <p:pic>
        <p:nvPicPr>
          <p:cNvPr id="5" name="Content Placeholder 4">
            <a:hlinkClick r:id="rId4"/>
          </p:cNvPr>
          <p:cNvPicPr>
            <a:picLocks noGrp="1" noChangeAspect="1"/>
          </p:cNvPicPr>
          <p:nvPr>
            <p:ph sz="half" idx="2"/>
          </p:nvPr>
        </p:nvPicPr>
        <p:blipFill>
          <a:blip r:embed="rId5"/>
          <a:stretch>
            <a:fillRect/>
          </a:stretch>
        </p:blipFill>
        <p:spPr>
          <a:xfrm>
            <a:off x="6172200" y="2430252"/>
            <a:ext cx="5181600" cy="3142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8615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t>Economy defined</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An economy is the </a:t>
            </a:r>
            <a:r>
              <a:rPr lang="en-GB" dirty="0"/>
              <a:t>state of a country or region in terms of the production and consumption of goods and services and the supply of </a:t>
            </a:r>
            <a:r>
              <a:rPr lang="en-GB" dirty="0" smtClean="0"/>
              <a:t>money</a:t>
            </a:r>
          </a:p>
          <a:p>
            <a:endParaRPr lang="en-GB" dirty="0"/>
          </a:p>
          <a:p>
            <a:r>
              <a:rPr lang="en-GB" dirty="0"/>
              <a:t>Economy is the large set of inter-related production and consumption activities that </a:t>
            </a:r>
            <a:r>
              <a:rPr lang="en-GB" dirty="0" smtClean="0"/>
              <a:t>help </a:t>
            </a:r>
            <a:r>
              <a:rPr lang="en-GB" dirty="0"/>
              <a:t>in </a:t>
            </a:r>
            <a:r>
              <a:rPr lang="en-GB" dirty="0" smtClean="0"/>
              <a:t>deciding </a:t>
            </a:r>
            <a:r>
              <a:rPr lang="en-GB" dirty="0"/>
              <a:t>how scarce resources are allocated. </a:t>
            </a:r>
            <a:br>
              <a:rPr lang="en-GB" dirty="0"/>
            </a:br>
            <a:r>
              <a:rPr lang="en-GB" dirty="0"/>
              <a:t/>
            </a:r>
            <a:br>
              <a:rPr lang="en-GB" dirty="0"/>
            </a:br>
            <a:endParaRPr lang="en-GB" dirty="0"/>
          </a:p>
        </p:txBody>
      </p:sp>
      <p:pic>
        <p:nvPicPr>
          <p:cNvPr id="4" name="Picture 3">
            <a:hlinkClick r:id="rId2"/>
          </p:cNvPr>
          <p:cNvPicPr>
            <a:picLocks noChangeAspect="1"/>
          </p:cNvPicPr>
          <p:nvPr/>
        </p:nvPicPr>
        <p:blipFill>
          <a:blip r:embed="rId3"/>
          <a:stretch>
            <a:fillRect/>
          </a:stretch>
        </p:blipFill>
        <p:spPr>
          <a:xfrm>
            <a:off x="3876889" y="4697415"/>
            <a:ext cx="3356424" cy="1741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74909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400" dirty="0" smtClean="0">
                <a:solidFill>
                  <a:srgbClr val="0070C0"/>
                </a:solidFill>
              </a:rPr>
              <a:t>Growth </a:t>
            </a:r>
            <a:r>
              <a:rPr lang="en-GB" sz="5400" dirty="0">
                <a:solidFill>
                  <a:srgbClr val="0070C0"/>
                </a:solidFill>
              </a:rPr>
              <a:t>rate of the UK economy compared to emerging </a:t>
            </a:r>
            <a:r>
              <a:rPr lang="en-GB" sz="5400" dirty="0" smtClean="0">
                <a:solidFill>
                  <a:srgbClr val="0070C0"/>
                </a:solidFill>
              </a:rPr>
              <a:t>economies</a:t>
            </a:r>
            <a:endParaRPr lang="en-GB" sz="5400" dirty="0"/>
          </a:p>
          <a:p>
            <a:endParaRPr lang="en-GB" sz="5400" b="1" dirty="0">
              <a:solidFill>
                <a:srgbClr val="0070C0"/>
              </a:solidFill>
            </a:endParaRPr>
          </a:p>
          <a:p>
            <a:endParaRPr lang="en-GB" sz="6600" b="1" dirty="0">
              <a:solidFill>
                <a:srgbClr val="0070C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7566"/>
          <a:stretch/>
        </p:blipFill>
        <p:spPr>
          <a:xfrm>
            <a:off x="0" y="-1"/>
            <a:ext cx="12192000" cy="3512457"/>
          </a:xfrm>
          <a:prstGeom prst="rect">
            <a:avLst/>
          </a:prstGeom>
        </p:spPr>
      </p:pic>
    </p:spTree>
    <p:extLst>
      <p:ext uri="{BB962C8B-B14F-4D97-AF65-F5344CB8AC3E}">
        <p14:creationId xmlns:p14="http://schemas.microsoft.com/office/powerpoint/2010/main" val="186862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1533</Words>
  <Application>Microsoft Office PowerPoint</Application>
  <PresentationFormat>Widescreen</PresentationFormat>
  <Paragraphs>263</Paragraphs>
  <Slides>42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Black</vt:lpstr>
      <vt:lpstr>Calibri</vt:lpstr>
      <vt:lpstr>Calibri Light</vt:lpstr>
      <vt:lpstr>Comic Sans MS</vt:lpstr>
      <vt:lpstr>Wingdings</vt:lpstr>
      <vt:lpstr>Office Theme</vt:lpstr>
      <vt:lpstr>6_Office Theme</vt:lpstr>
      <vt:lpstr>PowerPoint Presentation</vt:lpstr>
      <vt:lpstr>Worksheet</vt:lpstr>
      <vt:lpstr>From Edexcel</vt:lpstr>
      <vt:lpstr>Starter</vt:lpstr>
      <vt:lpstr>BRIC economies</vt:lpstr>
      <vt:lpstr>MINT economies</vt:lpstr>
      <vt:lpstr>MINT economies</vt:lpstr>
      <vt:lpstr>Economy defined</vt:lpstr>
      <vt:lpstr>PowerPoint Presentation</vt:lpstr>
      <vt:lpstr>Comparison of growth rates</vt:lpstr>
      <vt:lpstr>UK growth rates</vt:lpstr>
      <vt:lpstr>Brazil growth rates</vt:lpstr>
      <vt:lpstr>Russia growth rates</vt:lpstr>
      <vt:lpstr>India growth rates</vt:lpstr>
      <vt:lpstr>China growth rates</vt:lpstr>
      <vt:lpstr>PowerPoint Presentation</vt:lpstr>
      <vt:lpstr>Economic growth</vt:lpstr>
      <vt:lpstr>What does all this growth mean for business?</vt:lpstr>
      <vt:lpstr>PowerPoint Presentation</vt:lpstr>
      <vt:lpstr>Indicators of growth</vt:lpstr>
      <vt:lpstr>PowerPoint Presentation</vt:lpstr>
      <vt:lpstr>#1 GDP</vt:lpstr>
      <vt:lpstr>GDP of nations 2017 data</vt:lpstr>
      <vt:lpstr>#2 Literacy</vt:lpstr>
      <vt:lpstr>#3 Health</vt:lpstr>
      <vt:lpstr>World health league</vt:lpstr>
      <vt:lpstr>#4 HDI</vt:lpstr>
      <vt:lpstr>Comparison of all 4 indicators</vt:lpstr>
      <vt:lpstr>Sample Edexcel A2 questions</vt:lpstr>
      <vt:lpstr>Case study for question 1</vt:lpstr>
      <vt:lpstr>PowerPoint Presentation</vt:lpstr>
      <vt:lpstr>Questions – to help you answer sample question 1</vt:lpstr>
      <vt:lpstr>Answers</vt:lpstr>
      <vt:lpstr>Sample question 1</vt:lpstr>
      <vt:lpstr>Answer sample question 1</vt:lpstr>
      <vt:lpstr>Answer question 1 continued</vt:lpstr>
      <vt:lpstr>How to level sample question 1</vt:lpstr>
      <vt:lpstr>Case study for question 2</vt:lpstr>
      <vt:lpstr>Sample question 2</vt:lpstr>
      <vt:lpstr>PowerPoint Presentation</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 Hilton</cp:lastModifiedBy>
  <cp:revision>108</cp:revision>
  <dcterms:created xsi:type="dcterms:W3CDTF">2017-05-29T18:04:54Z</dcterms:created>
  <dcterms:modified xsi:type="dcterms:W3CDTF">2018-11-20T18:28:11Z</dcterms:modified>
</cp:coreProperties>
</file>