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sldIdLst>
    <p:sldId id="340" r:id="rId2"/>
    <p:sldId id="365" r:id="rId3"/>
    <p:sldId id="369" r:id="rId4"/>
    <p:sldId id="370" r:id="rId5"/>
    <p:sldId id="366" r:id="rId6"/>
    <p:sldId id="368" r:id="rId7"/>
    <p:sldId id="367" r:id="rId8"/>
    <p:sldId id="364" r:id="rId9"/>
    <p:sldId id="362" r:id="rId10"/>
    <p:sldId id="363" r:id="rId11"/>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Tempus Sans ITC" panose="04020404030D07020202" pitchFamily="82" charset="0"/>
        <a:ea typeface="+mn-ea"/>
        <a:cs typeface="+mn-cs"/>
      </a:defRPr>
    </a:lvl1pPr>
    <a:lvl2pPr marL="457200" algn="l" rtl="0" eaLnBrk="0" fontAlgn="base" hangingPunct="0">
      <a:spcBef>
        <a:spcPct val="0"/>
      </a:spcBef>
      <a:spcAft>
        <a:spcPct val="0"/>
      </a:spcAft>
      <a:defRPr sz="2400" kern="1200">
        <a:solidFill>
          <a:schemeClr val="tx1"/>
        </a:solidFill>
        <a:latin typeface="Tempus Sans ITC" panose="04020404030D07020202" pitchFamily="82" charset="0"/>
        <a:ea typeface="+mn-ea"/>
        <a:cs typeface="+mn-cs"/>
      </a:defRPr>
    </a:lvl2pPr>
    <a:lvl3pPr marL="914400" algn="l" rtl="0" eaLnBrk="0" fontAlgn="base" hangingPunct="0">
      <a:spcBef>
        <a:spcPct val="0"/>
      </a:spcBef>
      <a:spcAft>
        <a:spcPct val="0"/>
      </a:spcAft>
      <a:defRPr sz="2400" kern="1200">
        <a:solidFill>
          <a:schemeClr val="tx1"/>
        </a:solidFill>
        <a:latin typeface="Tempus Sans ITC" panose="04020404030D07020202" pitchFamily="82" charset="0"/>
        <a:ea typeface="+mn-ea"/>
        <a:cs typeface="+mn-cs"/>
      </a:defRPr>
    </a:lvl3pPr>
    <a:lvl4pPr marL="1371600" algn="l" rtl="0" eaLnBrk="0" fontAlgn="base" hangingPunct="0">
      <a:spcBef>
        <a:spcPct val="0"/>
      </a:spcBef>
      <a:spcAft>
        <a:spcPct val="0"/>
      </a:spcAft>
      <a:defRPr sz="2400" kern="1200">
        <a:solidFill>
          <a:schemeClr val="tx1"/>
        </a:solidFill>
        <a:latin typeface="Tempus Sans ITC" panose="04020404030D07020202" pitchFamily="82" charset="0"/>
        <a:ea typeface="+mn-ea"/>
        <a:cs typeface="+mn-cs"/>
      </a:defRPr>
    </a:lvl4pPr>
    <a:lvl5pPr marL="1828800" algn="l" rtl="0" eaLnBrk="0" fontAlgn="base" hangingPunct="0">
      <a:spcBef>
        <a:spcPct val="0"/>
      </a:spcBef>
      <a:spcAft>
        <a:spcPct val="0"/>
      </a:spcAft>
      <a:defRPr sz="2400" kern="1200">
        <a:solidFill>
          <a:schemeClr val="tx1"/>
        </a:solidFill>
        <a:latin typeface="Tempus Sans ITC" panose="04020404030D07020202" pitchFamily="82" charset="0"/>
        <a:ea typeface="+mn-ea"/>
        <a:cs typeface="+mn-cs"/>
      </a:defRPr>
    </a:lvl5pPr>
    <a:lvl6pPr marL="2286000" algn="l" defTabSz="914400" rtl="0" eaLnBrk="1" latinLnBrk="0" hangingPunct="1">
      <a:defRPr sz="2400" kern="1200">
        <a:solidFill>
          <a:schemeClr val="tx1"/>
        </a:solidFill>
        <a:latin typeface="Tempus Sans ITC" panose="04020404030D07020202" pitchFamily="82" charset="0"/>
        <a:ea typeface="+mn-ea"/>
        <a:cs typeface="+mn-cs"/>
      </a:defRPr>
    </a:lvl6pPr>
    <a:lvl7pPr marL="2743200" algn="l" defTabSz="914400" rtl="0" eaLnBrk="1" latinLnBrk="0" hangingPunct="1">
      <a:defRPr sz="2400" kern="1200">
        <a:solidFill>
          <a:schemeClr val="tx1"/>
        </a:solidFill>
        <a:latin typeface="Tempus Sans ITC" panose="04020404030D07020202" pitchFamily="82" charset="0"/>
        <a:ea typeface="+mn-ea"/>
        <a:cs typeface="+mn-cs"/>
      </a:defRPr>
    </a:lvl7pPr>
    <a:lvl8pPr marL="3200400" algn="l" defTabSz="914400" rtl="0" eaLnBrk="1" latinLnBrk="0" hangingPunct="1">
      <a:defRPr sz="2400" kern="1200">
        <a:solidFill>
          <a:schemeClr val="tx1"/>
        </a:solidFill>
        <a:latin typeface="Tempus Sans ITC" panose="04020404030D07020202" pitchFamily="82" charset="0"/>
        <a:ea typeface="+mn-ea"/>
        <a:cs typeface="+mn-cs"/>
      </a:defRPr>
    </a:lvl8pPr>
    <a:lvl9pPr marL="3657600" algn="l" defTabSz="914400" rtl="0" eaLnBrk="1" latinLnBrk="0" hangingPunct="1">
      <a:defRPr sz="2400"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9E9"/>
    <a:srgbClr val="FFFFCC"/>
    <a:srgbClr val="FFFF99"/>
    <a:srgbClr val="FFFF66"/>
    <a:srgbClr val="66FF33"/>
    <a:srgbClr val="EAEAE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9" autoAdjust="0"/>
  </p:normalViewPr>
  <p:slideViewPr>
    <p:cSldViewPr snapToGrid="0">
      <p:cViewPr varScale="1">
        <p:scale>
          <a:sx n="104" d="100"/>
          <a:sy n="104" d="100"/>
        </p:scale>
        <p:origin x="174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3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C72098C-D8C8-4233-8EC0-52594FAF8F1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11632EEA-0230-43B0-A70B-BE9021D4AECB}"/>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9220" name="Rectangle 4">
            <a:extLst>
              <a:ext uri="{FF2B5EF4-FFF2-40B4-BE49-F238E27FC236}">
                <a16:creationId xmlns:a16="http://schemas.microsoft.com/office/drawing/2014/main" id="{7750C988-362E-4B5A-9FEB-F432836E162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457CA401-1B4A-47E5-8B44-698839FC0863}"/>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1C1D181B-82DF-4536-9916-1FA249204DE7}"/>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5B8839A1-F6FC-4EED-A1DB-E16836373805}"/>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6A64B624-EA33-4629-819F-027A62A4481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EE09FB65-03ED-4B9B-83AA-73157B389C34}"/>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id="{0FA3F7BC-68F2-4C93-AE6F-E99C314C75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GB" altLang="en-US"/>
              <a:t>Students identify key words to underline</a:t>
            </a:r>
          </a:p>
        </p:txBody>
      </p:sp>
      <p:sp>
        <p:nvSpPr>
          <p:cNvPr id="10244" name="Slide Number Placeholder 3">
            <a:extLst>
              <a:ext uri="{FF2B5EF4-FFF2-40B4-BE49-F238E27FC236}">
                <a16:creationId xmlns:a16="http://schemas.microsoft.com/office/drawing/2014/main" id="{EE233481-70AF-43CF-A0A3-5A3CF1EBA1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2013">
              <a:defRPr sz="2400">
                <a:solidFill>
                  <a:schemeClr val="tx1"/>
                </a:solidFill>
                <a:latin typeface="Tempus Sans ITC" panose="04020404030D07020202" pitchFamily="82" charset="0"/>
              </a:defRPr>
            </a:lvl1pPr>
            <a:lvl2pPr marL="742950" indent="-285750" defTabSz="862013">
              <a:defRPr sz="2400">
                <a:solidFill>
                  <a:schemeClr val="tx1"/>
                </a:solidFill>
                <a:latin typeface="Tempus Sans ITC" panose="04020404030D07020202" pitchFamily="82" charset="0"/>
              </a:defRPr>
            </a:lvl2pPr>
            <a:lvl3pPr marL="1143000" indent="-228600" defTabSz="862013">
              <a:defRPr sz="2400">
                <a:solidFill>
                  <a:schemeClr val="tx1"/>
                </a:solidFill>
                <a:latin typeface="Tempus Sans ITC" panose="04020404030D07020202" pitchFamily="82" charset="0"/>
              </a:defRPr>
            </a:lvl3pPr>
            <a:lvl4pPr marL="1600200" indent="-228600" defTabSz="862013">
              <a:defRPr sz="2400">
                <a:solidFill>
                  <a:schemeClr val="tx1"/>
                </a:solidFill>
                <a:latin typeface="Tempus Sans ITC" panose="04020404030D07020202" pitchFamily="82" charset="0"/>
              </a:defRPr>
            </a:lvl4pPr>
            <a:lvl5pPr marL="2057400" indent="-228600" defTabSz="862013">
              <a:defRPr sz="2400">
                <a:solidFill>
                  <a:schemeClr val="tx1"/>
                </a:solidFill>
                <a:latin typeface="Tempus Sans ITC" panose="04020404030D07020202" pitchFamily="82" charset="0"/>
              </a:defRPr>
            </a:lvl5pPr>
            <a:lvl6pPr marL="2514600" indent="-228600" defTabSz="862013" eaLnBrk="0" fontAlgn="base" hangingPunct="0">
              <a:spcBef>
                <a:spcPct val="0"/>
              </a:spcBef>
              <a:spcAft>
                <a:spcPct val="0"/>
              </a:spcAft>
              <a:defRPr sz="2400">
                <a:solidFill>
                  <a:schemeClr val="tx1"/>
                </a:solidFill>
                <a:latin typeface="Tempus Sans ITC" panose="04020404030D07020202" pitchFamily="82" charset="0"/>
              </a:defRPr>
            </a:lvl6pPr>
            <a:lvl7pPr marL="2971800" indent="-228600" defTabSz="862013" eaLnBrk="0" fontAlgn="base" hangingPunct="0">
              <a:spcBef>
                <a:spcPct val="0"/>
              </a:spcBef>
              <a:spcAft>
                <a:spcPct val="0"/>
              </a:spcAft>
              <a:defRPr sz="2400">
                <a:solidFill>
                  <a:schemeClr val="tx1"/>
                </a:solidFill>
                <a:latin typeface="Tempus Sans ITC" panose="04020404030D07020202" pitchFamily="82" charset="0"/>
              </a:defRPr>
            </a:lvl7pPr>
            <a:lvl8pPr marL="3429000" indent="-228600" defTabSz="862013" eaLnBrk="0" fontAlgn="base" hangingPunct="0">
              <a:spcBef>
                <a:spcPct val="0"/>
              </a:spcBef>
              <a:spcAft>
                <a:spcPct val="0"/>
              </a:spcAft>
              <a:defRPr sz="2400">
                <a:solidFill>
                  <a:schemeClr val="tx1"/>
                </a:solidFill>
                <a:latin typeface="Tempus Sans ITC" panose="04020404030D07020202" pitchFamily="82" charset="0"/>
              </a:defRPr>
            </a:lvl8pPr>
            <a:lvl9pPr marL="3886200" indent="-228600" defTabSz="862013" eaLnBrk="0" fontAlgn="base" hangingPunct="0">
              <a:spcBef>
                <a:spcPct val="0"/>
              </a:spcBef>
              <a:spcAft>
                <a:spcPct val="0"/>
              </a:spcAft>
              <a:defRPr sz="2400">
                <a:solidFill>
                  <a:schemeClr val="tx1"/>
                </a:solidFill>
                <a:latin typeface="Tempus Sans ITC" panose="04020404030D07020202" pitchFamily="82" charset="0"/>
              </a:defRPr>
            </a:lvl9pPr>
          </a:lstStyle>
          <a:p>
            <a:pPr eaLnBrk="1" hangingPunct="1"/>
            <a:fld id="{73418217-F836-4F83-A097-0D589B2DD34B}" type="slidenum">
              <a:rPr lang="en-GB" altLang="en-US" sz="1200">
                <a:solidFill>
                  <a:srgbClr val="000000"/>
                </a:solidFill>
                <a:latin typeface="Arial" panose="020B0604020202020204" pitchFamily="34" charset="0"/>
                <a:cs typeface="Arial" panose="020B0604020202020204" pitchFamily="34" charset="0"/>
              </a:rPr>
              <a:pPr eaLnBrk="1" hangingPunct="1"/>
              <a:t>1</a:t>
            </a:fld>
            <a:endParaRPr lang="en-GB" altLang="en-US" sz="120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11548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9637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86500" y="255588"/>
            <a:ext cx="2095500" cy="5535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0" y="255588"/>
            <a:ext cx="6134100" cy="5535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4903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7397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05219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268413"/>
            <a:ext cx="3771900"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268413"/>
            <a:ext cx="3771900"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5173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2963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0210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906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6724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1772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nth_theme_business_classic_shades_of_blue_bg">
            <a:extLst>
              <a:ext uri="{FF2B5EF4-FFF2-40B4-BE49-F238E27FC236}">
                <a16:creationId xmlns:a16="http://schemas.microsoft.com/office/drawing/2014/main" id="{0B39A760-7E21-4169-A172-6A0CEBD5E75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r="3546" b="91408"/>
          <a:stretch>
            <a:fillRect/>
          </a:stretch>
        </p:blipFill>
        <p:spPr bwMode="auto">
          <a:xfrm>
            <a:off x="0" y="0"/>
            <a:ext cx="91440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EE2E1C10-4301-4103-A06C-99CC4D60CA8D}"/>
              </a:ext>
            </a:extLst>
          </p:cNvPr>
          <p:cNvSpPr>
            <a:spLocks noGrp="1" noChangeArrowheads="1"/>
          </p:cNvSpPr>
          <p:nvPr>
            <p:ph type="body" idx="1"/>
          </p:nvPr>
        </p:nvSpPr>
        <p:spPr bwMode="auto">
          <a:xfrm>
            <a:off x="685800" y="1268413"/>
            <a:ext cx="7696200"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5" descr="penny_guy_walking_md_transparent_30133">
            <a:extLst>
              <a:ext uri="{FF2B5EF4-FFF2-40B4-BE49-F238E27FC236}">
                <a16:creationId xmlns:a16="http://schemas.microsoft.com/office/drawing/2014/main" id="{29979A7E-3226-4EF2-83D9-0E0A75D8216C}"/>
              </a:ext>
            </a:extLst>
          </p:cNvPr>
          <p:cNvPicPr>
            <a:picLocks noChangeAspect="1" noChangeArrowheads="1" noCrop="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91500" y="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42" name="Rectangle 6">
            <a:extLst>
              <a:ext uri="{FF2B5EF4-FFF2-40B4-BE49-F238E27FC236}">
                <a16:creationId xmlns:a16="http://schemas.microsoft.com/office/drawing/2014/main" id="{1B991136-4B99-4D99-BC6B-E10B59BFA669}"/>
              </a:ext>
            </a:extLst>
          </p:cNvPr>
          <p:cNvSpPr>
            <a:spLocks noGrp="1" noChangeArrowheads="1"/>
          </p:cNvSpPr>
          <p:nvPr>
            <p:ph type="title"/>
          </p:nvPr>
        </p:nvSpPr>
        <p:spPr bwMode="auto">
          <a:xfrm>
            <a:off x="0" y="255588"/>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3200" b="1">
          <a:solidFill>
            <a:srgbClr val="FFFF00"/>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rgbClr val="FFFF00"/>
          </a:solidFill>
          <a:effectLst>
            <a:outerShdw blurRad="38100" dist="38100" dir="2700000" algn="tl">
              <a:srgbClr val="C0C0C0"/>
            </a:outerShdw>
          </a:effectLst>
          <a:latin typeface="Comic Sans MS" pitchFamily="66" charset="0"/>
        </a:defRPr>
      </a:lvl2pPr>
      <a:lvl3pPr algn="l" rtl="0" eaLnBrk="0" fontAlgn="base" hangingPunct="0">
        <a:spcBef>
          <a:spcPct val="0"/>
        </a:spcBef>
        <a:spcAft>
          <a:spcPct val="0"/>
        </a:spcAft>
        <a:defRPr sz="3200" b="1">
          <a:solidFill>
            <a:srgbClr val="FFFF00"/>
          </a:solidFill>
          <a:effectLst>
            <a:outerShdw blurRad="38100" dist="38100" dir="2700000" algn="tl">
              <a:srgbClr val="C0C0C0"/>
            </a:outerShdw>
          </a:effectLst>
          <a:latin typeface="Comic Sans MS" pitchFamily="66" charset="0"/>
        </a:defRPr>
      </a:lvl3pPr>
      <a:lvl4pPr algn="l" rtl="0" eaLnBrk="0" fontAlgn="base" hangingPunct="0">
        <a:spcBef>
          <a:spcPct val="0"/>
        </a:spcBef>
        <a:spcAft>
          <a:spcPct val="0"/>
        </a:spcAft>
        <a:defRPr sz="3200" b="1">
          <a:solidFill>
            <a:srgbClr val="FFFF00"/>
          </a:solidFill>
          <a:effectLst>
            <a:outerShdw blurRad="38100" dist="38100" dir="2700000" algn="tl">
              <a:srgbClr val="C0C0C0"/>
            </a:outerShdw>
          </a:effectLst>
          <a:latin typeface="Comic Sans MS" pitchFamily="66" charset="0"/>
        </a:defRPr>
      </a:lvl4pPr>
      <a:lvl5pPr algn="l" rtl="0" eaLnBrk="0" fontAlgn="base" hangingPunct="0">
        <a:spcBef>
          <a:spcPct val="0"/>
        </a:spcBef>
        <a:spcAft>
          <a:spcPct val="0"/>
        </a:spcAft>
        <a:defRPr sz="3200" b="1">
          <a:solidFill>
            <a:srgbClr val="FFFF00"/>
          </a:solidFill>
          <a:effectLst>
            <a:outerShdw blurRad="38100" dist="38100" dir="2700000" algn="tl">
              <a:srgbClr val="C0C0C0"/>
            </a:outerShdw>
          </a:effectLst>
          <a:latin typeface="Comic Sans MS" pitchFamily="66" charset="0"/>
        </a:defRPr>
      </a:lvl5pPr>
      <a:lvl6pPr marL="457200" algn="l" rtl="0" fontAlgn="base">
        <a:spcBef>
          <a:spcPct val="0"/>
        </a:spcBef>
        <a:spcAft>
          <a:spcPct val="0"/>
        </a:spcAft>
        <a:defRPr sz="3200" b="1">
          <a:solidFill>
            <a:srgbClr val="FFFF00"/>
          </a:solidFill>
          <a:effectLst>
            <a:outerShdw blurRad="38100" dist="38100" dir="2700000" algn="tl">
              <a:srgbClr val="C0C0C0"/>
            </a:outerShdw>
          </a:effectLst>
          <a:latin typeface="Comic Sans MS" pitchFamily="66" charset="0"/>
        </a:defRPr>
      </a:lvl6pPr>
      <a:lvl7pPr marL="914400" algn="l" rtl="0" fontAlgn="base">
        <a:spcBef>
          <a:spcPct val="0"/>
        </a:spcBef>
        <a:spcAft>
          <a:spcPct val="0"/>
        </a:spcAft>
        <a:defRPr sz="3200" b="1">
          <a:solidFill>
            <a:srgbClr val="FFFF00"/>
          </a:solidFill>
          <a:effectLst>
            <a:outerShdw blurRad="38100" dist="38100" dir="2700000" algn="tl">
              <a:srgbClr val="C0C0C0"/>
            </a:outerShdw>
          </a:effectLst>
          <a:latin typeface="Comic Sans MS" pitchFamily="66" charset="0"/>
        </a:defRPr>
      </a:lvl7pPr>
      <a:lvl8pPr marL="1371600" algn="l" rtl="0" fontAlgn="base">
        <a:spcBef>
          <a:spcPct val="0"/>
        </a:spcBef>
        <a:spcAft>
          <a:spcPct val="0"/>
        </a:spcAft>
        <a:defRPr sz="3200" b="1">
          <a:solidFill>
            <a:srgbClr val="FFFF00"/>
          </a:solidFill>
          <a:effectLst>
            <a:outerShdw blurRad="38100" dist="38100" dir="2700000" algn="tl">
              <a:srgbClr val="C0C0C0"/>
            </a:outerShdw>
          </a:effectLst>
          <a:latin typeface="Comic Sans MS" pitchFamily="66" charset="0"/>
        </a:defRPr>
      </a:lvl8pPr>
      <a:lvl9pPr marL="1828800" algn="l" rtl="0" fontAlgn="base">
        <a:spcBef>
          <a:spcPct val="0"/>
        </a:spcBef>
        <a:spcAft>
          <a:spcPct val="0"/>
        </a:spcAft>
        <a:defRPr sz="3200" b="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Blip>
          <a:blip r:embed="rId15"/>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3" panose="05040102010807070707" pitchFamily="18" charset="2"/>
        <a:buBlip>
          <a:blip r:embed="rId16"/>
        </a:buBlip>
        <a:defRPr sz="2000">
          <a:solidFill>
            <a:schemeClr val="tx1"/>
          </a:solidFill>
          <a:latin typeface="+mn-lt"/>
        </a:defRPr>
      </a:lvl2pPr>
      <a:lvl3pPr marL="1143000" indent="-228600" algn="l" rtl="0" eaLnBrk="0" fontAlgn="base" hangingPunct="0">
        <a:spcBef>
          <a:spcPct val="20000"/>
        </a:spcBef>
        <a:spcAft>
          <a:spcPct val="0"/>
        </a:spcAft>
        <a:buBlip>
          <a:blip r:embed="rId17"/>
        </a:buBlip>
        <a:defRPr>
          <a:solidFill>
            <a:schemeClr val="tx1"/>
          </a:solidFill>
          <a:latin typeface="+mn-lt"/>
        </a:defRPr>
      </a:lvl3pPr>
      <a:lvl4pPr marL="1600200" indent="-228600" algn="l" rtl="0" eaLnBrk="0" fontAlgn="base" hangingPunct="0">
        <a:spcBef>
          <a:spcPct val="20000"/>
        </a:spcBef>
        <a:spcAft>
          <a:spcPct val="0"/>
        </a:spcAft>
        <a:buBlip>
          <a:blip r:embed="rId18"/>
        </a:buBlip>
        <a:defRPr sz="1600">
          <a:solidFill>
            <a:schemeClr val="tx1"/>
          </a:solidFill>
          <a:latin typeface="+mn-lt"/>
        </a:defRPr>
      </a:lvl4pPr>
      <a:lvl5pPr marL="2057400" indent="-228600" algn="l" rtl="0" eaLnBrk="0" fontAlgn="base" hangingPunct="0">
        <a:spcBef>
          <a:spcPct val="20000"/>
        </a:spcBef>
        <a:spcAft>
          <a:spcPct val="0"/>
        </a:spcAft>
        <a:buBlip>
          <a:blip r:embed="rId19"/>
        </a:buBlip>
        <a:defRPr sz="1200">
          <a:solidFill>
            <a:schemeClr val="tx1"/>
          </a:solidFill>
          <a:latin typeface="+mn-lt"/>
        </a:defRPr>
      </a:lvl5pPr>
      <a:lvl6pPr marL="2514600" indent="-228600" algn="l" rtl="0" fontAlgn="base">
        <a:spcBef>
          <a:spcPct val="20000"/>
        </a:spcBef>
        <a:spcAft>
          <a:spcPct val="0"/>
        </a:spcAft>
        <a:buBlip>
          <a:blip r:embed="rId19"/>
        </a:buBlip>
        <a:defRPr sz="1200">
          <a:solidFill>
            <a:schemeClr val="tx1"/>
          </a:solidFill>
          <a:latin typeface="+mn-lt"/>
        </a:defRPr>
      </a:lvl6pPr>
      <a:lvl7pPr marL="2971800" indent="-228600" algn="l" rtl="0" fontAlgn="base">
        <a:spcBef>
          <a:spcPct val="20000"/>
        </a:spcBef>
        <a:spcAft>
          <a:spcPct val="0"/>
        </a:spcAft>
        <a:buBlip>
          <a:blip r:embed="rId19"/>
        </a:buBlip>
        <a:defRPr sz="1200">
          <a:solidFill>
            <a:schemeClr val="tx1"/>
          </a:solidFill>
          <a:latin typeface="+mn-lt"/>
        </a:defRPr>
      </a:lvl7pPr>
      <a:lvl8pPr marL="3429000" indent="-228600" algn="l" rtl="0" fontAlgn="base">
        <a:spcBef>
          <a:spcPct val="20000"/>
        </a:spcBef>
        <a:spcAft>
          <a:spcPct val="0"/>
        </a:spcAft>
        <a:buBlip>
          <a:blip r:embed="rId19"/>
        </a:buBlip>
        <a:defRPr sz="1200">
          <a:solidFill>
            <a:schemeClr val="tx1"/>
          </a:solidFill>
          <a:latin typeface="+mn-lt"/>
        </a:defRPr>
      </a:lvl8pPr>
      <a:lvl9pPr marL="3886200" indent="-228600" algn="l" rtl="0" fontAlgn="base">
        <a:spcBef>
          <a:spcPct val="20000"/>
        </a:spcBef>
        <a:spcAft>
          <a:spcPct val="0"/>
        </a:spcAft>
        <a:buBlip>
          <a:blip r:embed="rId19"/>
        </a:buBlip>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C04866A8-6CE1-4382-BC07-E3F78707CF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122" r="2" b="29997"/>
          <a:stretch>
            <a:fillRect/>
          </a:stretch>
        </p:blipFill>
        <p:spPr bwMode="auto">
          <a:xfrm>
            <a:off x="-252413" y="-92075"/>
            <a:ext cx="93964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6">
            <a:extLst>
              <a:ext uri="{FF2B5EF4-FFF2-40B4-BE49-F238E27FC236}">
                <a16:creationId xmlns:a16="http://schemas.microsoft.com/office/drawing/2014/main" id="{48A1CE74-08EA-43D5-83EC-3E76EC39AB08}"/>
              </a:ext>
            </a:extLst>
          </p:cNvPr>
          <p:cNvSpPr txBox="1">
            <a:spLocks noChangeArrowheads="1"/>
          </p:cNvSpPr>
          <p:nvPr/>
        </p:nvSpPr>
        <p:spPr bwMode="auto">
          <a:xfrm>
            <a:off x="96838" y="1503363"/>
            <a:ext cx="1571625" cy="338137"/>
          </a:xfrm>
          <a:prstGeom prst="rect">
            <a:avLst/>
          </a:prstGeom>
          <a:solidFill>
            <a:schemeClr val="bg1"/>
          </a:solidFill>
          <a:ln w="19050">
            <a:solidFill>
              <a:schemeClr val="tx1"/>
            </a:solidFill>
            <a:miter lim="800000"/>
            <a:headEnd/>
            <a:tailEnd/>
          </a:ln>
        </p:spPr>
        <p:txBody>
          <a:bodyPr>
            <a:spAutoFit/>
          </a:bodyPr>
          <a:lstStyle>
            <a:lvl1pPr>
              <a:defRPr sz="2400">
                <a:solidFill>
                  <a:schemeClr val="tx1"/>
                </a:solidFill>
                <a:latin typeface="Tempus Sans ITC" panose="04020404030D07020202" pitchFamily="82" charset="0"/>
              </a:defRPr>
            </a:lvl1pPr>
            <a:lvl2pPr marL="742950" indent="-285750">
              <a:defRPr sz="2400">
                <a:solidFill>
                  <a:schemeClr val="tx1"/>
                </a:solidFill>
                <a:latin typeface="Tempus Sans ITC" panose="04020404030D07020202" pitchFamily="82" charset="0"/>
              </a:defRPr>
            </a:lvl2pPr>
            <a:lvl3pPr marL="1143000" indent="-228600">
              <a:defRPr sz="2400">
                <a:solidFill>
                  <a:schemeClr val="tx1"/>
                </a:solidFill>
                <a:latin typeface="Tempus Sans ITC" panose="04020404030D07020202" pitchFamily="82" charset="0"/>
              </a:defRPr>
            </a:lvl3pPr>
            <a:lvl4pPr marL="1600200" indent="-228600">
              <a:defRPr sz="2400">
                <a:solidFill>
                  <a:schemeClr val="tx1"/>
                </a:solidFill>
                <a:latin typeface="Tempus Sans ITC" panose="04020404030D07020202" pitchFamily="82" charset="0"/>
              </a:defRPr>
            </a:lvl4pPr>
            <a:lvl5pPr marL="2057400" indent="-228600">
              <a:defRPr sz="2400">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a:solidFill>
                  <a:schemeClr val="tx1"/>
                </a:solidFill>
                <a:latin typeface="Tempus Sans ITC" panose="04020404030D07020202" pitchFamily="82" charset="0"/>
              </a:defRPr>
            </a:lvl9pPr>
          </a:lstStyle>
          <a:p>
            <a:pPr eaLnBrk="1" hangingPunct="1"/>
            <a:r>
              <a:rPr lang="en-GB" altLang="en-US" sz="1600" b="1">
                <a:solidFill>
                  <a:srgbClr val="FF0000"/>
                </a:solidFill>
                <a:latin typeface="Comic Sans MS" panose="030F0702030302020204" pitchFamily="66" charset="0"/>
                <a:ea typeface="MS PGothic" panose="020B0600070205080204" pitchFamily="34" charset="-128"/>
                <a:cs typeface="Arial" panose="020B0604020202020204" pitchFamily="34" charset="0"/>
              </a:rPr>
              <a:t>Think about…</a:t>
            </a:r>
          </a:p>
        </p:txBody>
      </p:sp>
      <p:sp>
        <p:nvSpPr>
          <p:cNvPr id="3" name="Rectangle 2">
            <a:extLst>
              <a:ext uri="{FF2B5EF4-FFF2-40B4-BE49-F238E27FC236}">
                <a16:creationId xmlns:a16="http://schemas.microsoft.com/office/drawing/2014/main" id="{1A6AEB4E-A34A-4079-A53B-EEEE8F569C59}"/>
              </a:ext>
            </a:extLst>
          </p:cNvPr>
          <p:cNvSpPr/>
          <p:nvPr/>
        </p:nvSpPr>
        <p:spPr>
          <a:xfrm>
            <a:off x="1801813" y="0"/>
            <a:ext cx="7140575" cy="1352550"/>
          </a:xfrm>
          <a:prstGeom prst="rect">
            <a:avLst/>
          </a:prstGeom>
          <a:solidFill>
            <a:srgbClr val="FF0000"/>
          </a:solidFill>
          <a:ln w="25400" cap="flat" cmpd="sng" algn="ctr">
            <a:solidFill>
              <a:srgbClr val="000000"/>
            </a:solidFill>
            <a:prstDash val="solid"/>
          </a:ln>
          <a:effectLst/>
        </p:spPr>
        <p:txBody>
          <a:bodyPr anchor="ctr"/>
          <a:lstStyle/>
          <a:p>
            <a:pPr>
              <a:defRPr/>
            </a:pPr>
            <a:r>
              <a:rPr lang="en-GB" sz="3200" b="1" dirty="0">
                <a:solidFill>
                  <a:schemeClr val="bg1"/>
                </a:solidFill>
                <a:latin typeface="Calibri" pitchFamily="34" charset="0"/>
              </a:rPr>
              <a:t>3.2.4 Staying small</a:t>
            </a:r>
            <a:endParaRPr lang="en-GB" sz="3200" b="1" kern="0" dirty="0">
              <a:solidFill>
                <a:schemeClr val="bg1"/>
              </a:solidFill>
              <a:latin typeface="Calibri" pitchFamily="34" charset="0"/>
            </a:endParaRPr>
          </a:p>
        </p:txBody>
      </p:sp>
      <p:pic>
        <p:nvPicPr>
          <p:cNvPr id="2053" name="Picture 2" descr="http://www.blue-inc-solutions.co.uk/software/images/jigsaw.jpg">
            <a:extLst>
              <a:ext uri="{FF2B5EF4-FFF2-40B4-BE49-F238E27FC236}">
                <a16:creationId xmlns:a16="http://schemas.microsoft.com/office/drawing/2014/main" id="{1B12723F-1000-4AEE-A7DA-B7DBA4FE33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8" y="438150"/>
            <a:ext cx="785812" cy="785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54" name="Picture 4" descr="http://jwikert.typepad.com/photos/uncategorized/2007/11/27/cogs_2.jpg">
            <a:extLst>
              <a:ext uri="{FF2B5EF4-FFF2-40B4-BE49-F238E27FC236}">
                <a16:creationId xmlns:a16="http://schemas.microsoft.com/office/drawing/2014/main" id="{1D22E2EF-AF0C-4EB1-ABD4-5F8153E039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938" y="2249488"/>
            <a:ext cx="857250" cy="8937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055" name="TextBox 26">
            <a:extLst>
              <a:ext uri="{FF2B5EF4-FFF2-40B4-BE49-F238E27FC236}">
                <a16:creationId xmlns:a16="http://schemas.microsoft.com/office/drawing/2014/main" id="{263A5EB6-60D8-4B61-81A5-A9747A1255A7}"/>
              </a:ext>
            </a:extLst>
          </p:cNvPr>
          <p:cNvSpPr txBox="1">
            <a:spLocks noChangeArrowheads="1"/>
          </p:cNvSpPr>
          <p:nvPr/>
        </p:nvSpPr>
        <p:spPr bwMode="auto">
          <a:xfrm>
            <a:off x="96838" y="-3175"/>
            <a:ext cx="1571625" cy="338138"/>
          </a:xfrm>
          <a:prstGeom prst="rect">
            <a:avLst/>
          </a:prstGeom>
          <a:solidFill>
            <a:schemeClr val="bg1"/>
          </a:solidFill>
          <a:ln w="12700">
            <a:solidFill>
              <a:schemeClr val="tx1"/>
            </a:solidFill>
            <a:miter lim="800000"/>
            <a:headEnd/>
            <a:tailEnd/>
          </a:ln>
        </p:spPr>
        <p:txBody>
          <a:bodyPr>
            <a:spAutoFit/>
          </a:bodyPr>
          <a:lstStyle>
            <a:lvl1pPr>
              <a:defRPr sz="2400">
                <a:solidFill>
                  <a:schemeClr val="tx1"/>
                </a:solidFill>
                <a:latin typeface="Tempus Sans ITC" panose="04020404030D07020202" pitchFamily="82" charset="0"/>
              </a:defRPr>
            </a:lvl1pPr>
            <a:lvl2pPr marL="742950" indent="-285750">
              <a:defRPr sz="2400">
                <a:solidFill>
                  <a:schemeClr val="tx1"/>
                </a:solidFill>
                <a:latin typeface="Tempus Sans ITC" panose="04020404030D07020202" pitchFamily="82" charset="0"/>
              </a:defRPr>
            </a:lvl2pPr>
            <a:lvl3pPr marL="1143000" indent="-228600">
              <a:defRPr sz="2400">
                <a:solidFill>
                  <a:schemeClr val="tx1"/>
                </a:solidFill>
                <a:latin typeface="Tempus Sans ITC" panose="04020404030D07020202" pitchFamily="82" charset="0"/>
              </a:defRPr>
            </a:lvl3pPr>
            <a:lvl4pPr marL="1600200" indent="-228600">
              <a:defRPr sz="2400">
                <a:solidFill>
                  <a:schemeClr val="tx1"/>
                </a:solidFill>
                <a:latin typeface="Tempus Sans ITC" panose="04020404030D07020202" pitchFamily="82" charset="0"/>
              </a:defRPr>
            </a:lvl4pPr>
            <a:lvl5pPr marL="2057400" indent="-228600">
              <a:defRPr sz="2400">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a:solidFill>
                  <a:schemeClr val="tx1"/>
                </a:solidFill>
                <a:latin typeface="Tempus Sans ITC" panose="04020404030D07020202" pitchFamily="82" charset="0"/>
              </a:defRPr>
            </a:lvl9pPr>
          </a:lstStyle>
          <a:p>
            <a:pPr eaLnBrk="1" hangingPunct="1"/>
            <a:r>
              <a:rPr lang="en-GB" altLang="en-US" sz="1600" b="1">
                <a:solidFill>
                  <a:srgbClr val="FF0000"/>
                </a:solidFill>
                <a:latin typeface="Comic Sans MS" panose="030F0702030302020204" pitchFamily="66" charset="0"/>
                <a:ea typeface="MS PGothic" panose="020B0600070205080204" pitchFamily="34" charset="-128"/>
                <a:cs typeface="Arial" panose="020B0604020202020204" pitchFamily="34" charset="0"/>
              </a:rPr>
              <a:t>The BIG Idea</a:t>
            </a:r>
          </a:p>
        </p:txBody>
      </p:sp>
      <p:sp>
        <p:nvSpPr>
          <p:cNvPr id="2056" name="Rectangle 6">
            <a:extLst>
              <a:ext uri="{FF2B5EF4-FFF2-40B4-BE49-F238E27FC236}">
                <a16:creationId xmlns:a16="http://schemas.microsoft.com/office/drawing/2014/main" id="{96C4A28A-2FDD-45AA-A576-6079B2FF6BB0}"/>
              </a:ext>
            </a:extLst>
          </p:cNvPr>
          <p:cNvSpPr>
            <a:spLocks noChangeArrowheads="1"/>
          </p:cNvSpPr>
          <p:nvPr/>
        </p:nvSpPr>
        <p:spPr bwMode="auto">
          <a:xfrm>
            <a:off x="1801813" y="1503363"/>
            <a:ext cx="7140575" cy="2808288"/>
          </a:xfrm>
          <a:prstGeom prst="rect">
            <a:avLst/>
          </a:prstGeom>
          <a:solidFill>
            <a:srgbClr val="FFFF00"/>
          </a:solidFill>
          <a:ln w="25400" algn="ctr">
            <a:solidFill>
              <a:srgbClr val="000000"/>
            </a:solidFill>
            <a:miter lim="800000"/>
            <a:headEnd/>
            <a:tailEnd/>
          </a:ln>
        </p:spPr>
        <p:txBody>
          <a:bodyPr anchor="ctr"/>
          <a:lstStyle>
            <a:lvl1pPr>
              <a:defRPr sz="2400">
                <a:solidFill>
                  <a:schemeClr val="tx1"/>
                </a:solidFill>
                <a:latin typeface="Tempus Sans ITC" panose="04020404030D07020202" pitchFamily="82" charset="0"/>
              </a:defRPr>
            </a:lvl1pPr>
            <a:lvl2pPr marL="742950" indent="-285750">
              <a:defRPr sz="2400">
                <a:solidFill>
                  <a:schemeClr val="tx1"/>
                </a:solidFill>
                <a:latin typeface="Tempus Sans ITC" panose="04020404030D07020202" pitchFamily="82" charset="0"/>
              </a:defRPr>
            </a:lvl2pPr>
            <a:lvl3pPr marL="1143000" indent="-228600">
              <a:defRPr sz="2400">
                <a:solidFill>
                  <a:schemeClr val="tx1"/>
                </a:solidFill>
                <a:latin typeface="Tempus Sans ITC" panose="04020404030D07020202" pitchFamily="82" charset="0"/>
              </a:defRPr>
            </a:lvl3pPr>
            <a:lvl4pPr marL="1600200" indent="-228600">
              <a:defRPr sz="2400">
                <a:solidFill>
                  <a:schemeClr val="tx1"/>
                </a:solidFill>
                <a:latin typeface="Tempus Sans ITC" panose="04020404030D07020202" pitchFamily="82" charset="0"/>
              </a:defRPr>
            </a:lvl4pPr>
            <a:lvl5pPr marL="2057400" indent="-228600">
              <a:defRPr sz="2400">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a:solidFill>
                  <a:schemeClr val="tx1"/>
                </a:solidFill>
                <a:latin typeface="Tempus Sans ITC" panose="04020404030D07020202" pitchFamily="82" charset="0"/>
              </a:defRPr>
            </a:lvl9pPr>
          </a:lstStyle>
          <a:p>
            <a:r>
              <a:rPr lang="en-GB" b="1" dirty="0">
                <a:latin typeface="Calibri" panose="020F0502020204030204" pitchFamily="34" charset="0"/>
                <a:cs typeface="Calibri" panose="020F0502020204030204" pitchFamily="34" charset="0"/>
              </a:rPr>
              <a:t>Small business survival in competitive markets: </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product differentiation and USPs </a:t>
            </a:r>
            <a:br>
              <a:rPr lang="en-GB" dirty="0">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flexibility in responding to customer needs </a:t>
            </a: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customer service </a:t>
            </a:r>
          </a:p>
          <a:p>
            <a:pPr marL="342900" indent="-342900">
              <a:buFont typeface="Arial" panose="020B0604020202020204" pitchFamily="34" charset="0"/>
              <a:buChar char="•"/>
            </a:pPr>
            <a:r>
              <a:rPr lang="en-GB" dirty="0">
                <a:latin typeface="Calibri" panose="020F0502020204030204" pitchFamily="34" charset="0"/>
                <a:cs typeface="Calibri" panose="020F0502020204030204" pitchFamily="34" charset="0"/>
              </a:rPr>
              <a:t>e-commerce</a:t>
            </a:r>
          </a:p>
          <a:p>
            <a:endParaRPr lang="en-GB" altLang="en-US" dirty="0">
              <a:solidFill>
                <a:schemeClr val="accent2"/>
              </a:solidFill>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344D9-8FC9-4467-9A8E-4B64A9831F7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18EE1E8-88F9-4B30-9575-548FB0C7B364}"/>
              </a:ext>
            </a:extLst>
          </p:cNvPr>
          <p:cNvSpPr>
            <a:spLocks noGrp="1"/>
          </p:cNvSpPr>
          <p:nvPr>
            <p:ph idx="1"/>
          </p:nvPr>
        </p:nvSpPr>
        <p:spPr>
          <a:xfrm>
            <a:off x="-83127" y="542205"/>
            <a:ext cx="5458691" cy="4978400"/>
          </a:xfrm>
        </p:spPr>
        <p:txBody>
          <a:bodyPr/>
          <a:lstStyle/>
          <a:p>
            <a:r>
              <a:rPr lang="en-GB" b="1" dirty="0"/>
              <a:t>Data response 1</a:t>
            </a:r>
            <a:endParaRPr lang="en-GB" dirty="0"/>
          </a:p>
          <a:p>
            <a:pPr marL="0" indent="0">
              <a:buNone/>
            </a:pPr>
            <a:r>
              <a:rPr lang="en-GB" sz="1800" dirty="0"/>
              <a:t>Morris Ltd and VH Engineering pic are both manufacturers of components used in UK car factories. Although both were founded in the 1980s, Morris Ltd has remained small, in contrast with VH Engineering pic which has pursued a strategy of rapid growth over the past 20 years.</a:t>
            </a:r>
          </a:p>
          <a:p>
            <a:pPr marL="0" indent="0">
              <a:buNone/>
            </a:pPr>
            <a:r>
              <a:rPr lang="en-GB" sz="1800" dirty="0"/>
              <a:t>Shareholders at VH Engineering pic are concerned that the company has developed a reputation of being slow to respond to market change. Although sales remain high, analysts attribute this to the firm's willingness to cut prices on its products which tend to offer fewer features than those of market-leading businesses.</a:t>
            </a:r>
          </a:p>
          <a:p>
            <a:endParaRPr lang="en-GB" dirty="0"/>
          </a:p>
        </p:txBody>
      </p:sp>
      <p:pic>
        <p:nvPicPr>
          <p:cNvPr id="4" name="Picture 3">
            <a:extLst>
              <a:ext uri="{FF2B5EF4-FFF2-40B4-BE49-F238E27FC236}">
                <a16:creationId xmlns:a16="http://schemas.microsoft.com/office/drawing/2014/main" id="{B935EBAC-3530-4030-B2F9-DAD4249EB49C}"/>
              </a:ext>
            </a:extLst>
          </p:cNvPr>
          <p:cNvPicPr/>
          <p:nvPr/>
        </p:nvPicPr>
        <p:blipFill>
          <a:blip r:embed="rId2"/>
          <a:stretch>
            <a:fillRect/>
          </a:stretch>
        </p:blipFill>
        <p:spPr>
          <a:xfrm>
            <a:off x="5202382" y="1620121"/>
            <a:ext cx="3941618" cy="3046121"/>
          </a:xfrm>
          <a:prstGeom prst="rect">
            <a:avLst/>
          </a:prstGeom>
        </p:spPr>
      </p:pic>
      <p:pic>
        <p:nvPicPr>
          <p:cNvPr id="5" name="Picture 4">
            <a:extLst>
              <a:ext uri="{FF2B5EF4-FFF2-40B4-BE49-F238E27FC236}">
                <a16:creationId xmlns:a16="http://schemas.microsoft.com/office/drawing/2014/main" id="{23B10794-B09A-4347-8A59-BE88C103D285}"/>
              </a:ext>
            </a:extLst>
          </p:cNvPr>
          <p:cNvPicPr>
            <a:picLocks noChangeAspect="1"/>
          </p:cNvPicPr>
          <p:nvPr/>
        </p:nvPicPr>
        <p:blipFill>
          <a:blip r:embed="rId3"/>
          <a:stretch>
            <a:fillRect/>
          </a:stretch>
        </p:blipFill>
        <p:spPr>
          <a:xfrm>
            <a:off x="0" y="4699397"/>
            <a:ext cx="6779491" cy="2158603"/>
          </a:xfrm>
          <a:prstGeom prst="rect">
            <a:avLst/>
          </a:prstGeom>
        </p:spPr>
      </p:pic>
    </p:spTree>
    <p:extLst>
      <p:ext uri="{BB962C8B-B14F-4D97-AF65-F5344CB8AC3E}">
        <p14:creationId xmlns:p14="http://schemas.microsoft.com/office/powerpoint/2010/main" val="46919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223FE-A59E-4A12-8BAB-D8D7AB510C30}"/>
              </a:ext>
            </a:extLst>
          </p:cNvPr>
          <p:cNvSpPr>
            <a:spLocks noGrp="1"/>
          </p:cNvSpPr>
          <p:nvPr>
            <p:ph type="title"/>
          </p:nvPr>
        </p:nvSpPr>
        <p:spPr>
          <a:xfrm>
            <a:off x="0" y="80097"/>
            <a:ext cx="8756073" cy="914400"/>
          </a:xfrm>
        </p:spPr>
        <p:txBody>
          <a:bodyPr/>
          <a:lstStyle/>
          <a:p>
            <a:br>
              <a:rPr lang="en-GB" dirty="0"/>
            </a:br>
            <a:r>
              <a:rPr lang="en-GB" dirty="0"/>
              <a:t>Small businesses survival in competitive markets:</a:t>
            </a:r>
            <a:br>
              <a:rPr lang="en-GB" dirty="0"/>
            </a:br>
            <a:endParaRPr lang="en-GB" b="0" dirty="0"/>
          </a:p>
        </p:txBody>
      </p:sp>
      <p:sp>
        <p:nvSpPr>
          <p:cNvPr id="3" name="Content Placeholder 2">
            <a:extLst>
              <a:ext uri="{FF2B5EF4-FFF2-40B4-BE49-F238E27FC236}">
                <a16:creationId xmlns:a16="http://schemas.microsoft.com/office/drawing/2014/main" id="{FD6CA71F-0694-4C85-994B-40E9DE546E80}"/>
              </a:ext>
            </a:extLst>
          </p:cNvPr>
          <p:cNvSpPr>
            <a:spLocks noGrp="1"/>
          </p:cNvSpPr>
          <p:nvPr>
            <p:ph idx="1"/>
          </p:nvPr>
        </p:nvSpPr>
        <p:spPr>
          <a:xfrm>
            <a:off x="295563" y="1268413"/>
            <a:ext cx="8562109" cy="5344823"/>
          </a:xfrm>
        </p:spPr>
        <p:txBody>
          <a:bodyPr/>
          <a:lstStyle/>
          <a:p>
            <a:r>
              <a:rPr lang="en-GB" sz="1800" dirty="0"/>
              <a:t>Product differentiation and USP’s – Smaller businesses may be able to offer a more personal service than bigger business and therefore create brand loyalty. Furthermore, the products that they sell may be unique. This is especially the case in niche markets.</a:t>
            </a:r>
          </a:p>
          <a:p>
            <a:r>
              <a:rPr lang="en-GB" sz="1800" dirty="0"/>
              <a:t>Flexibility in responding to customer needs – As the business is smaller it is able to respond to changes in customer tastes and fashions. This is in contrast to bigger businesses where poor co-ordination and communication can make it longer for them to react to changes in customer needs and wants.</a:t>
            </a:r>
          </a:p>
          <a:p>
            <a:r>
              <a:rPr lang="en-GB" sz="1800" dirty="0"/>
              <a:t>Customer service – Smaller businesses are able to offer a more personal service than bigger businesses. This is likely to attract customers to smaller stores rather than larger ones.</a:t>
            </a:r>
          </a:p>
          <a:p>
            <a:r>
              <a:rPr lang="en-GB" sz="1800" dirty="0"/>
              <a:t>E-commerce – The growth of businesses selling on the internet has resulted in a number of stores closing. This is a big threat to small businesses as the increasing accessibility of the internet and e-commerce has resulted in an increasing amount of people buying online rather than in stores.</a:t>
            </a:r>
          </a:p>
          <a:p>
            <a:endParaRPr lang="en-GB" sz="1800" dirty="0"/>
          </a:p>
          <a:p>
            <a:endParaRPr lang="en-GB" sz="1800" dirty="0"/>
          </a:p>
          <a:p>
            <a:endParaRPr lang="en-GB" sz="1800" dirty="0"/>
          </a:p>
          <a:p>
            <a:endParaRPr lang="en-GB" sz="1600" dirty="0"/>
          </a:p>
          <a:p>
            <a:endParaRPr lang="en-GB" dirty="0"/>
          </a:p>
        </p:txBody>
      </p:sp>
    </p:spTree>
    <p:extLst>
      <p:ext uri="{BB962C8B-B14F-4D97-AF65-F5344CB8AC3E}">
        <p14:creationId xmlns:p14="http://schemas.microsoft.com/office/powerpoint/2010/main" val="378523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B8026-A0A7-413A-96F1-87E75DB8606A}"/>
              </a:ext>
            </a:extLst>
          </p:cNvPr>
          <p:cNvSpPr>
            <a:spLocks noGrp="1"/>
          </p:cNvSpPr>
          <p:nvPr>
            <p:ph type="title"/>
          </p:nvPr>
        </p:nvSpPr>
        <p:spPr/>
        <p:txBody>
          <a:bodyPr/>
          <a:lstStyle/>
          <a:p>
            <a:r>
              <a:rPr lang="en-GB" dirty="0"/>
              <a:t>Product differentiation and USP’s</a:t>
            </a:r>
          </a:p>
        </p:txBody>
      </p:sp>
      <p:sp>
        <p:nvSpPr>
          <p:cNvPr id="3" name="Content Placeholder 2">
            <a:extLst>
              <a:ext uri="{FF2B5EF4-FFF2-40B4-BE49-F238E27FC236}">
                <a16:creationId xmlns:a16="http://schemas.microsoft.com/office/drawing/2014/main" id="{4CA8234C-E884-4579-80ED-00A204DB167E}"/>
              </a:ext>
            </a:extLst>
          </p:cNvPr>
          <p:cNvSpPr>
            <a:spLocks noGrp="1"/>
          </p:cNvSpPr>
          <p:nvPr>
            <p:ph idx="1"/>
          </p:nvPr>
        </p:nvSpPr>
        <p:spPr/>
        <p:txBody>
          <a:bodyPr/>
          <a:lstStyle/>
          <a:p>
            <a:r>
              <a:rPr lang="en-GB" dirty="0"/>
              <a:t>Maintaining a level of product differentiation is important to a small firm. </a:t>
            </a:r>
          </a:p>
          <a:p>
            <a:r>
              <a:rPr lang="en-GB" dirty="0"/>
              <a:t>Differentiation can stifle growth because it limits the product to a small niche market.</a:t>
            </a:r>
          </a:p>
          <a:p>
            <a:r>
              <a:rPr lang="en-GB" dirty="0"/>
              <a:t>Expansion/growth might mean moving away from the very point of differentiation that created the success in the first place</a:t>
            </a:r>
          </a:p>
          <a:p>
            <a:endParaRPr lang="en-GB" dirty="0"/>
          </a:p>
          <a:p>
            <a:endParaRPr lang="en-GB" dirty="0"/>
          </a:p>
        </p:txBody>
      </p:sp>
    </p:spTree>
    <p:extLst>
      <p:ext uri="{BB962C8B-B14F-4D97-AF65-F5344CB8AC3E}">
        <p14:creationId xmlns:p14="http://schemas.microsoft.com/office/powerpoint/2010/main" val="191170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A38E6-8BD3-4FBE-B178-A99E1038F93A}"/>
              </a:ext>
            </a:extLst>
          </p:cNvPr>
          <p:cNvSpPr>
            <a:spLocks noGrp="1"/>
          </p:cNvSpPr>
          <p:nvPr>
            <p:ph type="title"/>
          </p:nvPr>
        </p:nvSpPr>
        <p:spPr>
          <a:xfrm>
            <a:off x="-1" y="255588"/>
            <a:ext cx="8968509" cy="914400"/>
          </a:xfrm>
        </p:spPr>
        <p:txBody>
          <a:bodyPr/>
          <a:lstStyle/>
          <a:p>
            <a:r>
              <a:rPr lang="en-GB" dirty="0"/>
              <a:t>Flexibility in responding to customer needs</a:t>
            </a:r>
          </a:p>
        </p:txBody>
      </p:sp>
      <p:sp>
        <p:nvSpPr>
          <p:cNvPr id="3" name="Content Placeholder 2">
            <a:extLst>
              <a:ext uri="{FF2B5EF4-FFF2-40B4-BE49-F238E27FC236}">
                <a16:creationId xmlns:a16="http://schemas.microsoft.com/office/drawing/2014/main" id="{147483B5-6B7C-4DA6-A5DB-259FE4443A56}"/>
              </a:ext>
            </a:extLst>
          </p:cNvPr>
          <p:cNvSpPr>
            <a:spLocks noGrp="1"/>
          </p:cNvSpPr>
          <p:nvPr>
            <p:ph idx="1"/>
          </p:nvPr>
        </p:nvSpPr>
        <p:spPr>
          <a:xfrm>
            <a:off x="0" y="1268413"/>
            <a:ext cx="6299200" cy="5333999"/>
          </a:xfrm>
        </p:spPr>
        <p:txBody>
          <a:bodyPr/>
          <a:lstStyle/>
          <a:p>
            <a:r>
              <a:rPr lang="en-GB" dirty="0"/>
              <a:t>Firms needs to adapt to changing customer tastes</a:t>
            </a:r>
          </a:p>
          <a:p>
            <a:r>
              <a:rPr lang="en-GB" dirty="0"/>
              <a:t>This is most easily done by shop floor staff who directly interact with the customer. </a:t>
            </a:r>
          </a:p>
          <a:p>
            <a:r>
              <a:rPr lang="en-GB" dirty="0"/>
              <a:t>Feedback from staff is invaluable – this is made more difficult in tall hierarchically structured firms.</a:t>
            </a:r>
          </a:p>
          <a:p>
            <a:r>
              <a:rPr lang="en-GB" dirty="0"/>
              <a:t>Middle management can often stifle feedback from below reaching senior decision makers</a:t>
            </a:r>
          </a:p>
          <a:p>
            <a:r>
              <a:rPr lang="en-GB" dirty="0"/>
              <a:t>Smaller companies do not have such internal communication difficulties</a:t>
            </a:r>
          </a:p>
        </p:txBody>
      </p:sp>
      <p:pic>
        <p:nvPicPr>
          <p:cNvPr id="4" name="Picture 3">
            <a:extLst>
              <a:ext uri="{FF2B5EF4-FFF2-40B4-BE49-F238E27FC236}">
                <a16:creationId xmlns:a16="http://schemas.microsoft.com/office/drawing/2014/main" id="{029A7C10-9E22-408A-97AD-95FD0C899C3E}"/>
              </a:ext>
            </a:extLst>
          </p:cNvPr>
          <p:cNvPicPr>
            <a:picLocks noChangeAspect="1"/>
          </p:cNvPicPr>
          <p:nvPr/>
        </p:nvPicPr>
        <p:blipFill>
          <a:blip r:embed="rId2"/>
          <a:stretch>
            <a:fillRect/>
          </a:stretch>
        </p:blipFill>
        <p:spPr>
          <a:xfrm>
            <a:off x="5591175" y="4052887"/>
            <a:ext cx="3552825" cy="2647950"/>
          </a:xfrm>
          <a:prstGeom prst="rect">
            <a:avLst/>
          </a:prstGeom>
        </p:spPr>
      </p:pic>
    </p:spTree>
    <p:extLst>
      <p:ext uri="{BB962C8B-B14F-4D97-AF65-F5344CB8AC3E}">
        <p14:creationId xmlns:p14="http://schemas.microsoft.com/office/powerpoint/2010/main" val="15156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663D0-70CE-4316-B4D0-76BC95553CE3}"/>
              </a:ext>
            </a:extLst>
          </p:cNvPr>
          <p:cNvSpPr>
            <a:spLocks noGrp="1"/>
          </p:cNvSpPr>
          <p:nvPr>
            <p:ph type="title"/>
          </p:nvPr>
        </p:nvSpPr>
        <p:spPr>
          <a:xfrm>
            <a:off x="-1" y="255588"/>
            <a:ext cx="8959273" cy="914400"/>
          </a:xfrm>
        </p:spPr>
        <p:txBody>
          <a:bodyPr/>
          <a:lstStyle/>
          <a:p>
            <a:br>
              <a:rPr lang="en-GB" dirty="0"/>
            </a:br>
            <a:r>
              <a:rPr lang="en-GB" dirty="0"/>
              <a:t>Flexibility in responding to customer needs</a:t>
            </a:r>
            <a:br>
              <a:rPr lang="en-GB" dirty="0"/>
            </a:br>
            <a:endParaRPr lang="en-GB" dirty="0"/>
          </a:p>
        </p:txBody>
      </p:sp>
      <p:pic>
        <p:nvPicPr>
          <p:cNvPr id="5" name="Content Placeholder 4">
            <a:extLst>
              <a:ext uri="{FF2B5EF4-FFF2-40B4-BE49-F238E27FC236}">
                <a16:creationId xmlns:a16="http://schemas.microsoft.com/office/drawing/2014/main" id="{71DB0864-3A31-4316-8DD3-1D5E94670A10}"/>
              </a:ext>
            </a:extLst>
          </p:cNvPr>
          <p:cNvPicPr>
            <a:picLocks noGrp="1" noChangeAspect="1"/>
          </p:cNvPicPr>
          <p:nvPr>
            <p:ph idx="1"/>
          </p:nvPr>
        </p:nvPicPr>
        <p:blipFill>
          <a:blip r:embed="rId2"/>
          <a:stretch>
            <a:fillRect/>
          </a:stretch>
        </p:blipFill>
        <p:spPr>
          <a:xfrm>
            <a:off x="885825" y="1449821"/>
            <a:ext cx="7372350" cy="4429125"/>
          </a:xfrm>
          <a:prstGeom prst="rect">
            <a:avLst/>
          </a:prstGeom>
        </p:spPr>
      </p:pic>
    </p:spTree>
    <p:extLst>
      <p:ext uri="{BB962C8B-B14F-4D97-AF65-F5344CB8AC3E}">
        <p14:creationId xmlns:p14="http://schemas.microsoft.com/office/powerpoint/2010/main" val="240544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CC27D-7C69-4BE3-8465-2D1A7A4B533D}"/>
              </a:ext>
            </a:extLst>
          </p:cNvPr>
          <p:cNvSpPr>
            <a:spLocks noGrp="1"/>
          </p:cNvSpPr>
          <p:nvPr>
            <p:ph type="title"/>
          </p:nvPr>
        </p:nvSpPr>
        <p:spPr/>
        <p:txBody>
          <a:bodyPr/>
          <a:lstStyle/>
          <a:p>
            <a:r>
              <a:rPr lang="en-GB" dirty="0"/>
              <a:t>Customer service</a:t>
            </a:r>
          </a:p>
        </p:txBody>
      </p:sp>
      <p:sp>
        <p:nvSpPr>
          <p:cNvPr id="3" name="Content Placeholder 2">
            <a:extLst>
              <a:ext uri="{FF2B5EF4-FFF2-40B4-BE49-F238E27FC236}">
                <a16:creationId xmlns:a16="http://schemas.microsoft.com/office/drawing/2014/main" id="{79D2E6B0-82A6-40CB-BDC6-75903EEDFD3E}"/>
              </a:ext>
            </a:extLst>
          </p:cNvPr>
          <p:cNvSpPr>
            <a:spLocks noGrp="1"/>
          </p:cNvSpPr>
          <p:nvPr>
            <p:ph idx="1"/>
          </p:nvPr>
        </p:nvSpPr>
        <p:spPr/>
        <p:txBody>
          <a:bodyPr/>
          <a:lstStyle/>
          <a:p>
            <a:r>
              <a:rPr lang="en-GB" dirty="0"/>
              <a:t>Delivering excellent customer service needs staff who care about how they treat customers.  This is easier when staff see how there contribution contributes to overall business success.</a:t>
            </a:r>
          </a:p>
          <a:p>
            <a:r>
              <a:rPr lang="en-GB" dirty="0"/>
              <a:t>Herzberg – workers more motivated when results of your work are more clearly identified</a:t>
            </a:r>
          </a:p>
          <a:p>
            <a:r>
              <a:rPr lang="en-GB" dirty="0"/>
              <a:t>Staff within larger companies may feel that their efforts make little difference.</a:t>
            </a:r>
          </a:p>
          <a:p>
            <a:endParaRPr lang="en-GB" dirty="0"/>
          </a:p>
        </p:txBody>
      </p:sp>
    </p:spTree>
    <p:extLst>
      <p:ext uri="{BB962C8B-B14F-4D97-AF65-F5344CB8AC3E}">
        <p14:creationId xmlns:p14="http://schemas.microsoft.com/office/powerpoint/2010/main" val="52679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11330-4C7B-46C6-9F63-A8DBDE0C5C01}"/>
              </a:ext>
            </a:extLst>
          </p:cNvPr>
          <p:cNvSpPr>
            <a:spLocks noGrp="1"/>
          </p:cNvSpPr>
          <p:nvPr>
            <p:ph type="title"/>
          </p:nvPr>
        </p:nvSpPr>
        <p:spPr/>
        <p:txBody>
          <a:bodyPr/>
          <a:lstStyle/>
          <a:p>
            <a:r>
              <a:rPr lang="en-GB" dirty="0"/>
              <a:t>Ecommerce</a:t>
            </a:r>
          </a:p>
        </p:txBody>
      </p:sp>
      <p:sp>
        <p:nvSpPr>
          <p:cNvPr id="3" name="Content Placeholder 2">
            <a:extLst>
              <a:ext uri="{FF2B5EF4-FFF2-40B4-BE49-F238E27FC236}">
                <a16:creationId xmlns:a16="http://schemas.microsoft.com/office/drawing/2014/main" id="{C17BD5EB-D1F0-4CA3-ADD8-9E3F82B74B42}"/>
              </a:ext>
            </a:extLst>
          </p:cNvPr>
          <p:cNvSpPr>
            <a:spLocks noGrp="1"/>
          </p:cNvSpPr>
          <p:nvPr>
            <p:ph idx="1"/>
          </p:nvPr>
        </p:nvSpPr>
        <p:spPr/>
        <p:txBody>
          <a:bodyPr/>
          <a:lstStyle/>
          <a:p>
            <a:r>
              <a:rPr lang="en-GB" dirty="0"/>
              <a:t>Electronically generated commerce occurs when commercial transactions take place online.</a:t>
            </a:r>
          </a:p>
          <a:p>
            <a:r>
              <a:rPr lang="en-GB" dirty="0"/>
              <a:t>Ecommerce in the UK exceeded £50 billion by 2015</a:t>
            </a:r>
          </a:p>
          <a:p>
            <a:r>
              <a:rPr lang="en-GB" dirty="0"/>
              <a:t>Prospect for further growth is huge</a:t>
            </a:r>
          </a:p>
          <a:p>
            <a:r>
              <a:rPr lang="en-GB" dirty="0"/>
              <a:t>A lot of that growth will come from `m-commerce` i.e. making purchases on the move via a mobile device.</a:t>
            </a:r>
          </a:p>
          <a:p>
            <a:r>
              <a:rPr lang="en-GB" dirty="0"/>
              <a:t>Specialised small businesses can break-even by selling to a much greater geographical market place</a:t>
            </a:r>
          </a:p>
          <a:p>
            <a:r>
              <a:rPr lang="en-GB" dirty="0"/>
              <a:t>Reduction of entry barriers</a:t>
            </a:r>
          </a:p>
          <a:p>
            <a:pPr marL="0" indent="0">
              <a:buNone/>
            </a:pPr>
            <a:endParaRPr lang="en-GB" dirty="0"/>
          </a:p>
        </p:txBody>
      </p:sp>
    </p:spTree>
    <p:extLst>
      <p:ext uri="{BB962C8B-B14F-4D97-AF65-F5344CB8AC3E}">
        <p14:creationId xmlns:p14="http://schemas.microsoft.com/office/powerpoint/2010/main" val="2322589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A4D2AF-E3EF-49A1-A115-684BD23245E1}"/>
              </a:ext>
            </a:extLst>
          </p:cNvPr>
          <p:cNvPicPr/>
          <p:nvPr/>
        </p:nvPicPr>
        <p:blipFill>
          <a:blip r:embed="rId2"/>
          <a:stretch>
            <a:fillRect/>
          </a:stretch>
        </p:blipFill>
        <p:spPr>
          <a:xfrm>
            <a:off x="0" y="946035"/>
            <a:ext cx="9144000" cy="4438765"/>
          </a:xfrm>
          <a:prstGeom prst="rect">
            <a:avLst/>
          </a:prstGeom>
        </p:spPr>
      </p:pic>
    </p:spTree>
    <p:extLst>
      <p:ext uri="{BB962C8B-B14F-4D97-AF65-F5344CB8AC3E}">
        <p14:creationId xmlns:p14="http://schemas.microsoft.com/office/powerpoint/2010/main" val="289318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59761-6C20-44B0-A27A-888FCB0BC2E2}"/>
              </a:ext>
            </a:extLst>
          </p:cNvPr>
          <p:cNvSpPr>
            <a:spLocks noGrp="1"/>
          </p:cNvSpPr>
          <p:nvPr>
            <p:ph type="title"/>
          </p:nvPr>
        </p:nvSpPr>
        <p:spPr/>
        <p:txBody>
          <a:bodyPr/>
          <a:lstStyle/>
          <a:p>
            <a:r>
              <a:rPr lang="en-GB" dirty="0"/>
              <a:t>Review - reasons to stay small</a:t>
            </a:r>
          </a:p>
        </p:txBody>
      </p:sp>
      <p:sp>
        <p:nvSpPr>
          <p:cNvPr id="3" name="Content Placeholder 2">
            <a:extLst>
              <a:ext uri="{FF2B5EF4-FFF2-40B4-BE49-F238E27FC236}">
                <a16:creationId xmlns:a16="http://schemas.microsoft.com/office/drawing/2014/main" id="{AFF7BFB5-4B3D-48D0-B620-9B7AB71332B2}"/>
              </a:ext>
            </a:extLst>
          </p:cNvPr>
          <p:cNvSpPr>
            <a:spLocks noGrp="1"/>
          </p:cNvSpPr>
          <p:nvPr>
            <p:ph idx="1"/>
          </p:nvPr>
        </p:nvSpPr>
        <p:spPr>
          <a:xfrm>
            <a:off x="147782" y="1080655"/>
            <a:ext cx="8996218" cy="5430981"/>
          </a:xfrm>
        </p:spPr>
        <p:txBody>
          <a:bodyPr/>
          <a:lstStyle/>
          <a:p>
            <a:pPr marL="457200" indent="-457200">
              <a:buFont typeface="+mj-lt"/>
              <a:buAutoNum type="arabicPeriod"/>
            </a:pPr>
            <a:r>
              <a:rPr lang="en-GB" dirty="0"/>
              <a:t>Explain two possible problems arising from growing as a business.   </a:t>
            </a:r>
            <a:r>
              <a:rPr lang="en-GB" b="1" dirty="0">
                <a:solidFill>
                  <a:srgbClr val="FF0000"/>
                </a:solidFill>
              </a:rPr>
              <a:t>(6)</a:t>
            </a:r>
          </a:p>
          <a:p>
            <a:pPr marL="457200" indent="-457200">
              <a:buFont typeface="+mj-lt"/>
              <a:buAutoNum type="arabicPeriod"/>
            </a:pPr>
            <a:r>
              <a:rPr lang="en-GB" dirty="0"/>
              <a:t>Explain why customer service may be better in a small local garage than at a national chain such as Kwik Fit. (4)</a:t>
            </a:r>
          </a:p>
          <a:p>
            <a:pPr marL="457200" indent="-457200">
              <a:buFont typeface="+mj-lt"/>
              <a:buAutoNum type="arabicPeriod"/>
            </a:pPr>
            <a:r>
              <a:rPr lang="en-GB" dirty="0"/>
              <a:t>As an organisation takes on more staff, explain briefly two possible impacts of this growth on the shape of its organisational structure. </a:t>
            </a:r>
            <a:r>
              <a:rPr lang="en-GB" b="1" dirty="0">
                <a:solidFill>
                  <a:srgbClr val="FF0000"/>
                </a:solidFill>
              </a:rPr>
              <a:t>(6)</a:t>
            </a:r>
          </a:p>
          <a:p>
            <a:pPr marL="457200" indent="-457200">
              <a:buFont typeface="+mj-lt"/>
              <a:buAutoNum type="arabicPeriod"/>
            </a:pPr>
            <a:r>
              <a:rPr lang="en-GB" dirty="0"/>
              <a:t>Explain two possible consequences for small business of starting to sell via a website </a:t>
            </a:r>
            <a:r>
              <a:rPr lang="en-GB" b="1" dirty="0">
                <a:solidFill>
                  <a:srgbClr val="FF0000"/>
                </a:solidFill>
              </a:rPr>
              <a:t>(6)</a:t>
            </a:r>
          </a:p>
          <a:p>
            <a:pPr marL="457200" indent="-457200">
              <a:buFont typeface="+mj-lt"/>
              <a:buAutoNum type="arabicPeriod"/>
            </a:pPr>
            <a:r>
              <a:rPr lang="en-GB" dirty="0"/>
              <a:t>Assess two possible impacts of opening three new outlets on a small cafe which is differentiated by the friendliness and customer service of its proprietor. </a:t>
            </a:r>
            <a:r>
              <a:rPr lang="en-GB" b="1" dirty="0">
                <a:solidFill>
                  <a:srgbClr val="FF0000"/>
                </a:solidFill>
              </a:rPr>
              <a:t>(8)</a:t>
            </a:r>
          </a:p>
          <a:p>
            <a:endParaRPr lang="en-GB" dirty="0"/>
          </a:p>
        </p:txBody>
      </p:sp>
    </p:spTree>
    <p:extLst>
      <p:ext uri="{BB962C8B-B14F-4D97-AF65-F5344CB8AC3E}">
        <p14:creationId xmlns:p14="http://schemas.microsoft.com/office/powerpoint/2010/main" val="9746223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LTRA_SCORM_COURCE_TITLE" val="4a.4.1: Nature of Company Growth"/>
  <p:tag name="ISPRING_ULTRA_SCORM_LESSON_TITLE" val="4a.4.1: Nature of Company Growth"/>
  <p:tag name="ISPRING_ULTRA_SCORM_SLIDE_COUNT" val="5"/>
  <p:tag name="ISPRING_ULTRA_SCORM_DURATION" val="3600"/>
  <p:tag name="ISPRING_ULTRA_SCORM_QUIZ_NUMBER" val="0"/>
  <p:tag name="GENSWF_OUTPUT_FILE_NAME" val="4a_4_1"/>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ank Presentation">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a:lstStyle>
        <a:defPPr marL="742950" indent="-285750" eaLnBrk="1" hangingPunct="1">
          <a:lnSpc>
            <a:spcPct val="90000"/>
          </a:lnSpc>
          <a:spcBef>
            <a:spcPct val="20000"/>
          </a:spcBef>
          <a:buFont typeface="Wingdings 3" pitchFamily="18" charset="2"/>
          <a:buBlip>
            <a:blip xmlns:r="http://schemas.openxmlformats.org/officeDocument/2006/relationships" r:embed="rId1"/>
          </a:buBlip>
          <a:defRPr sz="1600" dirty="0">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17218</TotalTime>
  <Words>709</Words>
  <Application>Microsoft Office PowerPoint</Application>
  <PresentationFormat>On-screen Show (4:3)</PresentationFormat>
  <Paragraphs>49</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Comic Sans MS</vt:lpstr>
      <vt:lpstr>Tempus Sans ITC</vt:lpstr>
      <vt:lpstr>Times New Roman</vt:lpstr>
      <vt:lpstr>Wingdings 3</vt:lpstr>
      <vt:lpstr>1_Blank Presentation</vt:lpstr>
      <vt:lpstr>PowerPoint Presentation</vt:lpstr>
      <vt:lpstr> Small businesses survival in competitive markets: </vt:lpstr>
      <vt:lpstr>Product differentiation and USP’s</vt:lpstr>
      <vt:lpstr>Flexibility in responding to customer needs</vt:lpstr>
      <vt:lpstr> Flexibility in responding to customer needs </vt:lpstr>
      <vt:lpstr>Customer service</vt:lpstr>
      <vt:lpstr>Ecommerce</vt:lpstr>
      <vt:lpstr>PowerPoint Presentation</vt:lpstr>
      <vt:lpstr>Review - reasons to stay small</vt:lpstr>
      <vt:lpstr>PowerPoint Presentation</vt:lpstr>
    </vt:vector>
  </TitlesOfParts>
  <Company>Business Studies Online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4a.4.1: Nature of Company Growth</dc:title>
  <dc:creator>A Murray</dc:creator>
  <cp:lastModifiedBy>Stephen Gouldthorpe</cp:lastModifiedBy>
  <cp:revision>329</cp:revision>
  <cp:lastPrinted>2002-06-12T08:09:25Z</cp:lastPrinted>
  <dcterms:created xsi:type="dcterms:W3CDTF">2001-07-04T09:21:15Z</dcterms:created>
  <dcterms:modified xsi:type="dcterms:W3CDTF">2020-02-11T07:57:43Z</dcterms:modified>
</cp:coreProperties>
</file>