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 id="2147483744" r:id="rId4"/>
  </p:sldMasterIdLst>
  <p:notesMasterIdLst>
    <p:notesMasterId r:id="rId57"/>
  </p:notesMasterIdLst>
  <p:sldIdLst>
    <p:sldId id="256" r:id="rId5"/>
    <p:sldId id="266" r:id="rId6"/>
    <p:sldId id="258" r:id="rId7"/>
    <p:sldId id="274" r:id="rId8"/>
    <p:sldId id="284" r:id="rId9"/>
    <p:sldId id="269" r:id="rId10"/>
    <p:sldId id="309" r:id="rId11"/>
    <p:sldId id="310" r:id="rId12"/>
    <p:sldId id="311" r:id="rId13"/>
    <p:sldId id="312" r:id="rId14"/>
    <p:sldId id="313" r:id="rId15"/>
    <p:sldId id="303" r:id="rId16"/>
    <p:sldId id="314" r:id="rId17"/>
    <p:sldId id="315" r:id="rId18"/>
    <p:sldId id="317" r:id="rId19"/>
    <p:sldId id="321" r:id="rId20"/>
    <p:sldId id="304" r:id="rId21"/>
    <p:sldId id="318" r:id="rId22"/>
    <p:sldId id="319" r:id="rId23"/>
    <p:sldId id="320" r:id="rId24"/>
    <p:sldId id="324" r:id="rId25"/>
    <p:sldId id="323" r:id="rId26"/>
    <p:sldId id="305" r:id="rId27"/>
    <p:sldId id="325" r:id="rId28"/>
    <p:sldId id="326" r:id="rId29"/>
    <p:sldId id="327" r:id="rId30"/>
    <p:sldId id="328" r:id="rId31"/>
    <p:sldId id="329" r:id="rId32"/>
    <p:sldId id="330" r:id="rId33"/>
    <p:sldId id="306" r:id="rId34"/>
    <p:sldId id="334" r:id="rId35"/>
    <p:sldId id="307" r:id="rId36"/>
    <p:sldId id="308" r:id="rId37"/>
    <p:sldId id="331" r:id="rId38"/>
    <p:sldId id="332" r:id="rId39"/>
    <p:sldId id="333" r:id="rId40"/>
    <p:sldId id="316" r:id="rId41"/>
    <p:sldId id="286" r:id="rId42"/>
    <p:sldId id="287" r:id="rId43"/>
    <p:sldId id="288" r:id="rId44"/>
    <p:sldId id="289" r:id="rId45"/>
    <p:sldId id="290" r:id="rId46"/>
    <p:sldId id="291" r:id="rId47"/>
    <p:sldId id="299" r:id="rId48"/>
    <p:sldId id="292" r:id="rId49"/>
    <p:sldId id="293" r:id="rId50"/>
    <p:sldId id="295" r:id="rId51"/>
    <p:sldId id="301" r:id="rId52"/>
    <p:sldId id="296" r:id="rId53"/>
    <p:sldId id="297" r:id="rId54"/>
    <p:sldId id="263" r:id="rId55"/>
    <p:sldId id="28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80" autoAdjust="0"/>
  </p:normalViewPr>
  <p:slideViewPr>
    <p:cSldViewPr snapToGrid="0">
      <p:cViewPr varScale="1">
        <p:scale>
          <a:sx n="66" d="100"/>
          <a:sy n="66" d="100"/>
        </p:scale>
        <p:origin x="1253" y="43"/>
      </p:cViewPr>
      <p:guideLst/>
    </p:cSldViewPr>
  </p:slideViewPr>
  <p:notesTextViewPr>
    <p:cViewPr>
      <p:scale>
        <a:sx n="1" d="1"/>
        <a:sy n="1" d="1"/>
      </p:scale>
      <p:origin x="0" y="0"/>
    </p:cViewPr>
  </p:notesTextViewPr>
  <p:sorterViewPr>
    <p:cViewPr>
      <p:scale>
        <a:sx n="40" d="100"/>
        <a:sy n="40" d="100"/>
      </p:scale>
      <p:origin x="0" y="-6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AB3BD-469A-4002-A154-11C603F3A8CA}" type="doc">
      <dgm:prSet loTypeId="urn:microsoft.com/office/officeart/2005/8/layout/radial5" loCatId="relationship" qsTypeId="urn:microsoft.com/office/officeart/2005/8/quickstyle/simple1" qsCatId="simple" csTypeId="urn:microsoft.com/office/officeart/2005/8/colors/accent0_1" csCatId="mainScheme" phldr="1"/>
      <dgm:spPr/>
      <dgm:t>
        <a:bodyPr/>
        <a:lstStyle/>
        <a:p>
          <a:endParaRPr lang="en-US"/>
        </a:p>
      </dgm:t>
    </dgm:pt>
    <dgm:pt modelId="{C1671E48-ECF8-45A4-9BEB-CBD1CD88CF8D}">
      <dgm:prSet phldrT="[Text]" phldr="1"/>
      <dgm:spPr/>
      <dgm:t>
        <a:bodyPr/>
        <a:lstStyle/>
        <a:p>
          <a:endParaRPr lang="en-US"/>
        </a:p>
      </dgm:t>
    </dgm:pt>
    <dgm:pt modelId="{8A011A15-E79E-4FD4-A54B-001B8F37FF9F}" type="parTrans" cxnId="{2387D80E-4A71-44E6-BC12-C243178B526E}">
      <dgm:prSet/>
      <dgm:spPr/>
      <dgm:t>
        <a:bodyPr/>
        <a:lstStyle/>
        <a:p>
          <a:endParaRPr lang="en-US"/>
        </a:p>
      </dgm:t>
    </dgm:pt>
    <dgm:pt modelId="{4A84E6DB-7691-42AB-9517-75CA0E277B13}" type="sibTrans" cxnId="{2387D80E-4A71-44E6-BC12-C243178B526E}">
      <dgm:prSet/>
      <dgm:spPr/>
      <dgm:t>
        <a:bodyPr/>
        <a:lstStyle/>
        <a:p>
          <a:endParaRPr lang="en-US"/>
        </a:p>
      </dgm:t>
    </dgm:pt>
    <dgm:pt modelId="{39F7FAF6-CA7B-4494-8AC6-6FBEE28EBDA7}">
      <dgm:prSet phldrT="[Text]" phldr="1"/>
      <dgm:spPr/>
      <dgm:t>
        <a:bodyPr/>
        <a:lstStyle/>
        <a:p>
          <a:endParaRPr lang="en-US"/>
        </a:p>
      </dgm:t>
    </dgm:pt>
    <dgm:pt modelId="{0D08F414-3C3B-4A59-9940-3D1E0FDBAEC8}" type="parTrans" cxnId="{1C9FAE55-BE60-464B-BC1F-79075F4CD426}">
      <dgm:prSet/>
      <dgm:spPr/>
      <dgm:t>
        <a:bodyPr/>
        <a:lstStyle/>
        <a:p>
          <a:endParaRPr lang="en-US"/>
        </a:p>
      </dgm:t>
    </dgm:pt>
    <dgm:pt modelId="{897BA990-42FA-4CE1-B518-75C132A8C52D}" type="sibTrans" cxnId="{1C9FAE55-BE60-464B-BC1F-79075F4CD426}">
      <dgm:prSet/>
      <dgm:spPr/>
      <dgm:t>
        <a:bodyPr/>
        <a:lstStyle/>
        <a:p>
          <a:endParaRPr lang="en-US"/>
        </a:p>
      </dgm:t>
    </dgm:pt>
    <dgm:pt modelId="{AB32AE88-DCFE-4842-AFF3-E7B2AD0E78F2}">
      <dgm:prSet phldrT="[Text]" phldr="1"/>
      <dgm:spPr/>
      <dgm:t>
        <a:bodyPr/>
        <a:lstStyle/>
        <a:p>
          <a:endParaRPr lang="en-US"/>
        </a:p>
      </dgm:t>
    </dgm:pt>
    <dgm:pt modelId="{559B301F-2473-4403-B8EA-0CF35D01A70F}" type="parTrans" cxnId="{47AB0EA4-5EC9-4466-8488-21717FF293F6}">
      <dgm:prSet/>
      <dgm:spPr/>
      <dgm:t>
        <a:bodyPr/>
        <a:lstStyle/>
        <a:p>
          <a:endParaRPr lang="en-US"/>
        </a:p>
      </dgm:t>
    </dgm:pt>
    <dgm:pt modelId="{21E8DF1B-90E7-45F3-AEAA-39440BC8FFC9}" type="sibTrans" cxnId="{47AB0EA4-5EC9-4466-8488-21717FF293F6}">
      <dgm:prSet/>
      <dgm:spPr/>
      <dgm:t>
        <a:bodyPr/>
        <a:lstStyle/>
        <a:p>
          <a:endParaRPr lang="en-US"/>
        </a:p>
      </dgm:t>
    </dgm:pt>
    <dgm:pt modelId="{F528E648-7455-4765-BCF0-8DE26AF1D9CD}">
      <dgm:prSet phldrT="[Text]" phldr="1"/>
      <dgm:spPr/>
      <dgm:t>
        <a:bodyPr/>
        <a:lstStyle/>
        <a:p>
          <a:endParaRPr lang="en-US"/>
        </a:p>
      </dgm:t>
    </dgm:pt>
    <dgm:pt modelId="{031FC868-56CD-4EC1-B253-65D03E3E55EE}" type="parTrans" cxnId="{454D9004-CDEB-4C8A-8CD5-A3D8620C3B6A}">
      <dgm:prSet/>
      <dgm:spPr/>
      <dgm:t>
        <a:bodyPr/>
        <a:lstStyle/>
        <a:p>
          <a:endParaRPr lang="en-US"/>
        </a:p>
      </dgm:t>
    </dgm:pt>
    <dgm:pt modelId="{04D051FC-4DD6-465A-A8F6-DA25800DDC14}" type="sibTrans" cxnId="{454D9004-CDEB-4C8A-8CD5-A3D8620C3B6A}">
      <dgm:prSet/>
      <dgm:spPr/>
      <dgm:t>
        <a:bodyPr/>
        <a:lstStyle/>
        <a:p>
          <a:endParaRPr lang="en-US"/>
        </a:p>
      </dgm:t>
    </dgm:pt>
    <dgm:pt modelId="{3663B9B0-7623-4545-871B-7D565027128C}">
      <dgm:prSet phldrT="[Text]" phldr="1"/>
      <dgm:spPr/>
      <dgm:t>
        <a:bodyPr/>
        <a:lstStyle/>
        <a:p>
          <a:endParaRPr lang="en-US"/>
        </a:p>
      </dgm:t>
    </dgm:pt>
    <dgm:pt modelId="{AFBE24D2-82B7-4404-8C8E-B67FA359659E}" type="parTrans" cxnId="{0FC3C38B-34D2-4FC2-A5B9-70AAD32FF286}">
      <dgm:prSet/>
      <dgm:spPr/>
      <dgm:t>
        <a:bodyPr/>
        <a:lstStyle/>
        <a:p>
          <a:endParaRPr lang="en-US"/>
        </a:p>
      </dgm:t>
    </dgm:pt>
    <dgm:pt modelId="{4815EE22-A3A6-4401-B6C6-29ABC8559CBA}" type="sibTrans" cxnId="{0FC3C38B-34D2-4FC2-A5B9-70AAD32FF286}">
      <dgm:prSet/>
      <dgm:spPr/>
      <dgm:t>
        <a:bodyPr/>
        <a:lstStyle/>
        <a:p>
          <a:endParaRPr lang="en-US"/>
        </a:p>
      </dgm:t>
    </dgm:pt>
    <dgm:pt modelId="{00EF3089-2F51-45C1-946A-27B8A37B82F6}">
      <dgm:prSet/>
      <dgm:spPr/>
      <dgm:t>
        <a:bodyPr/>
        <a:lstStyle/>
        <a:p>
          <a:endParaRPr lang="en-US"/>
        </a:p>
      </dgm:t>
    </dgm:pt>
    <dgm:pt modelId="{38554F92-2CF6-4AE7-A82E-86827BA00C95}" type="parTrans" cxnId="{D3D5A771-8D5A-4375-92DC-61421274DA34}">
      <dgm:prSet/>
      <dgm:spPr/>
      <dgm:t>
        <a:bodyPr/>
        <a:lstStyle/>
        <a:p>
          <a:endParaRPr lang="en-US"/>
        </a:p>
      </dgm:t>
    </dgm:pt>
    <dgm:pt modelId="{44B525FF-24E6-4570-AD80-EE27393EE976}" type="sibTrans" cxnId="{D3D5A771-8D5A-4375-92DC-61421274DA34}">
      <dgm:prSet/>
      <dgm:spPr/>
      <dgm:t>
        <a:bodyPr/>
        <a:lstStyle/>
        <a:p>
          <a:endParaRPr lang="en-US"/>
        </a:p>
      </dgm:t>
    </dgm:pt>
    <dgm:pt modelId="{E5B399FF-7095-4FB6-9132-4999E21DB648}">
      <dgm:prSet/>
      <dgm:spPr/>
      <dgm:t>
        <a:bodyPr/>
        <a:lstStyle/>
        <a:p>
          <a:endParaRPr lang="en-US"/>
        </a:p>
      </dgm:t>
    </dgm:pt>
    <dgm:pt modelId="{12EE42FF-EAB0-4935-A3AF-22B6724BD5AD}" type="parTrans" cxnId="{EAADC5C5-11AA-4F1E-9E70-2E517DA88971}">
      <dgm:prSet/>
      <dgm:spPr/>
      <dgm:t>
        <a:bodyPr/>
        <a:lstStyle/>
        <a:p>
          <a:endParaRPr lang="en-US"/>
        </a:p>
      </dgm:t>
    </dgm:pt>
    <dgm:pt modelId="{2699F8EE-1310-4DF6-A70D-5F165F191541}" type="sibTrans" cxnId="{EAADC5C5-11AA-4F1E-9E70-2E517DA88971}">
      <dgm:prSet/>
      <dgm:spPr/>
      <dgm:t>
        <a:bodyPr/>
        <a:lstStyle/>
        <a:p>
          <a:endParaRPr lang="en-US"/>
        </a:p>
      </dgm:t>
    </dgm:pt>
    <dgm:pt modelId="{A2940AFA-F926-495A-8BB4-A4100872F315}" type="pres">
      <dgm:prSet presAssocID="{431AB3BD-469A-4002-A154-11C603F3A8CA}" presName="Name0" presStyleCnt="0">
        <dgm:presLayoutVars>
          <dgm:chMax val="1"/>
          <dgm:dir/>
          <dgm:animLvl val="ctr"/>
          <dgm:resizeHandles val="exact"/>
        </dgm:presLayoutVars>
      </dgm:prSet>
      <dgm:spPr/>
      <dgm:t>
        <a:bodyPr/>
        <a:lstStyle/>
        <a:p>
          <a:endParaRPr lang="en-US"/>
        </a:p>
      </dgm:t>
    </dgm:pt>
    <dgm:pt modelId="{B877B937-FA7C-4BF9-B8CC-705BF5D918CD}" type="pres">
      <dgm:prSet presAssocID="{C1671E48-ECF8-45A4-9BEB-CBD1CD88CF8D}" presName="centerShape" presStyleLbl="node0" presStyleIdx="0" presStyleCnt="1"/>
      <dgm:spPr/>
      <dgm:t>
        <a:bodyPr/>
        <a:lstStyle/>
        <a:p>
          <a:endParaRPr lang="en-US"/>
        </a:p>
      </dgm:t>
    </dgm:pt>
    <dgm:pt modelId="{C6AE521D-7D83-4F8C-BF70-5C7FB8CE457E}" type="pres">
      <dgm:prSet presAssocID="{0D08F414-3C3B-4A59-9940-3D1E0FDBAEC8}" presName="parTrans" presStyleLbl="sibTrans2D1" presStyleIdx="0" presStyleCnt="6"/>
      <dgm:spPr/>
      <dgm:t>
        <a:bodyPr/>
        <a:lstStyle/>
        <a:p>
          <a:endParaRPr lang="en-US"/>
        </a:p>
      </dgm:t>
    </dgm:pt>
    <dgm:pt modelId="{4223BCA8-02A2-4862-AE4F-4C87DC27F122}" type="pres">
      <dgm:prSet presAssocID="{0D08F414-3C3B-4A59-9940-3D1E0FDBAEC8}" presName="connectorText" presStyleLbl="sibTrans2D1" presStyleIdx="0" presStyleCnt="6"/>
      <dgm:spPr/>
      <dgm:t>
        <a:bodyPr/>
        <a:lstStyle/>
        <a:p>
          <a:endParaRPr lang="en-US"/>
        </a:p>
      </dgm:t>
    </dgm:pt>
    <dgm:pt modelId="{01C753C2-4335-42AE-B3BE-884BB80AA612}" type="pres">
      <dgm:prSet presAssocID="{39F7FAF6-CA7B-4494-8AC6-6FBEE28EBDA7}" presName="node" presStyleLbl="node1" presStyleIdx="0" presStyleCnt="6">
        <dgm:presLayoutVars>
          <dgm:bulletEnabled val="1"/>
        </dgm:presLayoutVars>
      </dgm:prSet>
      <dgm:spPr/>
      <dgm:t>
        <a:bodyPr/>
        <a:lstStyle/>
        <a:p>
          <a:endParaRPr lang="en-US"/>
        </a:p>
      </dgm:t>
    </dgm:pt>
    <dgm:pt modelId="{E2E4E62B-1656-43C7-8F3C-5D1F77E7E3AD}" type="pres">
      <dgm:prSet presAssocID="{559B301F-2473-4403-B8EA-0CF35D01A70F}" presName="parTrans" presStyleLbl="sibTrans2D1" presStyleIdx="1" presStyleCnt="6"/>
      <dgm:spPr/>
      <dgm:t>
        <a:bodyPr/>
        <a:lstStyle/>
        <a:p>
          <a:endParaRPr lang="en-US"/>
        </a:p>
      </dgm:t>
    </dgm:pt>
    <dgm:pt modelId="{B76DDD2A-5E93-46C8-AFA4-F3139C9D16AC}" type="pres">
      <dgm:prSet presAssocID="{559B301F-2473-4403-B8EA-0CF35D01A70F}" presName="connectorText" presStyleLbl="sibTrans2D1" presStyleIdx="1" presStyleCnt="6"/>
      <dgm:spPr/>
      <dgm:t>
        <a:bodyPr/>
        <a:lstStyle/>
        <a:p>
          <a:endParaRPr lang="en-US"/>
        </a:p>
      </dgm:t>
    </dgm:pt>
    <dgm:pt modelId="{1262C7D5-98AA-4746-B776-0B078C5E44E8}" type="pres">
      <dgm:prSet presAssocID="{AB32AE88-DCFE-4842-AFF3-E7B2AD0E78F2}" presName="node" presStyleLbl="node1" presStyleIdx="1" presStyleCnt="6">
        <dgm:presLayoutVars>
          <dgm:bulletEnabled val="1"/>
        </dgm:presLayoutVars>
      </dgm:prSet>
      <dgm:spPr/>
      <dgm:t>
        <a:bodyPr/>
        <a:lstStyle/>
        <a:p>
          <a:endParaRPr lang="en-US"/>
        </a:p>
      </dgm:t>
    </dgm:pt>
    <dgm:pt modelId="{4DDFB233-CABD-4DD6-B84A-6CE0727357A0}" type="pres">
      <dgm:prSet presAssocID="{031FC868-56CD-4EC1-B253-65D03E3E55EE}" presName="parTrans" presStyleLbl="sibTrans2D1" presStyleIdx="2" presStyleCnt="6"/>
      <dgm:spPr/>
      <dgm:t>
        <a:bodyPr/>
        <a:lstStyle/>
        <a:p>
          <a:endParaRPr lang="en-US"/>
        </a:p>
      </dgm:t>
    </dgm:pt>
    <dgm:pt modelId="{D3DD1215-C7A3-463A-A542-336674AA1553}" type="pres">
      <dgm:prSet presAssocID="{031FC868-56CD-4EC1-B253-65D03E3E55EE}" presName="connectorText" presStyleLbl="sibTrans2D1" presStyleIdx="2" presStyleCnt="6"/>
      <dgm:spPr/>
      <dgm:t>
        <a:bodyPr/>
        <a:lstStyle/>
        <a:p>
          <a:endParaRPr lang="en-US"/>
        </a:p>
      </dgm:t>
    </dgm:pt>
    <dgm:pt modelId="{5D984B28-AB81-4F59-99DB-00A1763658C3}" type="pres">
      <dgm:prSet presAssocID="{F528E648-7455-4765-BCF0-8DE26AF1D9CD}" presName="node" presStyleLbl="node1" presStyleIdx="2" presStyleCnt="6">
        <dgm:presLayoutVars>
          <dgm:bulletEnabled val="1"/>
        </dgm:presLayoutVars>
      </dgm:prSet>
      <dgm:spPr/>
      <dgm:t>
        <a:bodyPr/>
        <a:lstStyle/>
        <a:p>
          <a:endParaRPr lang="en-US"/>
        </a:p>
      </dgm:t>
    </dgm:pt>
    <dgm:pt modelId="{6297D681-A99C-483F-BD56-EC879734F8FD}" type="pres">
      <dgm:prSet presAssocID="{AFBE24D2-82B7-4404-8C8E-B67FA359659E}" presName="parTrans" presStyleLbl="sibTrans2D1" presStyleIdx="3" presStyleCnt="6"/>
      <dgm:spPr/>
      <dgm:t>
        <a:bodyPr/>
        <a:lstStyle/>
        <a:p>
          <a:endParaRPr lang="en-US"/>
        </a:p>
      </dgm:t>
    </dgm:pt>
    <dgm:pt modelId="{B570BC85-097A-4088-8672-0A7E17CD424D}" type="pres">
      <dgm:prSet presAssocID="{AFBE24D2-82B7-4404-8C8E-B67FA359659E}" presName="connectorText" presStyleLbl="sibTrans2D1" presStyleIdx="3" presStyleCnt="6"/>
      <dgm:spPr/>
      <dgm:t>
        <a:bodyPr/>
        <a:lstStyle/>
        <a:p>
          <a:endParaRPr lang="en-US"/>
        </a:p>
      </dgm:t>
    </dgm:pt>
    <dgm:pt modelId="{97840410-9F5C-423E-9F94-BC71BCEF5DF0}" type="pres">
      <dgm:prSet presAssocID="{3663B9B0-7623-4545-871B-7D565027128C}" presName="node" presStyleLbl="node1" presStyleIdx="3" presStyleCnt="6">
        <dgm:presLayoutVars>
          <dgm:bulletEnabled val="1"/>
        </dgm:presLayoutVars>
      </dgm:prSet>
      <dgm:spPr/>
      <dgm:t>
        <a:bodyPr/>
        <a:lstStyle/>
        <a:p>
          <a:endParaRPr lang="en-US"/>
        </a:p>
      </dgm:t>
    </dgm:pt>
    <dgm:pt modelId="{8902E4FF-EAD5-4137-B4CE-4B9FA5D709D4}" type="pres">
      <dgm:prSet presAssocID="{38554F92-2CF6-4AE7-A82E-86827BA00C95}" presName="parTrans" presStyleLbl="sibTrans2D1" presStyleIdx="4" presStyleCnt="6"/>
      <dgm:spPr/>
      <dgm:t>
        <a:bodyPr/>
        <a:lstStyle/>
        <a:p>
          <a:endParaRPr lang="en-US"/>
        </a:p>
      </dgm:t>
    </dgm:pt>
    <dgm:pt modelId="{29D146A9-4F0A-4A37-B519-54BD61C3BE8D}" type="pres">
      <dgm:prSet presAssocID="{38554F92-2CF6-4AE7-A82E-86827BA00C95}" presName="connectorText" presStyleLbl="sibTrans2D1" presStyleIdx="4" presStyleCnt="6"/>
      <dgm:spPr/>
      <dgm:t>
        <a:bodyPr/>
        <a:lstStyle/>
        <a:p>
          <a:endParaRPr lang="en-US"/>
        </a:p>
      </dgm:t>
    </dgm:pt>
    <dgm:pt modelId="{828C783B-2E82-4742-A285-2DF875FCDC1F}" type="pres">
      <dgm:prSet presAssocID="{00EF3089-2F51-45C1-946A-27B8A37B82F6}" presName="node" presStyleLbl="node1" presStyleIdx="4" presStyleCnt="6">
        <dgm:presLayoutVars>
          <dgm:bulletEnabled val="1"/>
        </dgm:presLayoutVars>
      </dgm:prSet>
      <dgm:spPr/>
      <dgm:t>
        <a:bodyPr/>
        <a:lstStyle/>
        <a:p>
          <a:endParaRPr lang="en-US"/>
        </a:p>
      </dgm:t>
    </dgm:pt>
    <dgm:pt modelId="{C05B44BF-DDA8-4389-9CCC-3CE525C940B8}" type="pres">
      <dgm:prSet presAssocID="{12EE42FF-EAB0-4935-A3AF-22B6724BD5AD}" presName="parTrans" presStyleLbl="sibTrans2D1" presStyleIdx="5" presStyleCnt="6"/>
      <dgm:spPr/>
      <dgm:t>
        <a:bodyPr/>
        <a:lstStyle/>
        <a:p>
          <a:endParaRPr lang="en-US"/>
        </a:p>
      </dgm:t>
    </dgm:pt>
    <dgm:pt modelId="{E5EF5728-4F5E-4BCC-89B5-BC1875AE5BFC}" type="pres">
      <dgm:prSet presAssocID="{12EE42FF-EAB0-4935-A3AF-22B6724BD5AD}" presName="connectorText" presStyleLbl="sibTrans2D1" presStyleIdx="5" presStyleCnt="6"/>
      <dgm:spPr/>
      <dgm:t>
        <a:bodyPr/>
        <a:lstStyle/>
        <a:p>
          <a:endParaRPr lang="en-US"/>
        </a:p>
      </dgm:t>
    </dgm:pt>
    <dgm:pt modelId="{6B892EE0-CBB3-4A9D-A3CB-C54916F0AA76}" type="pres">
      <dgm:prSet presAssocID="{E5B399FF-7095-4FB6-9132-4999E21DB648}" presName="node" presStyleLbl="node1" presStyleIdx="5" presStyleCnt="6">
        <dgm:presLayoutVars>
          <dgm:bulletEnabled val="1"/>
        </dgm:presLayoutVars>
      </dgm:prSet>
      <dgm:spPr/>
      <dgm:t>
        <a:bodyPr/>
        <a:lstStyle/>
        <a:p>
          <a:endParaRPr lang="en-US"/>
        </a:p>
      </dgm:t>
    </dgm:pt>
  </dgm:ptLst>
  <dgm:cxnLst>
    <dgm:cxn modelId="{9610757B-0484-45CB-8FA7-F6C25F1E33D9}" type="presOf" srcId="{031FC868-56CD-4EC1-B253-65D03E3E55EE}" destId="{4DDFB233-CABD-4DD6-B84A-6CE0727357A0}" srcOrd="0" destOrd="0" presId="urn:microsoft.com/office/officeart/2005/8/layout/radial5"/>
    <dgm:cxn modelId="{2E115FEA-1FD0-40C6-A167-FD65D82A1112}" type="presOf" srcId="{559B301F-2473-4403-B8EA-0CF35D01A70F}" destId="{E2E4E62B-1656-43C7-8F3C-5D1F77E7E3AD}" srcOrd="0" destOrd="0" presId="urn:microsoft.com/office/officeart/2005/8/layout/radial5"/>
    <dgm:cxn modelId="{AE349B78-D7C8-444B-9FF6-7F92B8EA1C83}" type="presOf" srcId="{559B301F-2473-4403-B8EA-0CF35D01A70F}" destId="{B76DDD2A-5E93-46C8-AFA4-F3139C9D16AC}" srcOrd="1" destOrd="0" presId="urn:microsoft.com/office/officeart/2005/8/layout/radial5"/>
    <dgm:cxn modelId="{AA6E1161-68C8-415F-B50F-6DEE35DCAFD9}" type="presOf" srcId="{39F7FAF6-CA7B-4494-8AC6-6FBEE28EBDA7}" destId="{01C753C2-4335-42AE-B3BE-884BB80AA612}" srcOrd="0" destOrd="0" presId="urn:microsoft.com/office/officeart/2005/8/layout/radial5"/>
    <dgm:cxn modelId="{F6AEB3AB-0846-409D-A507-BB7708FAF126}" type="presOf" srcId="{AB32AE88-DCFE-4842-AFF3-E7B2AD0E78F2}" destId="{1262C7D5-98AA-4746-B776-0B078C5E44E8}" srcOrd="0" destOrd="0" presId="urn:microsoft.com/office/officeart/2005/8/layout/radial5"/>
    <dgm:cxn modelId="{E72D1C34-8E80-450A-9E80-B4053B0DB6C9}" type="presOf" srcId="{F528E648-7455-4765-BCF0-8DE26AF1D9CD}" destId="{5D984B28-AB81-4F59-99DB-00A1763658C3}" srcOrd="0" destOrd="0" presId="urn:microsoft.com/office/officeart/2005/8/layout/radial5"/>
    <dgm:cxn modelId="{F4453874-73C9-4579-8385-8616F29B49A2}" type="presOf" srcId="{0D08F414-3C3B-4A59-9940-3D1E0FDBAEC8}" destId="{C6AE521D-7D83-4F8C-BF70-5C7FB8CE457E}" srcOrd="0" destOrd="0" presId="urn:microsoft.com/office/officeart/2005/8/layout/radial5"/>
    <dgm:cxn modelId="{51E89192-230F-4883-A8CE-E28B865C6283}" type="presOf" srcId="{00EF3089-2F51-45C1-946A-27B8A37B82F6}" destId="{828C783B-2E82-4742-A285-2DF875FCDC1F}" srcOrd="0" destOrd="0" presId="urn:microsoft.com/office/officeart/2005/8/layout/radial5"/>
    <dgm:cxn modelId="{23510008-563C-4263-901E-EA23D7B50A55}" type="presOf" srcId="{431AB3BD-469A-4002-A154-11C603F3A8CA}" destId="{A2940AFA-F926-495A-8BB4-A4100872F315}" srcOrd="0" destOrd="0" presId="urn:microsoft.com/office/officeart/2005/8/layout/radial5"/>
    <dgm:cxn modelId="{4F5316B6-42C7-44FD-98E5-15B38EF9718D}" type="presOf" srcId="{031FC868-56CD-4EC1-B253-65D03E3E55EE}" destId="{D3DD1215-C7A3-463A-A542-336674AA1553}" srcOrd="1" destOrd="0" presId="urn:microsoft.com/office/officeart/2005/8/layout/radial5"/>
    <dgm:cxn modelId="{A5D08650-F3D0-49D1-8977-1BB89A7954FA}" type="presOf" srcId="{12EE42FF-EAB0-4935-A3AF-22B6724BD5AD}" destId="{C05B44BF-DDA8-4389-9CCC-3CE525C940B8}" srcOrd="0" destOrd="0" presId="urn:microsoft.com/office/officeart/2005/8/layout/radial5"/>
    <dgm:cxn modelId="{480CCD05-0DD7-497D-9C58-6F5447FB345E}" type="presOf" srcId="{38554F92-2CF6-4AE7-A82E-86827BA00C95}" destId="{8902E4FF-EAD5-4137-B4CE-4B9FA5D709D4}" srcOrd="0" destOrd="0" presId="urn:microsoft.com/office/officeart/2005/8/layout/radial5"/>
    <dgm:cxn modelId="{2387D80E-4A71-44E6-BC12-C243178B526E}" srcId="{431AB3BD-469A-4002-A154-11C603F3A8CA}" destId="{C1671E48-ECF8-45A4-9BEB-CBD1CD88CF8D}" srcOrd="0" destOrd="0" parTransId="{8A011A15-E79E-4FD4-A54B-001B8F37FF9F}" sibTransId="{4A84E6DB-7691-42AB-9517-75CA0E277B13}"/>
    <dgm:cxn modelId="{0E3355B2-B187-4624-BD04-752AD6A48BEB}" type="presOf" srcId="{38554F92-2CF6-4AE7-A82E-86827BA00C95}" destId="{29D146A9-4F0A-4A37-B519-54BD61C3BE8D}" srcOrd="1" destOrd="0" presId="urn:microsoft.com/office/officeart/2005/8/layout/radial5"/>
    <dgm:cxn modelId="{5AB056CC-4533-458F-B1D8-A906D1B913FB}" type="presOf" srcId="{AFBE24D2-82B7-4404-8C8E-B67FA359659E}" destId="{6297D681-A99C-483F-BD56-EC879734F8FD}" srcOrd="0" destOrd="0" presId="urn:microsoft.com/office/officeart/2005/8/layout/radial5"/>
    <dgm:cxn modelId="{FB346EE8-8FC5-44A6-98B1-8F810D206642}" type="presOf" srcId="{0D08F414-3C3B-4A59-9940-3D1E0FDBAEC8}" destId="{4223BCA8-02A2-4862-AE4F-4C87DC27F122}" srcOrd="1" destOrd="0" presId="urn:microsoft.com/office/officeart/2005/8/layout/radial5"/>
    <dgm:cxn modelId="{D3D5A771-8D5A-4375-92DC-61421274DA34}" srcId="{C1671E48-ECF8-45A4-9BEB-CBD1CD88CF8D}" destId="{00EF3089-2F51-45C1-946A-27B8A37B82F6}" srcOrd="4" destOrd="0" parTransId="{38554F92-2CF6-4AE7-A82E-86827BA00C95}" sibTransId="{44B525FF-24E6-4570-AD80-EE27393EE976}"/>
    <dgm:cxn modelId="{1C9FAE55-BE60-464B-BC1F-79075F4CD426}" srcId="{C1671E48-ECF8-45A4-9BEB-CBD1CD88CF8D}" destId="{39F7FAF6-CA7B-4494-8AC6-6FBEE28EBDA7}" srcOrd="0" destOrd="0" parTransId="{0D08F414-3C3B-4A59-9940-3D1E0FDBAEC8}" sibTransId="{897BA990-42FA-4CE1-B518-75C132A8C52D}"/>
    <dgm:cxn modelId="{FCF4C0C6-0886-4B62-822E-50FA1D6FEF4E}" type="presOf" srcId="{12EE42FF-EAB0-4935-A3AF-22B6724BD5AD}" destId="{E5EF5728-4F5E-4BCC-89B5-BC1875AE5BFC}" srcOrd="1" destOrd="0" presId="urn:microsoft.com/office/officeart/2005/8/layout/radial5"/>
    <dgm:cxn modelId="{0FC3C38B-34D2-4FC2-A5B9-70AAD32FF286}" srcId="{C1671E48-ECF8-45A4-9BEB-CBD1CD88CF8D}" destId="{3663B9B0-7623-4545-871B-7D565027128C}" srcOrd="3" destOrd="0" parTransId="{AFBE24D2-82B7-4404-8C8E-B67FA359659E}" sibTransId="{4815EE22-A3A6-4401-B6C6-29ABC8559CBA}"/>
    <dgm:cxn modelId="{644BDEF2-8153-46AF-9888-289B5D125E7A}" type="presOf" srcId="{E5B399FF-7095-4FB6-9132-4999E21DB648}" destId="{6B892EE0-CBB3-4A9D-A3CB-C54916F0AA76}" srcOrd="0" destOrd="0" presId="urn:microsoft.com/office/officeart/2005/8/layout/radial5"/>
    <dgm:cxn modelId="{454D9004-CDEB-4C8A-8CD5-A3D8620C3B6A}" srcId="{C1671E48-ECF8-45A4-9BEB-CBD1CD88CF8D}" destId="{F528E648-7455-4765-BCF0-8DE26AF1D9CD}" srcOrd="2" destOrd="0" parTransId="{031FC868-56CD-4EC1-B253-65D03E3E55EE}" sibTransId="{04D051FC-4DD6-465A-A8F6-DA25800DDC14}"/>
    <dgm:cxn modelId="{85D4AD4E-93D1-4696-A478-0F6344A7BE90}" type="presOf" srcId="{AFBE24D2-82B7-4404-8C8E-B67FA359659E}" destId="{B570BC85-097A-4088-8672-0A7E17CD424D}" srcOrd="1" destOrd="0" presId="urn:microsoft.com/office/officeart/2005/8/layout/radial5"/>
    <dgm:cxn modelId="{B4572A5D-3389-4349-988A-F476643A6695}" type="presOf" srcId="{3663B9B0-7623-4545-871B-7D565027128C}" destId="{97840410-9F5C-423E-9F94-BC71BCEF5DF0}" srcOrd="0" destOrd="0" presId="urn:microsoft.com/office/officeart/2005/8/layout/radial5"/>
    <dgm:cxn modelId="{47AB0EA4-5EC9-4466-8488-21717FF293F6}" srcId="{C1671E48-ECF8-45A4-9BEB-CBD1CD88CF8D}" destId="{AB32AE88-DCFE-4842-AFF3-E7B2AD0E78F2}" srcOrd="1" destOrd="0" parTransId="{559B301F-2473-4403-B8EA-0CF35D01A70F}" sibTransId="{21E8DF1B-90E7-45F3-AEAA-39440BC8FFC9}"/>
    <dgm:cxn modelId="{BF973B33-6E44-46CA-91C9-473E4A2DF3FD}" type="presOf" srcId="{C1671E48-ECF8-45A4-9BEB-CBD1CD88CF8D}" destId="{B877B937-FA7C-4BF9-B8CC-705BF5D918CD}" srcOrd="0" destOrd="0" presId="urn:microsoft.com/office/officeart/2005/8/layout/radial5"/>
    <dgm:cxn modelId="{EAADC5C5-11AA-4F1E-9E70-2E517DA88971}" srcId="{C1671E48-ECF8-45A4-9BEB-CBD1CD88CF8D}" destId="{E5B399FF-7095-4FB6-9132-4999E21DB648}" srcOrd="5" destOrd="0" parTransId="{12EE42FF-EAB0-4935-A3AF-22B6724BD5AD}" sibTransId="{2699F8EE-1310-4DF6-A70D-5F165F191541}"/>
    <dgm:cxn modelId="{ECD94C2B-91C6-41D8-AF1A-C03DFDAC7B88}" type="presParOf" srcId="{A2940AFA-F926-495A-8BB4-A4100872F315}" destId="{B877B937-FA7C-4BF9-B8CC-705BF5D918CD}" srcOrd="0" destOrd="0" presId="urn:microsoft.com/office/officeart/2005/8/layout/radial5"/>
    <dgm:cxn modelId="{FCD4EEF5-7ADB-4768-A008-8F6ED41ABC67}" type="presParOf" srcId="{A2940AFA-F926-495A-8BB4-A4100872F315}" destId="{C6AE521D-7D83-4F8C-BF70-5C7FB8CE457E}" srcOrd="1" destOrd="0" presId="urn:microsoft.com/office/officeart/2005/8/layout/radial5"/>
    <dgm:cxn modelId="{2EAD2B69-1325-47EB-A7CE-9197C77E25B3}" type="presParOf" srcId="{C6AE521D-7D83-4F8C-BF70-5C7FB8CE457E}" destId="{4223BCA8-02A2-4862-AE4F-4C87DC27F122}" srcOrd="0" destOrd="0" presId="urn:microsoft.com/office/officeart/2005/8/layout/radial5"/>
    <dgm:cxn modelId="{80C1A112-67B4-443E-A3ED-CCC0788E5330}" type="presParOf" srcId="{A2940AFA-F926-495A-8BB4-A4100872F315}" destId="{01C753C2-4335-42AE-B3BE-884BB80AA612}" srcOrd="2" destOrd="0" presId="urn:microsoft.com/office/officeart/2005/8/layout/radial5"/>
    <dgm:cxn modelId="{AF8A3AC9-9942-411E-99C4-F57F8A21065F}" type="presParOf" srcId="{A2940AFA-F926-495A-8BB4-A4100872F315}" destId="{E2E4E62B-1656-43C7-8F3C-5D1F77E7E3AD}" srcOrd="3" destOrd="0" presId="urn:microsoft.com/office/officeart/2005/8/layout/radial5"/>
    <dgm:cxn modelId="{A845745C-97A4-400E-94BE-E7625367B339}" type="presParOf" srcId="{E2E4E62B-1656-43C7-8F3C-5D1F77E7E3AD}" destId="{B76DDD2A-5E93-46C8-AFA4-F3139C9D16AC}" srcOrd="0" destOrd="0" presId="urn:microsoft.com/office/officeart/2005/8/layout/radial5"/>
    <dgm:cxn modelId="{395B4A84-82D7-4015-88EE-7145955325DA}" type="presParOf" srcId="{A2940AFA-F926-495A-8BB4-A4100872F315}" destId="{1262C7D5-98AA-4746-B776-0B078C5E44E8}" srcOrd="4" destOrd="0" presId="urn:microsoft.com/office/officeart/2005/8/layout/radial5"/>
    <dgm:cxn modelId="{286B0145-4768-4B0B-8C07-6D065225D92D}" type="presParOf" srcId="{A2940AFA-F926-495A-8BB4-A4100872F315}" destId="{4DDFB233-CABD-4DD6-B84A-6CE0727357A0}" srcOrd="5" destOrd="0" presId="urn:microsoft.com/office/officeart/2005/8/layout/radial5"/>
    <dgm:cxn modelId="{C9D3C69F-3AD6-4227-B662-91793C14B7A8}" type="presParOf" srcId="{4DDFB233-CABD-4DD6-B84A-6CE0727357A0}" destId="{D3DD1215-C7A3-463A-A542-336674AA1553}" srcOrd="0" destOrd="0" presId="urn:microsoft.com/office/officeart/2005/8/layout/radial5"/>
    <dgm:cxn modelId="{9155E928-93D4-492C-8608-86FC86036BA3}" type="presParOf" srcId="{A2940AFA-F926-495A-8BB4-A4100872F315}" destId="{5D984B28-AB81-4F59-99DB-00A1763658C3}" srcOrd="6" destOrd="0" presId="urn:microsoft.com/office/officeart/2005/8/layout/radial5"/>
    <dgm:cxn modelId="{F2B5D6D0-D70C-41AF-8A2F-9B2EE71E374E}" type="presParOf" srcId="{A2940AFA-F926-495A-8BB4-A4100872F315}" destId="{6297D681-A99C-483F-BD56-EC879734F8FD}" srcOrd="7" destOrd="0" presId="urn:microsoft.com/office/officeart/2005/8/layout/radial5"/>
    <dgm:cxn modelId="{B10334F4-9255-4572-9E3C-B6D6C89DE4A5}" type="presParOf" srcId="{6297D681-A99C-483F-BD56-EC879734F8FD}" destId="{B570BC85-097A-4088-8672-0A7E17CD424D}" srcOrd="0" destOrd="0" presId="urn:microsoft.com/office/officeart/2005/8/layout/radial5"/>
    <dgm:cxn modelId="{22DFD2F9-EE31-4B0A-BCAC-810CDD9330B6}" type="presParOf" srcId="{A2940AFA-F926-495A-8BB4-A4100872F315}" destId="{97840410-9F5C-423E-9F94-BC71BCEF5DF0}" srcOrd="8" destOrd="0" presId="urn:microsoft.com/office/officeart/2005/8/layout/radial5"/>
    <dgm:cxn modelId="{17D2F3B6-4254-46C7-A0E0-4A90AEBC08F6}" type="presParOf" srcId="{A2940AFA-F926-495A-8BB4-A4100872F315}" destId="{8902E4FF-EAD5-4137-B4CE-4B9FA5D709D4}" srcOrd="9" destOrd="0" presId="urn:microsoft.com/office/officeart/2005/8/layout/radial5"/>
    <dgm:cxn modelId="{EC4E7241-3B31-4B4F-864C-D6B63AEB016E}" type="presParOf" srcId="{8902E4FF-EAD5-4137-B4CE-4B9FA5D709D4}" destId="{29D146A9-4F0A-4A37-B519-54BD61C3BE8D}" srcOrd="0" destOrd="0" presId="urn:microsoft.com/office/officeart/2005/8/layout/radial5"/>
    <dgm:cxn modelId="{62C21EFB-A7F5-4F5D-9039-FAAEBF79B815}" type="presParOf" srcId="{A2940AFA-F926-495A-8BB4-A4100872F315}" destId="{828C783B-2E82-4742-A285-2DF875FCDC1F}" srcOrd="10" destOrd="0" presId="urn:microsoft.com/office/officeart/2005/8/layout/radial5"/>
    <dgm:cxn modelId="{B6251D49-3266-47B7-9868-E2B509E854DC}" type="presParOf" srcId="{A2940AFA-F926-495A-8BB4-A4100872F315}" destId="{C05B44BF-DDA8-4389-9CCC-3CE525C940B8}" srcOrd="11" destOrd="0" presId="urn:microsoft.com/office/officeart/2005/8/layout/radial5"/>
    <dgm:cxn modelId="{B2F2D512-AF08-4AAE-A52D-01B79FBE389D}" type="presParOf" srcId="{C05B44BF-DDA8-4389-9CCC-3CE525C940B8}" destId="{E5EF5728-4F5E-4BCC-89B5-BC1875AE5BFC}" srcOrd="0" destOrd="0" presId="urn:microsoft.com/office/officeart/2005/8/layout/radial5"/>
    <dgm:cxn modelId="{5E85AD05-1D88-4D2A-8462-2E019FD0D882}" type="presParOf" srcId="{A2940AFA-F926-495A-8BB4-A4100872F315}" destId="{6B892EE0-CBB3-4A9D-A3CB-C54916F0AA76}"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1AB3BD-469A-4002-A154-11C603F3A8CA}" type="doc">
      <dgm:prSet loTypeId="urn:microsoft.com/office/officeart/2005/8/layout/radial5" loCatId="relationship" qsTypeId="urn:microsoft.com/office/officeart/2005/8/quickstyle/simple1" qsCatId="simple" csTypeId="urn:microsoft.com/office/officeart/2005/8/colors/colorful2" csCatId="colorful" phldr="1"/>
      <dgm:spPr/>
      <dgm:t>
        <a:bodyPr/>
        <a:lstStyle/>
        <a:p>
          <a:endParaRPr lang="en-US"/>
        </a:p>
      </dgm:t>
    </dgm:pt>
    <dgm:pt modelId="{C1671E48-ECF8-45A4-9BEB-CBD1CD88CF8D}">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800" dirty="0" smtClean="0">
              <a:latin typeface="Arial Rounded MT Bold" panose="020F0704030504030204" pitchFamily="34" charset="0"/>
            </a:rPr>
            <a:t>stakeholders</a:t>
          </a:r>
          <a:endParaRPr lang="en-US" sz="1800" dirty="0">
            <a:latin typeface="Arial Rounded MT Bold" panose="020F0704030504030204" pitchFamily="34" charset="0"/>
          </a:endParaRPr>
        </a:p>
      </dgm:t>
    </dgm:pt>
    <dgm:pt modelId="{8A011A15-E79E-4FD4-A54B-001B8F37FF9F}" type="parTrans" cxnId="{2387D80E-4A71-44E6-BC12-C243178B526E}">
      <dgm:prSet/>
      <dgm:spPr/>
      <dgm:t>
        <a:bodyPr/>
        <a:lstStyle/>
        <a:p>
          <a:endParaRPr lang="en-US">
            <a:latin typeface="Arial Black" panose="020B0A04020102020204" pitchFamily="34" charset="0"/>
          </a:endParaRPr>
        </a:p>
      </dgm:t>
    </dgm:pt>
    <dgm:pt modelId="{4A84E6DB-7691-42AB-9517-75CA0E277B13}" type="sibTrans" cxnId="{2387D80E-4A71-44E6-BC12-C243178B526E}">
      <dgm:prSet/>
      <dgm:spPr/>
      <dgm:t>
        <a:bodyPr/>
        <a:lstStyle/>
        <a:p>
          <a:endParaRPr lang="en-US">
            <a:latin typeface="Arial Black" panose="020B0A04020102020204" pitchFamily="34" charset="0"/>
          </a:endParaRPr>
        </a:p>
      </dgm:t>
    </dgm:pt>
    <dgm:pt modelId="{39F7FAF6-CA7B-4494-8AC6-6FBEE28EBDA7}">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800" dirty="0" smtClean="0">
              <a:latin typeface="Arial Rounded MT Bold" panose="020F0704030504030204" pitchFamily="34" charset="0"/>
            </a:rPr>
            <a:t>owners</a:t>
          </a:r>
          <a:endParaRPr lang="en-US" sz="1000" dirty="0">
            <a:latin typeface="Arial Rounded MT Bold" panose="020F0704030504030204" pitchFamily="34" charset="0"/>
          </a:endParaRPr>
        </a:p>
      </dgm:t>
    </dgm:pt>
    <dgm:pt modelId="{0D08F414-3C3B-4A59-9940-3D1E0FDBAEC8}" type="parTrans" cxnId="{1C9FAE55-BE60-464B-BC1F-79075F4CD426}">
      <dgm:prSet/>
      <dgm:spPr/>
      <dgm:t>
        <a:bodyPr/>
        <a:lstStyle/>
        <a:p>
          <a:endParaRPr lang="en-US">
            <a:latin typeface="Arial Black" panose="020B0A04020102020204" pitchFamily="34" charset="0"/>
          </a:endParaRPr>
        </a:p>
      </dgm:t>
    </dgm:pt>
    <dgm:pt modelId="{897BA990-42FA-4CE1-B518-75C132A8C52D}" type="sibTrans" cxnId="{1C9FAE55-BE60-464B-BC1F-79075F4CD426}">
      <dgm:prSet/>
      <dgm:spPr/>
      <dgm:t>
        <a:bodyPr/>
        <a:lstStyle/>
        <a:p>
          <a:endParaRPr lang="en-US">
            <a:latin typeface="Arial Black" panose="020B0A04020102020204" pitchFamily="34" charset="0"/>
          </a:endParaRPr>
        </a:p>
      </dgm:t>
    </dgm:pt>
    <dgm:pt modelId="{AB32AE88-DCFE-4842-AFF3-E7B2AD0E78F2}">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800" dirty="0" smtClean="0">
              <a:latin typeface="Arial Rounded MT Bold" panose="020F0704030504030204" pitchFamily="34" charset="0"/>
            </a:rPr>
            <a:t>customers</a:t>
          </a:r>
          <a:endParaRPr lang="en-US" sz="1800" dirty="0">
            <a:latin typeface="Arial Rounded MT Bold" panose="020F0704030504030204" pitchFamily="34" charset="0"/>
          </a:endParaRPr>
        </a:p>
      </dgm:t>
    </dgm:pt>
    <dgm:pt modelId="{559B301F-2473-4403-B8EA-0CF35D01A70F}" type="parTrans" cxnId="{47AB0EA4-5EC9-4466-8488-21717FF293F6}">
      <dgm:prSet/>
      <dgm:spPr/>
      <dgm:t>
        <a:bodyPr/>
        <a:lstStyle/>
        <a:p>
          <a:endParaRPr lang="en-US">
            <a:latin typeface="Arial Black" panose="020B0A04020102020204" pitchFamily="34" charset="0"/>
          </a:endParaRPr>
        </a:p>
      </dgm:t>
    </dgm:pt>
    <dgm:pt modelId="{21E8DF1B-90E7-45F3-AEAA-39440BC8FFC9}" type="sibTrans" cxnId="{47AB0EA4-5EC9-4466-8488-21717FF293F6}">
      <dgm:prSet/>
      <dgm:spPr/>
      <dgm:t>
        <a:bodyPr/>
        <a:lstStyle/>
        <a:p>
          <a:endParaRPr lang="en-US">
            <a:latin typeface="Arial Black" panose="020B0A04020102020204" pitchFamily="34" charset="0"/>
          </a:endParaRPr>
        </a:p>
      </dgm:t>
    </dgm:pt>
    <dgm:pt modelId="{F528E648-7455-4765-BCF0-8DE26AF1D9CD}">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800" dirty="0" smtClean="0">
              <a:latin typeface="Arial Rounded MT Bold" panose="020F0704030504030204" pitchFamily="34" charset="0"/>
            </a:rPr>
            <a:t>managers</a:t>
          </a:r>
          <a:endParaRPr lang="en-US" sz="1800" dirty="0">
            <a:latin typeface="Arial Rounded MT Bold" panose="020F0704030504030204" pitchFamily="34" charset="0"/>
          </a:endParaRPr>
        </a:p>
      </dgm:t>
    </dgm:pt>
    <dgm:pt modelId="{031FC868-56CD-4EC1-B253-65D03E3E55EE}" type="parTrans" cxnId="{454D9004-CDEB-4C8A-8CD5-A3D8620C3B6A}">
      <dgm:prSet/>
      <dgm:spPr/>
      <dgm:t>
        <a:bodyPr/>
        <a:lstStyle/>
        <a:p>
          <a:endParaRPr lang="en-US">
            <a:latin typeface="Arial Black" panose="020B0A04020102020204" pitchFamily="34" charset="0"/>
          </a:endParaRPr>
        </a:p>
      </dgm:t>
    </dgm:pt>
    <dgm:pt modelId="{04D051FC-4DD6-465A-A8F6-DA25800DDC14}" type="sibTrans" cxnId="{454D9004-CDEB-4C8A-8CD5-A3D8620C3B6A}">
      <dgm:prSet/>
      <dgm:spPr/>
      <dgm:t>
        <a:bodyPr/>
        <a:lstStyle/>
        <a:p>
          <a:endParaRPr lang="en-US">
            <a:latin typeface="Arial Black" panose="020B0A04020102020204" pitchFamily="34" charset="0"/>
          </a:endParaRPr>
        </a:p>
      </dgm:t>
    </dgm:pt>
    <dgm:pt modelId="{3663B9B0-7623-4545-871B-7D565027128C}">
      <dgm:prSet phldrT="[Tex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800" dirty="0" smtClean="0">
              <a:latin typeface="Arial Rounded MT Bold" panose="020F0704030504030204" pitchFamily="34" charset="0"/>
            </a:rPr>
            <a:t>employees</a:t>
          </a:r>
          <a:endParaRPr lang="en-US" sz="1800" dirty="0">
            <a:latin typeface="Arial Rounded MT Bold" panose="020F0704030504030204" pitchFamily="34" charset="0"/>
          </a:endParaRPr>
        </a:p>
      </dgm:t>
    </dgm:pt>
    <dgm:pt modelId="{AFBE24D2-82B7-4404-8C8E-B67FA359659E}" type="parTrans" cxnId="{0FC3C38B-34D2-4FC2-A5B9-70AAD32FF286}">
      <dgm:prSet/>
      <dgm:spPr/>
      <dgm:t>
        <a:bodyPr/>
        <a:lstStyle/>
        <a:p>
          <a:endParaRPr lang="en-US">
            <a:latin typeface="Arial Black" panose="020B0A04020102020204" pitchFamily="34" charset="0"/>
          </a:endParaRPr>
        </a:p>
      </dgm:t>
    </dgm:pt>
    <dgm:pt modelId="{4815EE22-A3A6-4401-B6C6-29ABC8559CBA}" type="sibTrans" cxnId="{0FC3C38B-34D2-4FC2-A5B9-70AAD32FF286}">
      <dgm:prSet/>
      <dgm:spPr/>
      <dgm:t>
        <a:bodyPr/>
        <a:lstStyle/>
        <a:p>
          <a:endParaRPr lang="en-US">
            <a:latin typeface="Arial Black" panose="020B0A04020102020204" pitchFamily="34" charset="0"/>
          </a:endParaRPr>
        </a:p>
      </dgm:t>
    </dgm:pt>
    <dgm:pt modelId="{00EF3089-2F51-45C1-946A-27B8A37B82F6}">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800" dirty="0" smtClean="0">
              <a:latin typeface="Arial Rounded MT Bold" panose="020F0704030504030204" pitchFamily="34" charset="0"/>
            </a:rPr>
            <a:t>government</a:t>
          </a:r>
          <a:endParaRPr lang="en-US" sz="1800" dirty="0">
            <a:latin typeface="Arial Rounded MT Bold" panose="020F0704030504030204" pitchFamily="34" charset="0"/>
          </a:endParaRPr>
        </a:p>
      </dgm:t>
    </dgm:pt>
    <dgm:pt modelId="{38554F92-2CF6-4AE7-A82E-86827BA00C95}" type="parTrans" cxnId="{D3D5A771-8D5A-4375-92DC-61421274DA34}">
      <dgm:prSet/>
      <dgm:spPr/>
      <dgm:t>
        <a:bodyPr/>
        <a:lstStyle/>
        <a:p>
          <a:endParaRPr lang="en-US">
            <a:latin typeface="Arial Black" panose="020B0A04020102020204" pitchFamily="34" charset="0"/>
          </a:endParaRPr>
        </a:p>
      </dgm:t>
    </dgm:pt>
    <dgm:pt modelId="{44B525FF-24E6-4570-AD80-EE27393EE976}" type="sibTrans" cxnId="{D3D5A771-8D5A-4375-92DC-61421274DA34}">
      <dgm:prSet/>
      <dgm:spPr/>
      <dgm:t>
        <a:bodyPr/>
        <a:lstStyle/>
        <a:p>
          <a:endParaRPr lang="en-US">
            <a:latin typeface="Arial Black" panose="020B0A04020102020204" pitchFamily="34" charset="0"/>
          </a:endParaRPr>
        </a:p>
      </dgm:t>
    </dgm:pt>
    <dgm:pt modelId="{E5B399FF-7095-4FB6-9132-4999E21DB648}">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1800" dirty="0" smtClean="0">
              <a:latin typeface="Arial Rounded MT Bold" panose="020F0704030504030204" pitchFamily="34" charset="0"/>
            </a:rPr>
            <a:t>suppliers</a:t>
          </a:r>
          <a:endParaRPr lang="en-US" sz="1800" dirty="0">
            <a:latin typeface="Arial Rounded MT Bold" panose="020F0704030504030204" pitchFamily="34" charset="0"/>
          </a:endParaRPr>
        </a:p>
      </dgm:t>
    </dgm:pt>
    <dgm:pt modelId="{12EE42FF-EAB0-4935-A3AF-22B6724BD5AD}" type="parTrans" cxnId="{EAADC5C5-11AA-4F1E-9E70-2E517DA88971}">
      <dgm:prSet/>
      <dgm:spPr/>
      <dgm:t>
        <a:bodyPr/>
        <a:lstStyle/>
        <a:p>
          <a:endParaRPr lang="en-US">
            <a:latin typeface="Arial Black" panose="020B0A04020102020204" pitchFamily="34" charset="0"/>
          </a:endParaRPr>
        </a:p>
      </dgm:t>
    </dgm:pt>
    <dgm:pt modelId="{2699F8EE-1310-4DF6-A70D-5F165F191541}" type="sibTrans" cxnId="{EAADC5C5-11AA-4F1E-9E70-2E517DA88971}">
      <dgm:prSet/>
      <dgm:spPr/>
      <dgm:t>
        <a:bodyPr/>
        <a:lstStyle/>
        <a:p>
          <a:endParaRPr lang="en-US">
            <a:latin typeface="Arial Black" panose="020B0A04020102020204" pitchFamily="34" charset="0"/>
          </a:endParaRPr>
        </a:p>
      </dgm:t>
    </dgm:pt>
    <dgm:pt modelId="{A2940AFA-F926-495A-8BB4-A4100872F315}" type="pres">
      <dgm:prSet presAssocID="{431AB3BD-469A-4002-A154-11C603F3A8CA}" presName="Name0" presStyleCnt="0">
        <dgm:presLayoutVars>
          <dgm:chMax val="1"/>
          <dgm:dir/>
          <dgm:animLvl val="ctr"/>
          <dgm:resizeHandles val="exact"/>
        </dgm:presLayoutVars>
      </dgm:prSet>
      <dgm:spPr/>
      <dgm:t>
        <a:bodyPr/>
        <a:lstStyle/>
        <a:p>
          <a:endParaRPr lang="en-US"/>
        </a:p>
      </dgm:t>
    </dgm:pt>
    <dgm:pt modelId="{B877B937-FA7C-4BF9-B8CC-705BF5D918CD}" type="pres">
      <dgm:prSet presAssocID="{C1671E48-ECF8-45A4-9BEB-CBD1CD88CF8D}" presName="centerShape" presStyleLbl="node0" presStyleIdx="0" presStyleCnt="1" custScaleX="180144" custScaleY="172090"/>
      <dgm:spPr/>
      <dgm:t>
        <a:bodyPr/>
        <a:lstStyle/>
        <a:p>
          <a:endParaRPr lang="en-US"/>
        </a:p>
      </dgm:t>
    </dgm:pt>
    <dgm:pt modelId="{C6AE521D-7D83-4F8C-BF70-5C7FB8CE457E}" type="pres">
      <dgm:prSet presAssocID="{0D08F414-3C3B-4A59-9940-3D1E0FDBAEC8}" presName="parTrans" presStyleLbl="sibTrans2D1" presStyleIdx="0" presStyleCnt="6"/>
      <dgm:spPr/>
      <dgm:t>
        <a:bodyPr/>
        <a:lstStyle/>
        <a:p>
          <a:endParaRPr lang="en-US"/>
        </a:p>
      </dgm:t>
    </dgm:pt>
    <dgm:pt modelId="{4223BCA8-02A2-4862-AE4F-4C87DC27F122}" type="pres">
      <dgm:prSet presAssocID="{0D08F414-3C3B-4A59-9940-3D1E0FDBAEC8}" presName="connectorText" presStyleLbl="sibTrans2D1" presStyleIdx="0" presStyleCnt="6"/>
      <dgm:spPr/>
      <dgm:t>
        <a:bodyPr/>
        <a:lstStyle/>
        <a:p>
          <a:endParaRPr lang="en-US"/>
        </a:p>
      </dgm:t>
    </dgm:pt>
    <dgm:pt modelId="{01C753C2-4335-42AE-B3BE-884BB80AA612}" type="pres">
      <dgm:prSet presAssocID="{39F7FAF6-CA7B-4494-8AC6-6FBEE28EBDA7}" presName="node" presStyleLbl="node1" presStyleIdx="0" presStyleCnt="6" custRadScaleRad="102180" custRadScaleInc="853">
        <dgm:presLayoutVars>
          <dgm:bulletEnabled val="1"/>
        </dgm:presLayoutVars>
      </dgm:prSet>
      <dgm:spPr/>
      <dgm:t>
        <a:bodyPr/>
        <a:lstStyle/>
        <a:p>
          <a:endParaRPr lang="en-US"/>
        </a:p>
      </dgm:t>
    </dgm:pt>
    <dgm:pt modelId="{E2E4E62B-1656-43C7-8F3C-5D1F77E7E3AD}" type="pres">
      <dgm:prSet presAssocID="{559B301F-2473-4403-B8EA-0CF35D01A70F}" presName="parTrans" presStyleLbl="sibTrans2D1" presStyleIdx="1" presStyleCnt="6"/>
      <dgm:spPr/>
      <dgm:t>
        <a:bodyPr/>
        <a:lstStyle/>
        <a:p>
          <a:endParaRPr lang="en-US"/>
        </a:p>
      </dgm:t>
    </dgm:pt>
    <dgm:pt modelId="{B76DDD2A-5E93-46C8-AFA4-F3139C9D16AC}" type="pres">
      <dgm:prSet presAssocID="{559B301F-2473-4403-B8EA-0CF35D01A70F}" presName="connectorText" presStyleLbl="sibTrans2D1" presStyleIdx="1" presStyleCnt="6"/>
      <dgm:spPr/>
      <dgm:t>
        <a:bodyPr/>
        <a:lstStyle/>
        <a:p>
          <a:endParaRPr lang="en-US"/>
        </a:p>
      </dgm:t>
    </dgm:pt>
    <dgm:pt modelId="{1262C7D5-98AA-4746-B776-0B078C5E44E8}" type="pres">
      <dgm:prSet presAssocID="{AB32AE88-DCFE-4842-AFF3-E7B2AD0E78F2}" presName="node" presStyleLbl="node1" presStyleIdx="1" presStyleCnt="6" custScaleX="131895" custScaleY="133643" custRadScaleRad="114548" custRadScaleInc="10173">
        <dgm:presLayoutVars>
          <dgm:bulletEnabled val="1"/>
        </dgm:presLayoutVars>
      </dgm:prSet>
      <dgm:spPr/>
      <dgm:t>
        <a:bodyPr/>
        <a:lstStyle/>
        <a:p>
          <a:endParaRPr lang="en-US"/>
        </a:p>
      </dgm:t>
    </dgm:pt>
    <dgm:pt modelId="{4DDFB233-CABD-4DD6-B84A-6CE0727357A0}" type="pres">
      <dgm:prSet presAssocID="{031FC868-56CD-4EC1-B253-65D03E3E55EE}" presName="parTrans" presStyleLbl="sibTrans2D1" presStyleIdx="2" presStyleCnt="6"/>
      <dgm:spPr/>
      <dgm:t>
        <a:bodyPr/>
        <a:lstStyle/>
        <a:p>
          <a:endParaRPr lang="en-US"/>
        </a:p>
      </dgm:t>
    </dgm:pt>
    <dgm:pt modelId="{D3DD1215-C7A3-463A-A542-336674AA1553}" type="pres">
      <dgm:prSet presAssocID="{031FC868-56CD-4EC1-B253-65D03E3E55EE}" presName="connectorText" presStyleLbl="sibTrans2D1" presStyleIdx="2" presStyleCnt="6"/>
      <dgm:spPr/>
      <dgm:t>
        <a:bodyPr/>
        <a:lstStyle/>
        <a:p>
          <a:endParaRPr lang="en-US"/>
        </a:p>
      </dgm:t>
    </dgm:pt>
    <dgm:pt modelId="{5D984B28-AB81-4F59-99DB-00A1763658C3}" type="pres">
      <dgm:prSet presAssocID="{F528E648-7455-4765-BCF0-8DE26AF1D9CD}" presName="node" presStyleLbl="node1" presStyleIdx="2" presStyleCnt="6" custScaleX="133387" custScaleY="119285" custRadScaleRad="118856" custRadScaleInc="-17442">
        <dgm:presLayoutVars>
          <dgm:bulletEnabled val="1"/>
        </dgm:presLayoutVars>
      </dgm:prSet>
      <dgm:spPr/>
      <dgm:t>
        <a:bodyPr/>
        <a:lstStyle/>
        <a:p>
          <a:endParaRPr lang="en-US"/>
        </a:p>
      </dgm:t>
    </dgm:pt>
    <dgm:pt modelId="{6297D681-A99C-483F-BD56-EC879734F8FD}" type="pres">
      <dgm:prSet presAssocID="{AFBE24D2-82B7-4404-8C8E-B67FA359659E}" presName="parTrans" presStyleLbl="sibTrans2D1" presStyleIdx="3" presStyleCnt="6"/>
      <dgm:spPr/>
      <dgm:t>
        <a:bodyPr/>
        <a:lstStyle/>
        <a:p>
          <a:endParaRPr lang="en-US"/>
        </a:p>
      </dgm:t>
    </dgm:pt>
    <dgm:pt modelId="{B570BC85-097A-4088-8672-0A7E17CD424D}" type="pres">
      <dgm:prSet presAssocID="{AFBE24D2-82B7-4404-8C8E-B67FA359659E}" presName="connectorText" presStyleLbl="sibTrans2D1" presStyleIdx="3" presStyleCnt="6"/>
      <dgm:spPr/>
      <dgm:t>
        <a:bodyPr/>
        <a:lstStyle/>
        <a:p>
          <a:endParaRPr lang="en-US"/>
        </a:p>
      </dgm:t>
    </dgm:pt>
    <dgm:pt modelId="{97840410-9F5C-423E-9F94-BC71BCEF5DF0}" type="pres">
      <dgm:prSet presAssocID="{3663B9B0-7623-4545-871B-7D565027128C}" presName="node" presStyleLbl="node1" presStyleIdx="3" presStyleCnt="6" custScaleX="133339" custScaleY="102412">
        <dgm:presLayoutVars>
          <dgm:bulletEnabled val="1"/>
        </dgm:presLayoutVars>
      </dgm:prSet>
      <dgm:spPr/>
      <dgm:t>
        <a:bodyPr/>
        <a:lstStyle/>
        <a:p>
          <a:endParaRPr lang="en-US"/>
        </a:p>
      </dgm:t>
    </dgm:pt>
    <dgm:pt modelId="{8902E4FF-EAD5-4137-B4CE-4B9FA5D709D4}" type="pres">
      <dgm:prSet presAssocID="{38554F92-2CF6-4AE7-A82E-86827BA00C95}" presName="parTrans" presStyleLbl="sibTrans2D1" presStyleIdx="4" presStyleCnt="6"/>
      <dgm:spPr/>
      <dgm:t>
        <a:bodyPr/>
        <a:lstStyle/>
        <a:p>
          <a:endParaRPr lang="en-US"/>
        </a:p>
      </dgm:t>
    </dgm:pt>
    <dgm:pt modelId="{29D146A9-4F0A-4A37-B519-54BD61C3BE8D}" type="pres">
      <dgm:prSet presAssocID="{38554F92-2CF6-4AE7-A82E-86827BA00C95}" presName="connectorText" presStyleLbl="sibTrans2D1" presStyleIdx="4" presStyleCnt="6"/>
      <dgm:spPr/>
      <dgm:t>
        <a:bodyPr/>
        <a:lstStyle/>
        <a:p>
          <a:endParaRPr lang="en-US"/>
        </a:p>
      </dgm:t>
    </dgm:pt>
    <dgm:pt modelId="{828C783B-2E82-4742-A285-2DF875FCDC1F}" type="pres">
      <dgm:prSet presAssocID="{00EF3089-2F51-45C1-946A-27B8A37B82F6}" presName="node" presStyleLbl="node1" presStyleIdx="4" presStyleCnt="6" custScaleX="167957" custRadScaleRad="124403" custRadScaleInc="14503">
        <dgm:presLayoutVars>
          <dgm:bulletEnabled val="1"/>
        </dgm:presLayoutVars>
      </dgm:prSet>
      <dgm:spPr/>
      <dgm:t>
        <a:bodyPr/>
        <a:lstStyle/>
        <a:p>
          <a:endParaRPr lang="en-US"/>
        </a:p>
      </dgm:t>
    </dgm:pt>
    <dgm:pt modelId="{C05B44BF-DDA8-4389-9CCC-3CE525C940B8}" type="pres">
      <dgm:prSet presAssocID="{12EE42FF-EAB0-4935-A3AF-22B6724BD5AD}" presName="parTrans" presStyleLbl="sibTrans2D1" presStyleIdx="5" presStyleCnt="6"/>
      <dgm:spPr/>
      <dgm:t>
        <a:bodyPr/>
        <a:lstStyle/>
        <a:p>
          <a:endParaRPr lang="en-US"/>
        </a:p>
      </dgm:t>
    </dgm:pt>
    <dgm:pt modelId="{E5EF5728-4F5E-4BCC-89B5-BC1875AE5BFC}" type="pres">
      <dgm:prSet presAssocID="{12EE42FF-EAB0-4935-A3AF-22B6724BD5AD}" presName="connectorText" presStyleLbl="sibTrans2D1" presStyleIdx="5" presStyleCnt="6"/>
      <dgm:spPr/>
      <dgm:t>
        <a:bodyPr/>
        <a:lstStyle/>
        <a:p>
          <a:endParaRPr lang="en-US"/>
        </a:p>
      </dgm:t>
    </dgm:pt>
    <dgm:pt modelId="{6B892EE0-CBB3-4A9D-A3CB-C54916F0AA76}" type="pres">
      <dgm:prSet presAssocID="{E5B399FF-7095-4FB6-9132-4999E21DB648}" presName="node" presStyleLbl="node1" presStyleIdx="5" presStyleCnt="6" custScaleX="114262" custScaleY="106297" custRadScaleRad="107219" custRadScaleInc="5441">
        <dgm:presLayoutVars>
          <dgm:bulletEnabled val="1"/>
        </dgm:presLayoutVars>
      </dgm:prSet>
      <dgm:spPr/>
      <dgm:t>
        <a:bodyPr/>
        <a:lstStyle/>
        <a:p>
          <a:endParaRPr lang="en-US"/>
        </a:p>
      </dgm:t>
    </dgm:pt>
  </dgm:ptLst>
  <dgm:cxnLst>
    <dgm:cxn modelId="{9610757B-0484-45CB-8FA7-F6C25F1E33D9}" type="presOf" srcId="{031FC868-56CD-4EC1-B253-65D03E3E55EE}" destId="{4DDFB233-CABD-4DD6-B84A-6CE0727357A0}" srcOrd="0" destOrd="0" presId="urn:microsoft.com/office/officeart/2005/8/layout/radial5"/>
    <dgm:cxn modelId="{2E115FEA-1FD0-40C6-A167-FD65D82A1112}" type="presOf" srcId="{559B301F-2473-4403-B8EA-0CF35D01A70F}" destId="{E2E4E62B-1656-43C7-8F3C-5D1F77E7E3AD}" srcOrd="0" destOrd="0" presId="urn:microsoft.com/office/officeart/2005/8/layout/radial5"/>
    <dgm:cxn modelId="{AE349B78-D7C8-444B-9FF6-7F92B8EA1C83}" type="presOf" srcId="{559B301F-2473-4403-B8EA-0CF35D01A70F}" destId="{B76DDD2A-5E93-46C8-AFA4-F3139C9D16AC}" srcOrd="1" destOrd="0" presId="urn:microsoft.com/office/officeart/2005/8/layout/radial5"/>
    <dgm:cxn modelId="{AA6E1161-68C8-415F-B50F-6DEE35DCAFD9}" type="presOf" srcId="{39F7FAF6-CA7B-4494-8AC6-6FBEE28EBDA7}" destId="{01C753C2-4335-42AE-B3BE-884BB80AA612}" srcOrd="0" destOrd="0" presId="urn:microsoft.com/office/officeart/2005/8/layout/radial5"/>
    <dgm:cxn modelId="{F6AEB3AB-0846-409D-A507-BB7708FAF126}" type="presOf" srcId="{AB32AE88-DCFE-4842-AFF3-E7B2AD0E78F2}" destId="{1262C7D5-98AA-4746-B776-0B078C5E44E8}" srcOrd="0" destOrd="0" presId="urn:microsoft.com/office/officeart/2005/8/layout/radial5"/>
    <dgm:cxn modelId="{E72D1C34-8E80-450A-9E80-B4053B0DB6C9}" type="presOf" srcId="{F528E648-7455-4765-BCF0-8DE26AF1D9CD}" destId="{5D984B28-AB81-4F59-99DB-00A1763658C3}" srcOrd="0" destOrd="0" presId="urn:microsoft.com/office/officeart/2005/8/layout/radial5"/>
    <dgm:cxn modelId="{F4453874-73C9-4579-8385-8616F29B49A2}" type="presOf" srcId="{0D08F414-3C3B-4A59-9940-3D1E0FDBAEC8}" destId="{C6AE521D-7D83-4F8C-BF70-5C7FB8CE457E}" srcOrd="0" destOrd="0" presId="urn:microsoft.com/office/officeart/2005/8/layout/radial5"/>
    <dgm:cxn modelId="{51E89192-230F-4883-A8CE-E28B865C6283}" type="presOf" srcId="{00EF3089-2F51-45C1-946A-27B8A37B82F6}" destId="{828C783B-2E82-4742-A285-2DF875FCDC1F}" srcOrd="0" destOrd="0" presId="urn:microsoft.com/office/officeart/2005/8/layout/radial5"/>
    <dgm:cxn modelId="{23510008-563C-4263-901E-EA23D7B50A55}" type="presOf" srcId="{431AB3BD-469A-4002-A154-11C603F3A8CA}" destId="{A2940AFA-F926-495A-8BB4-A4100872F315}" srcOrd="0" destOrd="0" presId="urn:microsoft.com/office/officeart/2005/8/layout/radial5"/>
    <dgm:cxn modelId="{4F5316B6-42C7-44FD-98E5-15B38EF9718D}" type="presOf" srcId="{031FC868-56CD-4EC1-B253-65D03E3E55EE}" destId="{D3DD1215-C7A3-463A-A542-336674AA1553}" srcOrd="1" destOrd="0" presId="urn:microsoft.com/office/officeart/2005/8/layout/radial5"/>
    <dgm:cxn modelId="{A5D08650-F3D0-49D1-8977-1BB89A7954FA}" type="presOf" srcId="{12EE42FF-EAB0-4935-A3AF-22B6724BD5AD}" destId="{C05B44BF-DDA8-4389-9CCC-3CE525C940B8}" srcOrd="0" destOrd="0" presId="urn:microsoft.com/office/officeart/2005/8/layout/radial5"/>
    <dgm:cxn modelId="{480CCD05-0DD7-497D-9C58-6F5447FB345E}" type="presOf" srcId="{38554F92-2CF6-4AE7-A82E-86827BA00C95}" destId="{8902E4FF-EAD5-4137-B4CE-4B9FA5D709D4}" srcOrd="0" destOrd="0" presId="urn:microsoft.com/office/officeart/2005/8/layout/radial5"/>
    <dgm:cxn modelId="{2387D80E-4A71-44E6-BC12-C243178B526E}" srcId="{431AB3BD-469A-4002-A154-11C603F3A8CA}" destId="{C1671E48-ECF8-45A4-9BEB-CBD1CD88CF8D}" srcOrd="0" destOrd="0" parTransId="{8A011A15-E79E-4FD4-A54B-001B8F37FF9F}" sibTransId="{4A84E6DB-7691-42AB-9517-75CA0E277B13}"/>
    <dgm:cxn modelId="{0E3355B2-B187-4624-BD04-752AD6A48BEB}" type="presOf" srcId="{38554F92-2CF6-4AE7-A82E-86827BA00C95}" destId="{29D146A9-4F0A-4A37-B519-54BD61C3BE8D}" srcOrd="1" destOrd="0" presId="urn:microsoft.com/office/officeart/2005/8/layout/radial5"/>
    <dgm:cxn modelId="{5AB056CC-4533-458F-B1D8-A906D1B913FB}" type="presOf" srcId="{AFBE24D2-82B7-4404-8C8E-B67FA359659E}" destId="{6297D681-A99C-483F-BD56-EC879734F8FD}" srcOrd="0" destOrd="0" presId="urn:microsoft.com/office/officeart/2005/8/layout/radial5"/>
    <dgm:cxn modelId="{FB346EE8-8FC5-44A6-98B1-8F810D206642}" type="presOf" srcId="{0D08F414-3C3B-4A59-9940-3D1E0FDBAEC8}" destId="{4223BCA8-02A2-4862-AE4F-4C87DC27F122}" srcOrd="1" destOrd="0" presId="urn:microsoft.com/office/officeart/2005/8/layout/radial5"/>
    <dgm:cxn modelId="{D3D5A771-8D5A-4375-92DC-61421274DA34}" srcId="{C1671E48-ECF8-45A4-9BEB-CBD1CD88CF8D}" destId="{00EF3089-2F51-45C1-946A-27B8A37B82F6}" srcOrd="4" destOrd="0" parTransId="{38554F92-2CF6-4AE7-A82E-86827BA00C95}" sibTransId="{44B525FF-24E6-4570-AD80-EE27393EE976}"/>
    <dgm:cxn modelId="{1C9FAE55-BE60-464B-BC1F-79075F4CD426}" srcId="{C1671E48-ECF8-45A4-9BEB-CBD1CD88CF8D}" destId="{39F7FAF6-CA7B-4494-8AC6-6FBEE28EBDA7}" srcOrd="0" destOrd="0" parTransId="{0D08F414-3C3B-4A59-9940-3D1E0FDBAEC8}" sibTransId="{897BA990-42FA-4CE1-B518-75C132A8C52D}"/>
    <dgm:cxn modelId="{FCF4C0C6-0886-4B62-822E-50FA1D6FEF4E}" type="presOf" srcId="{12EE42FF-EAB0-4935-A3AF-22B6724BD5AD}" destId="{E5EF5728-4F5E-4BCC-89B5-BC1875AE5BFC}" srcOrd="1" destOrd="0" presId="urn:microsoft.com/office/officeart/2005/8/layout/radial5"/>
    <dgm:cxn modelId="{0FC3C38B-34D2-4FC2-A5B9-70AAD32FF286}" srcId="{C1671E48-ECF8-45A4-9BEB-CBD1CD88CF8D}" destId="{3663B9B0-7623-4545-871B-7D565027128C}" srcOrd="3" destOrd="0" parTransId="{AFBE24D2-82B7-4404-8C8E-B67FA359659E}" sibTransId="{4815EE22-A3A6-4401-B6C6-29ABC8559CBA}"/>
    <dgm:cxn modelId="{644BDEF2-8153-46AF-9888-289B5D125E7A}" type="presOf" srcId="{E5B399FF-7095-4FB6-9132-4999E21DB648}" destId="{6B892EE0-CBB3-4A9D-A3CB-C54916F0AA76}" srcOrd="0" destOrd="0" presId="urn:microsoft.com/office/officeart/2005/8/layout/radial5"/>
    <dgm:cxn modelId="{454D9004-CDEB-4C8A-8CD5-A3D8620C3B6A}" srcId="{C1671E48-ECF8-45A4-9BEB-CBD1CD88CF8D}" destId="{F528E648-7455-4765-BCF0-8DE26AF1D9CD}" srcOrd="2" destOrd="0" parTransId="{031FC868-56CD-4EC1-B253-65D03E3E55EE}" sibTransId="{04D051FC-4DD6-465A-A8F6-DA25800DDC14}"/>
    <dgm:cxn modelId="{85D4AD4E-93D1-4696-A478-0F6344A7BE90}" type="presOf" srcId="{AFBE24D2-82B7-4404-8C8E-B67FA359659E}" destId="{B570BC85-097A-4088-8672-0A7E17CD424D}" srcOrd="1" destOrd="0" presId="urn:microsoft.com/office/officeart/2005/8/layout/radial5"/>
    <dgm:cxn modelId="{B4572A5D-3389-4349-988A-F476643A6695}" type="presOf" srcId="{3663B9B0-7623-4545-871B-7D565027128C}" destId="{97840410-9F5C-423E-9F94-BC71BCEF5DF0}" srcOrd="0" destOrd="0" presId="urn:microsoft.com/office/officeart/2005/8/layout/radial5"/>
    <dgm:cxn modelId="{47AB0EA4-5EC9-4466-8488-21717FF293F6}" srcId="{C1671E48-ECF8-45A4-9BEB-CBD1CD88CF8D}" destId="{AB32AE88-DCFE-4842-AFF3-E7B2AD0E78F2}" srcOrd="1" destOrd="0" parTransId="{559B301F-2473-4403-B8EA-0CF35D01A70F}" sibTransId="{21E8DF1B-90E7-45F3-AEAA-39440BC8FFC9}"/>
    <dgm:cxn modelId="{BF973B33-6E44-46CA-91C9-473E4A2DF3FD}" type="presOf" srcId="{C1671E48-ECF8-45A4-9BEB-CBD1CD88CF8D}" destId="{B877B937-FA7C-4BF9-B8CC-705BF5D918CD}" srcOrd="0" destOrd="0" presId="urn:microsoft.com/office/officeart/2005/8/layout/radial5"/>
    <dgm:cxn modelId="{EAADC5C5-11AA-4F1E-9E70-2E517DA88971}" srcId="{C1671E48-ECF8-45A4-9BEB-CBD1CD88CF8D}" destId="{E5B399FF-7095-4FB6-9132-4999E21DB648}" srcOrd="5" destOrd="0" parTransId="{12EE42FF-EAB0-4935-A3AF-22B6724BD5AD}" sibTransId="{2699F8EE-1310-4DF6-A70D-5F165F191541}"/>
    <dgm:cxn modelId="{ECD94C2B-91C6-41D8-AF1A-C03DFDAC7B88}" type="presParOf" srcId="{A2940AFA-F926-495A-8BB4-A4100872F315}" destId="{B877B937-FA7C-4BF9-B8CC-705BF5D918CD}" srcOrd="0" destOrd="0" presId="urn:microsoft.com/office/officeart/2005/8/layout/radial5"/>
    <dgm:cxn modelId="{FCD4EEF5-7ADB-4768-A008-8F6ED41ABC67}" type="presParOf" srcId="{A2940AFA-F926-495A-8BB4-A4100872F315}" destId="{C6AE521D-7D83-4F8C-BF70-5C7FB8CE457E}" srcOrd="1" destOrd="0" presId="urn:microsoft.com/office/officeart/2005/8/layout/radial5"/>
    <dgm:cxn modelId="{2EAD2B69-1325-47EB-A7CE-9197C77E25B3}" type="presParOf" srcId="{C6AE521D-7D83-4F8C-BF70-5C7FB8CE457E}" destId="{4223BCA8-02A2-4862-AE4F-4C87DC27F122}" srcOrd="0" destOrd="0" presId="urn:microsoft.com/office/officeart/2005/8/layout/radial5"/>
    <dgm:cxn modelId="{80C1A112-67B4-443E-A3ED-CCC0788E5330}" type="presParOf" srcId="{A2940AFA-F926-495A-8BB4-A4100872F315}" destId="{01C753C2-4335-42AE-B3BE-884BB80AA612}" srcOrd="2" destOrd="0" presId="urn:microsoft.com/office/officeart/2005/8/layout/radial5"/>
    <dgm:cxn modelId="{AF8A3AC9-9942-411E-99C4-F57F8A21065F}" type="presParOf" srcId="{A2940AFA-F926-495A-8BB4-A4100872F315}" destId="{E2E4E62B-1656-43C7-8F3C-5D1F77E7E3AD}" srcOrd="3" destOrd="0" presId="urn:microsoft.com/office/officeart/2005/8/layout/radial5"/>
    <dgm:cxn modelId="{A845745C-97A4-400E-94BE-E7625367B339}" type="presParOf" srcId="{E2E4E62B-1656-43C7-8F3C-5D1F77E7E3AD}" destId="{B76DDD2A-5E93-46C8-AFA4-F3139C9D16AC}" srcOrd="0" destOrd="0" presId="urn:microsoft.com/office/officeart/2005/8/layout/radial5"/>
    <dgm:cxn modelId="{395B4A84-82D7-4015-88EE-7145955325DA}" type="presParOf" srcId="{A2940AFA-F926-495A-8BB4-A4100872F315}" destId="{1262C7D5-98AA-4746-B776-0B078C5E44E8}" srcOrd="4" destOrd="0" presId="urn:microsoft.com/office/officeart/2005/8/layout/radial5"/>
    <dgm:cxn modelId="{286B0145-4768-4B0B-8C07-6D065225D92D}" type="presParOf" srcId="{A2940AFA-F926-495A-8BB4-A4100872F315}" destId="{4DDFB233-CABD-4DD6-B84A-6CE0727357A0}" srcOrd="5" destOrd="0" presId="urn:microsoft.com/office/officeart/2005/8/layout/radial5"/>
    <dgm:cxn modelId="{C9D3C69F-3AD6-4227-B662-91793C14B7A8}" type="presParOf" srcId="{4DDFB233-CABD-4DD6-B84A-6CE0727357A0}" destId="{D3DD1215-C7A3-463A-A542-336674AA1553}" srcOrd="0" destOrd="0" presId="urn:microsoft.com/office/officeart/2005/8/layout/radial5"/>
    <dgm:cxn modelId="{9155E928-93D4-492C-8608-86FC86036BA3}" type="presParOf" srcId="{A2940AFA-F926-495A-8BB4-A4100872F315}" destId="{5D984B28-AB81-4F59-99DB-00A1763658C3}" srcOrd="6" destOrd="0" presId="urn:microsoft.com/office/officeart/2005/8/layout/radial5"/>
    <dgm:cxn modelId="{F2B5D6D0-D70C-41AF-8A2F-9B2EE71E374E}" type="presParOf" srcId="{A2940AFA-F926-495A-8BB4-A4100872F315}" destId="{6297D681-A99C-483F-BD56-EC879734F8FD}" srcOrd="7" destOrd="0" presId="urn:microsoft.com/office/officeart/2005/8/layout/radial5"/>
    <dgm:cxn modelId="{B10334F4-9255-4572-9E3C-B6D6C89DE4A5}" type="presParOf" srcId="{6297D681-A99C-483F-BD56-EC879734F8FD}" destId="{B570BC85-097A-4088-8672-0A7E17CD424D}" srcOrd="0" destOrd="0" presId="urn:microsoft.com/office/officeart/2005/8/layout/radial5"/>
    <dgm:cxn modelId="{22DFD2F9-EE31-4B0A-BCAC-810CDD9330B6}" type="presParOf" srcId="{A2940AFA-F926-495A-8BB4-A4100872F315}" destId="{97840410-9F5C-423E-9F94-BC71BCEF5DF0}" srcOrd="8" destOrd="0" presId="urn:microsoft.com/office/officeart/2005/8/layout/radial5"/>
    <dgm:cxn modelId="{17D2F3B6-4254-46C7-A0E0-4A90AEBC08F6}" type="presParOf" srcId="{A2940AFA-F926-495A-8BB4-A4100872F315}" destId="{8902E4FF-EAD5-4137-B4CE-4B9FA5D709D4}" srcOrd="9" destOrd="0" presId="urn:microsoft.com/office/officeart/2005/8/layout/radial5"/>
    <dgm:cxn modelId="{EC4E7241-3B31-4B4F-864C-D6B63AEB016E}" type="presParOf" srcId="{8902E4FF-EAD5-4137-B4CE-4B9FA5D709D4}" destId="{29D146A9-4F0A-4A37-B519-54BD61C3BE8D}" srcOrd="0" destOrd="0" presId="urn:microsoft.com/office/officeart/2005/8/layout/radial5"/>
    <dgm:cxn modelId="{62C21EFB-A7F5-4F5D-9039-FAAEBF79B815}" type="presParOf" srcId="{A2940AFA-F926-495A-8BB4-A4100872F315}" destId="{828C783B-2E82-4742-A285-2DF875FCDC1F}" srcOrd="10" destOrd="0" presId="urn:microsoft.com/office/officeart/2005/8/layout/radial5"/>
    <dgm:cxn modelId="{B6251D49-3266-47B7-9868-E2B509E854DC}" type="presParOf" srcId="{A2940AFA-F926-495A-8BB4-A4100872F315}" destId="{C05B44BF-DDA8-4389-9CCC-3CE525C940B8}" srcOrd="11" destOrd="0" presId="urn:microsoft.com/office/officeart/2005/8/layout/radial5"/>
    <dgm:cxn modelId="{B2F2D512-AF08-4AAE-A52D-01B79FBE389D}" type="presParOf" srcId="{C05B44BF-DDA8-4389-9CCC-3CE525C940B8}" destId="{E5EF5728-4F5E-4BCC-89B5-BC1875AE5BFC}" srcOrd="0" destOrd="0" presId="urn:microsoft.com/office/officeart/2005/8/layout/radial5"/>
    <dgm:cxn modelId="{5E85AD05-1D88-4D2A-8462-2E019FD0D882}" type="presParOf" srcId="{A2940AFA-F926-495A-8BB4-A4100872F315}" destId="{6B892EE0-CBB3-4A9D-A3CB-C54916F0AA76}"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7B937-FA7C-4BF9-B8CC-705BF5D918CD}">
      <dsp:nvSpPr>
        <dsp:cNvPr id="0" name=""/>
        <dsp:cNvSpPr/>
      </dsp:nvSpPr>
      <dsp:spPr>
        <a:xfrm>
          <a:off x="3690075" y="1969771"/>
          <a:ext cx="1404824" cy="14048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3895807" y="2175503"/>
        <a:ext cx="993360" cy="993360"/>
      </dsp:txXfrm>
    </dsp:sp>
    <dsp:sp modelId="{C6AE521D-7D83-4F8C-BF70-5C7FB8CE457E}">
      <dsp:nvSpPr>
        <dsp:cNvPr id="0" name=""/>
        <dsp:cNvSpPr/>
      </dsp:nvSpPr>
      <dsp:spPr>
        <a:xfrm rot="16200000">
          <a:off x="4243905" y="1459018"/>
          <a:ext cx="297164" cy="4776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288480" y="1599121"/>
        <a:ext cx="208015" cy="286584"/>
      </dsp:txXfrm>
    </dsp:sp>
    <dsp:sp modelId="{01C753C2-4335-42AE-B3BE-884BB80AA612}">
      <dsp:nvSpPr>
        <dsp:cNvPr id="0" name=""/>
        <dsp:cNvSpPr/>
      </dsp:nvSpPr>
      <dsp:spPr>
        <a:xfrm>
          <a:off x="3690075" y="4260"/>
          <a:ext cx="1404824" cy="14048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3895807" y="209992"/>
        <a:ext cx="993360" cy="993360"/>
      </dsp:txXfrm>
    </dsp:sp>
    <dsp:sp modelId="{E2E4E62B-1656-43C7-8F3C-5D1F77E7E3AD}">
      <dsp:nvSpPr>
        <dsp:cNvPr id="0" name=""/>
        <dsp:cNvSpPr/>
      </dsp:nvSpPr>
      <dsp:spPr>
        <a:xfrm rot="19800000">
          <a:off x="5087713" y="1946191"/>
          <a:ext cx="297164" cy="4776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93685" y="2064006"/>
        <a:ext cx="208015" cy="286584"/>
      </dsp:txXfrm>
    </dsp:sp>
    <dsp:sp modelId="{1262C7D5-98AA-4746-B776-0B078C5E44E8}">
      <dsp:nvSpPr>
        <dsp:cNvPr id="0" name=""/>
        <dsp:cNvSpPr/>
      </dsp:nvSpPr>
      <dsp:spPr>
        <a:xfrm>
          <a:off x="5392258" y="987016"/>
          <a:ext cx="1404824" cy="14048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5597990" y="1192748"/>
        <a:ext cx="993360" cy="993360"/>
      </dsp:txXfrm>
    </dsp:sp>
    <dsp:sp modelId="{4DDFB233-CABD-4DD6-B84A-6CE0727357A0}">
      <dsp:nvSpPr>
        <dsp:cNvPr id="0" name=""/>
        <dsp:cNvSpPr/>
      </dsp:nvSpPr>
      <dsp:spPr>
        <a:xfrm rot="1800000">
          <a:off x="5087713" y="2920536"/>
          <a:ext cx="297164" cy="4776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93685" y="2993777"/>
        <a:ext cx="208015" cy="286584"/>
      </dsp:txXfrm>
    </dsp:sp>
    <dsp:sp modelId="{5D984B28-AB81-4F59-99DB-00A1763658C3}">
      <dsp:nvSpPr>
        <dsp:cNvPr id="0" name=""/>
        <dsp:cNvSpPr/>
      </dsp:nvSpPr>
      <dsp:spPr>
        <a:xfrm>
          <a:off x="5392258" y="2952527"/>
          <a:ext cx="1404824" cy="14048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5597990" y="3158259"/>
        <a:ext cx="993360" cy="993360"/>
      </dsp:txXfrm>
    </dsp:sp>
    <dsp:sp modelId="{6297D681-A99C-483F-BD56-EC879734F8FD}">
      <dsp:nvSpPr>
        <dsp:cNvPr id="0" name=""/>
        <dsp:cNvSpPr/>
      </dsp:nvSpPr>
      <dsp:spPr>
        <a:xfrm rot="5400000">
          <a:off x="4243905" y="3407709"/>
          <a:ext cx="297164" cy="4776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288480" y="3458663"/>
        <a:ext cx="208015" cy="286584"/>
      </dsp:txXfrm>
    </dsp:sp>
    <dsp:sp modelId="{97840410-9F5C-423E-9F94-BC71BCEF5DF0}">
      <dsp:nvSpPr>
        <dsp:cNvPr id="0" name=""/>
        <dsp:cNvSpPr/>
      </dsp:nvSpPr>
      <dsp:spPr>
        <a:xfrm>
          <a:off x="3690075" y="3935283"/>
          <a:ext cx="1404824" cy="14048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3895807" y="4141015"/>
        <a:ext cx="993360" cy="993360"/>
      </dsp:txXfrm>
    </dsp:sp>
    <dsp:sp modelId="{8902E4FF-EAD5-4137-B4CE-4B9FA5D709D4}">
      <dsp:nvSpPr>
        <dsp:cNvPr id="0" name=""/>
        <dsp:cNvSpPr/>
      </dsp:nvSpPr>
      <dsp:spPr>
        <a:xfrm rot="9000000">
          <a:off x="3400098" y="2920536"/>
          <a:ext cx="297164" cy="4776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3483275" y="2993777"/>
        <a:ext cx="208015" cy="286584"/>
      </dsp:txXfrm>
    </dsp:sp>
    <dsp:sp modelId="{828C783B-2E82-4742-A285-2DF875FCDC1F}">
      <dsp:nvSpPr>
        <dsp:cNvPr id="0" name=""/>
        <dsp:cNvSpPr/>
      </dsp:nvSpPr>
      <dsp:spPr>
        <a:xfrm>
          <a:off x="1987893" y="2952527"/>
          <a:ext cx="1404824" cy="14048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en-US" sz="6000" kern="1200"/>
        </a:p>
      </dsp:txBody>
      <dsp:txXfrm>
        <a:off x="2193625" y="3158259"/>
        <a:ext cx="993360" cy="993360"/>
      </dsp:txXfrm>
    </dsp:sp>
    <dsp:sp modelId="{C05B44BF-DDA8-4389-9CCC-3CE525C940B8}">
      <dsp:nvSpPr>
        <dsp:cNvPr id="0" name=""/>
        <dsp:cNvSpPr/>
      </dsp:nvSpPr>
      <dsp:spPr>
        <a:xfrm rot="12600000">
          <a:off x="3400098" y="1946191"/>
          <a:ext cx="297164" cy="4776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3483275" y="2064006"/>
        <a:ext cx="208015" cy="286584"/>
      </dsp:txXfrm>
    </dsp:sp>
    <dsp:sp modelId="{6B892EE0-CBB3-4A9D-A3CB-C54916F0AA76}">
      <dsp:nvSpPr>
        <dsp:cNvPr id="0" name=""/>
        <dsp:cNvSpPr/>
      </dsp:nvSpPr>
      <dsp:spPr>
        <a:xfrm>
          <a:off x="1987893" y="987016"/>
          <a:ext cx="1404824" cy="140482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en-US" sz="6000" kern="1200"/>
        </a:p>
      </dsp:txBody>
      <dsp:txXfrm>
        <a:off x="2193625" y="1192748"/>
        <a:ext cx="993360" cy="993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7B937-FA7C-4BF9-B8CC-705BF5D918CD}">
      <dsp:nvSpPr>
        <dsp:cNvPr id="0" name=""/>
        <dsp:cNvSpPr/>
      </dsp:nvSpPr>
      <dsp:spPr>
        <a:xfrm>
          <a:off x="3415627" y="1614543"/>
          <a:ext cx="2196544" cy="2098339"/>
        </a:xfrm>
        <a:prstGeom prst="ellipse">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Rounded MT Bold" panose="020F0704030504030204" pitchFamily="34" charset="0"/>
            </a:rPr>
            <a:t>stakeholders</a:t>
          </a:r>
          <a:endParaRPr lang="en-US" sz="1800" kern="1200" dirty="0">
            <a:latin typeface="Arial Rounded MT Bold" panose="020F0704030504030204" pitchFamily="34" charset="0"/>
          </a:endParaRPr>
        </a:p>
      </dsp:txBody>
      <dsp:txXfrm>
        <a:off x="3737303" y="1921838"/>
        <a:ext cx="1553192" cy="1483749"/>
      </dsp:txXfrm>
    </dsp:sp>
    <dsp:sp modelId="{C6AE521D-7D83-4F8C-BF70-5C7FB8CE457E}">
      <dsp:nvSpPr>
        <dsp:cNvPr id="0" name=""/>
        <dsp:cNvSpPr/>
      </dsp:nvSpPr>
      <dsp:spPr>
        <a:xfrm rot="16215689">
          <a:off x="4462464" y="1271968"/>
          <a:ext cx="113392" cy="47764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Arial Black" panose="020B0A04020102020204" pitchFamily="34" charset="0"/>
          </a:endParaRPr>
        </a:p>
      </dsp:txBody>
      <dsp:txXfrm>
        <a:off x="4479395" y="1384505"/>
        <a:ext cx="79374" cy="286584"/>
      </dsp:txXfrm>
    </dsp:sp>
    <dsp:sp modelId="{01C753C2-4335-42AE-B3BE-884BB80AA612}">
      <dsp:nvSpPr>
        <dsp:cNvPr id="0" name=""/>
        <dsp:cNvSpPr/>
      </dsp:nvSpPr>
      <dsp:spPr>
        <a:xfrm>
          <a:off x="3820457" y="-4210"/>
          <a:ext cx="1404824" cy="1404824"/>
        </a:xfrm>
        <a:prstGeom prst="ellipse">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Rounded MT Bold" panose="020F0704030504030204" pitchFamily="34" charset="0"/>
            </a:rPr>
            <a:t>owners</a:t>
          </a:r>
          <a:endParaRPr lang="en-US" sz="1000" kern="1200" dirty="0">
            <a:latin typeface="Arial Rounded MT Bold" panose="020F0704030504030204" pitchFamily="34" charset="0"/>
          </a:endParaRPr>
        </a:p>
      </dsp:txBody>
      <dsp:txXfrm>
        <a:off x="4026189" y="201522"/>
        <a:ext cx="993360" cy="993360"/>
      </dsp:txXfrm>
    </dsp:sp>
    <dsp:sp modelId="{E2E4E62B-1656-43C7-8F3C-5D1F77E7E3AD}">
      <dsp:nvSpPr>
        <dsp:cNvPr id="0" name=""/>
        <dsp:cNvSpPr/>
      </dsp:nvSpPr>
      <dsp:spPr>
        <a:xfrm rot="19983114">
          <a:off x="5522735" y="1880369"/>
          <a:ext cx="124496" cy="477640"/>
        </a:xfrm>
        <a:prstGeom prst="rightArrow">
          <a:avLst>
            <a:gd name="adj1" fmla="val 60000"/>
            <a:gd name="adj2" fmla="val 50000"/>
          </a:avLst>
        </a:prstGeom>
        <a:solidFill>
          <a:schemeClr val="accent2">
            <a:hueOff val="-291073"/>
            <a:satOff val="-16786"/>
            <a:lumOff val="1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Arial Black" panose="020B0A04020102020204" pitchFamily="34" charset="0"/>
          </a:endParaRPr>
        </a:p>
      </dsp:txBody>
      <dsp:txXfrm>
        <a:off x="5524763" y="1984360"/>
        <a:ext cx="87147" cy="286584"/>
      </dsp:txXfrm>
    </dsp:sp>
    <dsp:sp modelId="{1262C7D5-98AA-4746-B776-0B078C5E44E8}">
      <dsp:nvSpPr>
        <dsp:cNvPr id="0" name=""/>
        <dsp:cNvSpPr/>
      </dsp:nvSpPr>
      <dsp:spPr>
        <a:xfrm>
          <a:off x="5594438" y="704667"/>
          <a:ext cx="1852892" cy="1877448"/>
        </a:xfrm>
        <a:prstGeom prst="ellipse">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Rounded MT Bold" panose="020F0704030504030204" pitchFamily="34" charset="0"/>
            </a:rPr>
            <a:t>customers</a:t>
          </a:r>
          <a:endParaRPr lang="en-US" sz="1800" kern="1200" dirty="0">
            <a:latin typeface="Arial Rounded MT Bold" panose="020F0704030504030204" pitchFamily="34" charset="0"/>
          </a:endParaRPr>
        </a:p>
      </dsp:txBody>
      <dsp:txXfrm>
        <a:off x="5865788" y="979613"/>
        <a:ext cx="1310192" cy="1327556"/>
      </dsp:txXfrm>
    </dsp:sp>
    <dsp:sp modelId="{4DDFB233-CABD-4DD6-B84A-6CE0727357A0}">
      <dsp:nvSpPr>
        <dsp:cNvPr id="0" name=""/>
        <dsp:cNvSpPr/>
      </dsp:nvSpPr>
      <dsp:spPr>
        <a:xfrm rot="1486044">
          <a:off x="5560744" y="2948225"/>
          <a:ext cx="174890" cy="477640"/>
        </a:xfrm>
        <a:prstGeom prst="rightArrow">
          <a:avLst>
            <a:gd name="adj1" fmla="val 60000"/>
            <a:gd name="adj2" fmla="val 50000"/>
          </a:avLst>
        </a:prstGeom>
        <a:solidFill>
          <a:schemeClr val="accent2">
            <a:hueOff val="-582145"/>
            <a:satOff val="-33571"/>
            <a:lumOff val="3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Arial Black" panose="020B0A04020102020204" pitchFamily="34" charset="0"/>
          </a:endParaRPr>
        </a:p>
      </dsp:txBody>
      <dsp:txXfrm>
        <a:off x="5563157" y="3032763"/>
        <a:ext cx="122423" cy="286584"/>
      </dsp:txXfrm>
    </dsp:sp>
    <dsp:sp modelId="{5D984B28-AB81-4F59-99DB-00A1763658C3}">
      <dsp:nvSpPr>
        <dsp:cNvPr id="0" name=""/>
        <dsp:cNvSpPr/>
      </dsp:nvSpPr>
      <dsp:spPr>
        <a:xfrm>
          <a:off x="5698215" y="2804527"/>
          <a:ext cx="1873852" cy="1675744"/>
        </a:xfrm>
        <a:prstGeom prst="ellipse">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Rounded MT Bold" panose="020F0704030504030204" pitchFamily="34" charset="0"/>
            </a:rPr>
            <a:t>managers</a:t>
          </a:r>
          <a:endParaRPr lang="en-US" sz="1800" kern="1200" dirty="0">
            <a:latin typeface="Arial Rounded MT Bold" panose="020F0704030504030204" pitchFamily="34" charset="0"/>
          </a:endParaRPr>
        </a:p>
      </dsp:txBody>
      <dsp:txXfrm>
        <a:off x="5972634" y="3049934"/>
        <a:ext cx="1325014" cy="1184930"/>
      </dsp:txXfrm>
    </dsp:sp>
    <dsp:sp modelId="{6297D681-A99C-483F-BD56-EC879734F8FD}">
      <dsp:nvSpPr>
        <dsp:cNvPr id="0" name=""/>
        <dsp:cNvSpPr/>
      </dsp:nvSpPr>
      <dsp:spPr>
        <a:xfrm rot="5400000">
          <a:off x="4461698" y="3569601"/>
          <a:ext cx="104403" cy="477640"/>
        </a:xfrm>
        <a:prstGeom prst="rightArrow">
          <a:avLst>
            <a:gd name="adj1" fmla="val 60000"/>
            <a:gd name="adj2" fmla="val 50000"/>
          </a:avLst>
        </a:prstGeom>
        <a:solidFill>
          <a:schemeClr val="accent2">
            <a:hueOff val="-873218"/>
            <a:satOff val="-50357"/>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Arial Black" panose="020B0A04020102020204" pitchFamily="34" charset="0"/>
          </a:endParaRPr>
        </a:p>
      </dsp:txBody>
      <dsp:txXfrm>
        <a:off x="4477359" y="3649469"/>
        <a:ext cx="73082" cy="286584"/>
      </dsp:txXfrm>
    </dsp:sp>
    <dsp:sp modelId="{97840410-9F5C-423E-9F94-BC71BCEF5DF0}">
      <dsp:nvSpPr>
        <dsp:cNvPr id="0" name=""/>
        <dsp:cNvSpPr/>
      </dsp:nvSpPr>
      <dsp:spPr>
        <a:xfrm>
          <a:off x="3577310" y="3909869"/>
          <a:ext cx="1873178" cy="1438708"/>
        </a:xfrm>
        <a:prstGeom prst="ellipse">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Rounded MT Bold" panose="020F0704030504030204" pitchFamily="34" charset="0"/>
            </a:rPr>
            <a:t>employees</a:t>
          </a:r>
          <a:endParaRPr lang="en-US" sz="1800" kern="1200" dirty="0">
            <a:latin typeface="Arial Rounded MT Bold" panose="020F0704030504030204" pitchFamily="34" charset="0"/>
          </a:endParaRPr>
        </a:p>
      </dsp:txBody>
      <dsp:txXfrm>
        <a:off x="3851631" y="4120563"/>
        <a:ext cx="1324536" cy="1017320"/>
      </dsp:txXfrm>
    </dsp:sp>
    <dsp:sp modelId="{8902E4FF-EAD5-4137-B4CE-4B9FA5D709D4}">
      <dsp:nvSpPr>
        <dsp:cNvPr id="0" name=""/>
        <dsp:cNvSpPr/>
      </dsp:nvSpPr>
      <dsp:spPr>
        <a:xfrm rot="9261054">
          <a:off x="3295333" y="2967019"/>
          <a:ext cx="179092" cy="477640"/>
        </a:xfrm>
        <a:prstGeom prst="rightArrow">
          <a:avLst>
            <a:gd name="adj1" fmla="val 60000"/>
            <a:gd name="adj2" fmla="val 50000"/>
          </a:avLst>
        </a:prstGeom>
        <a:solidFill>
          <a:schemeClr val="accent2">
            <a:hueOff val="-1164290"/>
            <a:satOff val="-67142"/>
            <a:lumOff val="6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Arial Black" panose="020B0A04020102020204" pitchFamily="34" charset="0"/>
          </a:endParaRPr>
        </a:p>
      </dsp:txBody>
      <dsp:txXfrm rot="10800000">
        <a:off x="3346414" y="3050919"/>
        <a:ext cx="125364" cy="286584"/>
      </dsp:txXfrm>
    </dsp:sp>
    <dsp:sp modelId="{828C783B-2E82-4742-A285-2DF875FCDC1F}">
      <dsp:nvSpPr>
        <dsp:cNvPr id="0" name=""/>
        <dsp:cNvSpPr/>
      </dsp:nvSpPr>
      <dsp:spPr>
        <a:xfrm>
          <a:off x="1129935" y="3019706"/>
          <a:ext cx="2359500" cy="1404824"/>
        </a:xfrm>
        <a:prstGeom prst="ellipse">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Rounded MT Bold" panose="020F0704030504030204" pitchFamily="34" charset="0"/>
            </a:rPr>
            <a:t>government</a:t>
          </a:r>
          <a:endParaRPr lang="en-US" sz="1800" kern="1200" dirty="0">
            <a:latin typeface="Arial Rounded MT Bold" panose="020F0704030504030204" pitchFamily="34" charset="0"/>
          </a:endParaRPr>
        </a:p>
      </dsp:txBody>
      <dsp:txXfrm>
        <a:off x="1475476" y="3225438"/>
        <a:ext cx="1668418" cy="993360"/>
      </dsp:txXfrm>
    </dsp:sp>
    <dsp:sp modelId="{C05B44BF-DDA8-4389-9CCC-3CE525C940B8}">
      <dsp:nvSpPr>
        <dsp:cNvPr id="0" name=""/>
        <dsp:cNvSpPr/>
      </dsp:nvSpPr>
      <dsp:spPr>
        <a:xfrm rot="12697938">
          <a:off x="3429961" y="1795952"/>
          <a:ext cx="125800" cy="47764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Arial Black" panose="020B0A04020102020204" pitchFamily="34" charset="0"/>
          </a:endParaRPr>
        </a:p>
      </dsp:txBody>
      <dsp:txXfrm rot="10800000">
        <a:off x="3464898" y="1901377"/>
        <a:ext cx="88060" cy="286584"/>
      </dsp:txXfrm>
    </dsp:sp>
    <dsp:sp modelId="{6B892EE0-CBB3-4A9D-A3CB-C54916F0AA76}">
      <dsp:nvSpPr>
        <dsp:cNvPr id="0" name=""/>
        <dsp:cNvSpPr/>
      </dsp:nvSpPr>
      <dsp:spPr>
        <a:xfrm>
          <a:off x="1917002" y="811809"/>
          <a:ext cx="1605180" cy="1493285"/>
        </a:xfrm>
        <a:prstGeom prst="ellipse">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Rounded MT Bold" panose="020F0704030504030204" pitchFamily="34" charset="0"/>
            </a:rPr>
            <a:t>suppliers</a:t>
          </a:r>
          <a:endParaRPr lang="en-US" sz="1800" kern="1200" dirty="0">
            <a:latin typeface="Arial Rounded MT Bold" panose="020F0704030504030204" pitchFamily="34" charset="0"/>
          </a:endParaRPr>
        </a:p>
      </dsp:txBody>
      <dsp:txXfrm>
        <a:off x="2152075" y="1030496"/>
        <a:ext cx="1135034" cy="105591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31/10/2018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smtClean="0"/>
              <a:t>South</a:t>
            </a:r>
            <a:r>
              <a:rPr lang="en-GB" baseline="0" dirty="0" smtClean="0"/>
              <a:t> West China</a:t>
            </a:r>
          </a:p>
          <a:p>
            <a:pPr marL="228600" indent="-228600">
              <a:buAutoNum type="arabicPeriod"/>
            </a:pPr>
            <a:r>
              <a:rPr lang="en-GB" baseline="0" dirty="0" err="1" smtClean="0"/>
              <a:t>SACOM</a:t>
            </a:r>
            <a:r>
              <a:rPr lang="en-GB" baseline="0" dirty="0" smtClean="0"/>
              <a:t>  (always good to know the source of research)</a:t>
            </a:r>
          </a:p>
          <a:p>
            <a:pPr marL="228600" indent="-228600">
              <a:buAutoNum type="arabicPeriod"/>
            </a:pPr>
            <a:r>
              <a:rPr lang="en-GB" dirty="0" smtClean="0"/>
              <a:t>Filling labour shortages on the production line</a:t>
            </a:r>
          </a:p>
          <a:p>
            <a:pPr marL="228600" indent="-228600">
              <a:buAutoNum type="arabicPeriod"/>
            </a:pPr>
            <a:r>
              <a:rPr lang="en-GB" dirty="0" smtClean="0"/>
              <a:t>*am - *pm = 12 hours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http://www.tata.com/aboutus/articlesinside/Tata-Code-of-Conduct    Tata Ethical objectives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3AF55-06D4-4767-9040-F4F575C90BD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39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67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05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2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421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37</a:t>
            </a:fld>
            <a:endParaRPr lang="en-GB"/>
          </a:p>
        </p:txBody>
      </p:sp>
    </p:spTree>
    <p:extLst>
      <p:ext uri="{BB962C8B-B14F-4D97-AF65-F5344CB8AC3E}">
        <p14:creationId xmlns:p14="http://schemas.microsoft.com/office/powerpoint/2010/main" val="303516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Legacy question – no six mark questions on the actual paper but good practice </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49</a:t>
            </a:fld>
            <a:endParaRPr lang="en-GB"/>
          </a:p>
        </p:txBody>
      </p:sp>
    </p:spTree>
    <p:extLst>
      <p:ext uri="{BB962C8B-B14F-4D97-AF65-F5344CB8AC3E}">
        <p14:creationId xmlns:p14="http://schemas.microsoft.com/office/powerpoint/2010/main" val="147723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8141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1725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863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7845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4262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15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950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008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8693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3243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9134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722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4803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405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7473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0768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135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31/10/2018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0850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7971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8767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7635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571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31/10/2018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31/10/2018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31/10/2018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31/10/2018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31/10/2018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31/10/2018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699543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22937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theguardian.com/sustainable-business/2015/feb/20/trafficking-labour-corporations-compliance-human-right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ymOiu3UDuvk" TargetMode="Externa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17Uctg_2GPE" TargetMode="External"/><Relationship Id="rId2" Type="http://schemas.openxmlformats.org/officeDocument/2006/relationships/hyperlink" Target="https://www.youtube.com/watch?v=yi2fv0KKLzE" TargetMode="Externa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TmLsV9cSk0o" TargetMode="Externa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www.youtube.com/watch?v=JcJ8me22NV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HHujfrRiWEI" TargetMode="Externa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s://www.youtube.com/watch?v=zfVOP5LVia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R1d9oe18VXY" TargetMode="External"/><Relationship Id="rId2" Type="http://schemas.openxmlformats.org/officeDocument/2006/relationships/hyperlink" Target="https://www.theguardian.com/environment/interactive/2013/nov/20/which-fossil-fuel-companies-responsible-climate-change-interactive" TargetMode="Externa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6S03LrNlnUc" TargetMode="Externa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hyperlink" Target="https://www.youtube.com/watch?v=OwOBRH56Ic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vmq_mKhQo38" TargetMode="Externa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www.youtube.com/watch?v=mleQVO1Vd1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M5uYCWVfuPQ"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RVcTORaHvig"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_4sWOJUR1q0" TargetMode="Externa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hyperlink" Target="https://www.youtube.com/watch?v=o_XpoTpoFD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sYmIzmA603U"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AOpZkstB5jc" TargetMode="Externa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hyperlink" Target="https://www.youtube.com/watch?v=KXWFXeIZY9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AftZshnP8fs"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hyperlink" Target="http://www.marketingmagazine.co.uk/article/1339394/public-reacts-american-apparels-banned-inappropriate-ad" TargetMode="External"/><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theguardian.com/sustainable-business/2015/jun/11/children-are-using-energy-drinks-but-are-they-being-sold-responsibly" TargetMode="Externa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kji8qIo8h4I&amp;list=PLNuC4EcEtRuhIGWbZAGnbvupBptBu36e2" TargetMode="Externa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vj9AWjJb4R8" TargetMode="External"/><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theguardian.com/technology/2018/oct/30/we-are-like-robots-apple-investigates-chinese-factory-using-forced-student-labour?CMP=share_btn_tw"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4.4.2 Ethics</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Shareholder objectives vs ethical objectives</a:t>
            </a:r>
            <a:endParaRPr lang="en-GB" dirty="0"/>
          </a:p>
        </p:txBody>
      </p:sp>
      <p:sp>
        <p:nvSpPr>
          <p:cNvPr id="6" name="Text Placeholder 5"/>
          <p:cNvSpPr>
            <a:spLocks noGrp="1"/>
          </p:cNvSpPr>
          <p:nvPr>
            <p:ph type="body" idx="1"/>
          </p:nvPr>
        </p:nvSpPr>
        <p:spPr>
          <a:solidFill>
            <a:schemeClr val="accent2"/>
          </a:solidFill>
        </p:spPr>
        <p:txBody>
          <a:bodyPr/>
          <a:lstStyle/>
          <a:p>
            <a:r>
              <a:rPr lang="en-GB" dirty="0" smtClean="0"/>
              <a:t>Shareholder objectives</a:t>
            </a:r>
            <a:endParaRPr lang="en-GB" dirty="0"/>
          </a:p>
        </p:txBody>
      </p:sp>
      <p:sp>
        <p:nvSpPr>
          <p:cNvPr id="4" name="Content Placeholder 3"/>
          <p:cNvSpPr>
            <a:spLocks noGrp="1"/>
          </p:cNvSpPr>
          <p:nvPr>
            <p:ph sz="half" idx="2"/>
          </p:nvPr>
        </p:nvSpPr>
        <p:spPr/>
        <p:txBody>
          <a:bodyPr/>
          <a:lstStyle/>
          <a:p>
            <a:r>
              <a:rPr lang="en-GB" dirty="0"/>
              <a:t>High profits</a:t>
            </a:r>
          </a:p>
          <a:p>
            <a:r>
              <a:rPr lang="en-GB" dirty="0"/>
              <a:t>High dividends</a:t>
            </a:r>
          </a:p>
          <a:p>
            <a:r>
              <a:rPr lang="en-GB" dirty="0"/>
              <a:t>Growth</a:t>
            </a:r>
          </a:p>
          <a:p>
            <a:r>
              <a:rPr lang="en-GB" dirty="0" smtClean="0"/>
              <a:t>Return on their investment</a:t>
            </a:r>
            <a:endParaRPr lang="en-GB" dirty="0"/>
          </a:p>
          <a:p>
            <a:r>
              <a:rPr lang="en-GB" dirty="0"/>
              <a:t>A positive corporate image</a:t>
            </a:r>
          </a:p>
          <a:p>
            <a:endParaRPr lang="en-GB" dirty="0"/>
          </a:p>
        </p:txBody>
      </p:sp>
      <p:sp>
        <p:nvSpPr>
          <p:cNvPr id="7" name="Text Placeholder 6"/>
          <p:cNvSpPr>
            <a:spLocks noGrp="1"/>
          </p:cNvSpPr>
          <p:nvPr>
            <p:ph type="body" sz="quarter" idx="3"/>
          </p:nvPr>
        </p:nvSpPr>
        <p:spPr>
          <a:solidFill>
            <a:srgbClr val="00B050"/>
          </a:solidFill>
        </p:spPr>
        <p:txBody>
          <a:bodyPr/>
          <a:lstStyle/>
          <a:p>
            <a:r>
              <a:rPr lang="en-GB" dirty="0" smtClean="0"/>
              <a:t>Ethical corporate objectives</a:t>
            </a:r>
            <a:endParaRPr lang="en-GB" dirty="0"/>
          </a:p>
        </p:txBody>
      </p:sp>
      <p:sp>
        <p:nvSpPr>
          <p:cNvPr id="8" name="Content Placeholder 7"/>
          <p:cNvSpPr>
            <a:spLocks noGrp="1"/>
          </p:cNvSpPr>
          <p:nvPr>
            <p:ph sz="quarter" idx="4"/>
          </p:nvPr>
        </p:nvSpPr>
        <p:spPr/>
        <p:txBody>
          <a:bodyPr/>
          <a:lstStyle/>
          <a:p>
            <a:r>
              <a:rPr lang="en-GB" dirty="0" smtClean="0"/>
              <a:t>Low emissions</a:t>
            </a:r>
          </a:p>
          <a:p>
            <a:r>
              <a:rPr lang="en-GB" dirty="0" smtClean="0"/>
              <a:t>Safe waste disposal</a:t>
            </a:r>
          </a:p>
          <a:p>
            <a:r>
              <a:rPr lang="en-GB" dirty="0" smtClean="0"/>
              <a:t>Paying fair wage rates to employees in other countries</a:t>
            </a:r>
          </a:p>
          <a:p>
            <a:r>
              <a:rPr lang="en-GB" dirty="0" smtClean="0"/>
              <a:t>Sourcing sustainable raw materials </a:t>
            </a:r>
          </a:p>
          <a:p>
            <a:pPr marL="0" indent="0">
              <a:buNone/>
            </a:pPr>
            <a:endParaRPr lang="en-GB" dirty="0"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819" y="5002821"/>
            <a:ext cx="2456723" cy="1665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552" y="5163671"/>
            <a:ext cx="1414615" cy="1414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40822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2012" y="96184"/>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Stakeholders – labour exploitation</a:t>
            </a:r>
            <a:endParaRPr lang="en-GB" dirty="0"/>
          </a:p>
        </p:txBody>
      </p:sp>
      <p:sp>
        <p:nvSpPr>
          <p:cNvPr id="5" name="Content Placeholder 4"/>
          <p:cNvSpPr>
            <a:spLocks noGrp="1"/>
          </p:cNvSpPr>
          <p:nvPr>
            <p:ph idx="1"/>
          </p:nvPr>
        </p:nvSpPr>
        <p:spPr>
          <a:xfrm>
            <a:off x="632012" y="1555376"/>
            <a:ext cx="4906888" cy="5069160"/>
          </a:xfrm>
        </p:spPr>
        <p:style>
          <a:lnRef idx="2">
            <a:schemeClr val="accent5"/>
          </a:lnRef>
          <a:fillRef idx="1">
            <a:schemeClr val="lt1"/>
          </a:fillRef>
          <a:effectRef idx="0">
            <a:schemeClr val="accent5"/>
          </a:effectRef>
          <a:fontRef idx="minor">
            <a:schemeClr val="dk1"/>
          </a:fontRef>
        </p:style>
        <p:txBody>
          <a:bodyPr>
            <a:normAutofit/>
          </a:bodyPr>
          <a:lstStyle/>
          <a:p>
            <a:r>
              <a:rPr lang="en-GB" dirty="0" smtClean="0"/>
              <a:t>In </a:t>
            </a:r>
            <a:r>
              <a:rPr lang="en-GB" dirty="0"/>
              <a:t>a world of complex supply chains, migrant workers, sub-suppliers and a constant squeeze on costs, corporate leaders and their stakeholders are keenly aware of the risk of labour </a:t>
            </a:r>
            <a:r>
              <a:rPr lang="en-GB" dirty="0" smtClean="0"/>
              <a:t>exploitation</a:t>
            </a:r>
          </a:p>
          <a:p>
            <a:r>
              <a:rPr lang="en-GB" dirty="0" smtClean="0"/>
              <a:t>There is scope for MNC leaders to champion against forced labour, which would help an estimated 21million people in the world today</a:t>
            </a:r>
            <a:endParaRPr lang="en-GB" dirty="0"/>
          </a:p>
        </p:txBody>
      </p:sp>
      <p:pic>
        <p:nvPicPr>
          <p:cNvPr id="2" name="Picture 1">
            <a:hlinkClick r:id="rId2"/>
          </p:cNvPr>
          <p:cNvPicPr>
            <a:picLocks noChangeAspect="1"/>
          </p:cNvPicPr>
          <p:nvPr/>
        </p:nvPicPr>
        <p:blipFill>
          <a:blip r:embed="rId3"/>
          <a:stretch>
            <a:fillRect/>
          </a:stretch>
        </p:blipFill>
        <p:spPr>
          <a:xfrm>
            <a:off x="5889812" y="1555376"/>
            <a:ext cx="5154290" cy="4887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1710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Pay and working conditions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944953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Pay</a:t>
            </a:r>
            <a:endParaRPr lang="en-GB" dirty="0"/>
          </a:p>
        </p:txBody>
      </p:sp>
      <p:sp>
        <p:nvSpPr>
          <p:cNvPr id="5" name="Content Placeholder 4"/>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lstStyle/>
          <a:p>
            <a:r>
              <a:rPr lang="en-GB" dirty="0" smtClean="0"/>
              <a:t>Pay varies around the world, as does the cost of living</a:t>
            </a:r>
          </a:p>
          <a:p>
            <a:r>
              <a:rPr lang="en-GB" dirty="0" smtClean="0"/>
              <a:t>There are thousands of videos on the internet which explain that MNCs don’t pay fair wages that the locals can live on – which is exploitation</a:t>
            </a:r>
          </a:p>
          <a:p>
            <a:r>
              <a:rPr lang="en-GB" dirty="0" smtClean="0"/>
              <a:t>Owners want low costs and low wages, employees want higher wages that they can live on</a:t>
            </a:r>
          </a:p>
        </p:txBody>
      </p:sp>
      <p:pic>
        <p:nvPicPr>
          <p:cNvPr id="9" name="Content Placeholder 8">
            <a:hlinkClick r:id="rId2"/>
          </p:cNvPr>
          <p:cNvPicPr>
            <a:picLocks noGrp="1" noChangeAspect="1"/>
          </p:cNvPicPr>
          <p:nvPr>
            <p:ph sz="half" idx="2"/>
          </p:nvPr>
        </p:nvPicPr>
        <p:blipFill>
          <a:blip r:embed="rId3"/>
          <a:stretch>
            <a:fillRect/>
          </a:stretch>
        </p:blipFill>
        <p:spPr>
          <a:xfrm>
            <a:off x="6172200" y="2648242"/>
            <a:ext cx="5181600" cy="2706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2" descr="Image result for confli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470" y="5606330"/>
            <a:ext cx="690291" cy="85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45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Working conditions</a:t>
            </a:r>
            <a:endParaRPr lang="en-GB" dirty="0"/>
          </a:p>
        </p:txBody>
      </p:sp>
      <p:sp>
        <p:nvSpPr>
          <p:cNvPr id="3" name="Content Placeholder 2"/>
          <p:cNvSpPr>
            <a:spLocks noGrp="1"/>
          </p:cNvSpPr>
          <p:nvPr>
            <p:ph sz="half" idx="1"/>
          </p:nvPr>
        </p:nvSpPr>
        <p:spPr/>
        <p:style>
          <a:lnRef idx="2">
            <a:schemeClr val="accent3"/>
          </a:lnRef>
          <a:fillRef idx="1">
            <a:schemeClr val="lt1"/>
          </a:fillRef>
          <a:effectRef idx="0">
            <a:schemeClr val="accent3"/>
          </a:effectRef>
          <a:fontRef idx="minor">
            <a:schemeClr val="dk1"/>
          </a:fontRef>
        </p:style>
        <p:txBody>
          <a:bodyPr/>
          <a:lstStyle/>
          <a:p>
            <a:r>
              <a:rPr lang="en-GB" dirty="0" smtClean="0"/>
              <a:t>Working conditions in developing nations can be well below those of industrialised nations</a:t>
            </a:r>
          </a:p>
          <a:p>
            <a:r>
              <a:rPr lang="en-GB" dirty="0" smtClean="0"/>
              <a:t>Owners want high profits and so may cost cut health and safety measures e.g. no fire escapes</a:t>
            </a:r>
          </a:p>
          <a:p>
            <a:r>
              <a:rPr lang="en-GB" dirty="0" smtClean="0"/>
              <a:t>Safety violations in garment factories see </a:t>
            </a:r>
            <a:r>
              <a:rPr lang="en-GB" dirty="0" smtClean="0">
                <a:hlinkClick r:id="rId2"/>
              </a:rPr>
              <a:t>HERE</a:t>
            </a:r>
            <a:endParaRPr lang="en-GB" dirty="0"/>
          </a:p>
        </p:txBody>
      </p:sp>
      <p:pic>
        <p:nvPicPr>
          <p:cNvPr id="5" name="Content Placeholder 6">
            <a:hlinkClick r:id="rId3"/>
          </p:cNvPr>
          <p:cNvPicPr>
            <a:picLocks noGrp="1" noChangeAspect="1"/>
          </p:cNvPicPr>
          <p:nvPr>
            <p:ph sz="half" idx="2"/>
          </p:nvPr>
        </p:nvPicPr>
        <p:blipFill>
          <a:blip r:embed="rId4"/>
          <a:stretch>
            <a:fillRect/>
          </a:stretch>
        </p:blipFill>
        <p:spPr>
          <a:xfrm>
            <a:off x="6172200" y="2358405"/>
            <a:ext cx="5181600" cy="3285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Image result for confl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719" y="5457617"/>
            <a:ext cx="690291" cy="85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821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Working conditions</a:t>
            </a:r>
            <a:endParaRPr lang="en-GB" dirty="0"/>
          </a:p>
        </p:txBody>
      </p:sp>
      <p:pic>
        <p:nvPicPr>
          <p:cNvPr id="6" name="Content Placeholder 5">
            <a:hlinkClick r:id="rId2"/>
          </p:cNvPr>
          <p:cNvPicPr>
            <a:picLocks noGrp="1" noChangeAspect="1"/>
          </p:cNvPicPr>
          <p:nvPr>
            <p:ph sz="half" idx="1"/>
          </p:nvPr>
        </p:nvPicPr>
        <p:blipFill>
          <a:blip r:embed="rId3"/>
          <a:stretch>
            <a:fillRect/>
          </a:stretch>
        </p:blipFill>
        <p:spPr>
          <a:xfrm>
            <a:off x="838200" y="2404065"/>
            <a:ext cx="5181600" cy="3194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hlinkClick r:id="rId4"/>
          </p:cNvPr>
          <p:cNvPicPr>
            <a:picLocks noGrp="1" noChangeAspect="1"/>
          </p:cNvPicPr>
          <p:nvPr>
            <p:ph sz="half" idx="2"/>
          </p:nvPr>
        </p:nvPicPr>
        <p:blipFill>
          <a:blip r:embed="rId5"/>
          <a:stretch>
            <a:fillRect/>
          </a:stretch>
        </p:blipFill>
        <p:spPr>
          <a:xfrm>
            <a:off x="6172200" y="2412859"/>
            <a:ext cx="5181600" cy="3176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339645" y="5942568"/>
            <a:ext cx="3660105"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GB" dirty="0" smtClean="0"/>
              <a:t>Labour intensive production at Apple</a:t>
            </a:r>
            <a:endParaRPr lang="en-GB" dirty="0"/>
          </a:p>
        </p:txBody>
      </p:sp>
      <p:sp>
        <p:nvSpPr>
          <p:cNvPr id="8" name="TextBox 7"/>
          <p:cNvSpPr txBox="1"/>
          <p:nvPr/>
        </p:nvSpPr>
        <p:spPr>
          <a:xfrm>
            <a:off x="6951406" y="5942568"/>
            <a:ext cx="4010200"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dirty="0" smtClean="0"/>
              <a:t>Congo cobalt mines that use child labour</a:t>
            </a:r>
            <a:endParaRPr lang="en-GB" dirty="0"/>
          </a:p>
        </p:txBody>
      </p:sp>
    </p:spTree>
    <p:extLst>
      <p:ext uri="{BB962C8B-B14F-4D97-AF65-F5344CB8AC3E}">
        <p14:creationId xmlns:p14="http://schemas.microsoft.com/office/powerpoint/2010/main" val="3334023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Working conditions</a:t>
            </a:r>
            <a:endParaRPr lang="en-GB" dirty="0"/>
          </a:p>
        </p:txBody>
      </p:sp>
      <p:pic>
        <p:nvPicPr>
          <p:cNvPr id="7" name="Content Placeholder 6">
            <a:hlinkClick r:id="rId2"/>
          </p:cNvPr>
          <p:cNvPicPr>
            <a:picLocks noGrp="1" noChangeAspect="1"/>
          </p:cNvPicPr>
          <p:nvPr>
            <p:ph sz="half" idx="1"/>
          </p:nvPr>
        </p:nvPicPr>
        <p:blipFill>
          <a:blip r:embed="rId3"/>
          <a:stretch>
            <a:fillRect/>
          </a:stretch>
        </p:blipFill>
        <p:spPr>
          <a:xfrm>
            <a:off x="838200" y="2319754"/>
            <a:ext cx="5181600" cy="3363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hlinkClick r:id="rId4"/>
          </p:cNvPr>
          <p:cNvPicPr>
            <a:picLocks noGrp="1" noChangeAspect="1"/>
          </p:cNvPicPr>
          <p:nvPr>
            <p:ph sz="half" idx="2"/>
          </p:nvPr>
        </p:nvPicPr>
        <p:blipFill>
          <a:blip r:embed="rId5"/>
          <a:stretch>
            <a:fillRect/>
          </a:stretch>
        </p:blipFill>
        <p:spPr>
          <a:xfrm>
            <a:off x="6172200" y="2374129"/>
            <a:ext cx="5181600" cy="3175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528620" y="5863909"/>
            <a:ext cx="464050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dirty="0" smtClean="0"/>
              <a:t>Stone wash jeans – a deadly but cheap process</a:t>
            </a:r>
            <a:endParaRPr lang="en-GB" dirty="0"/>
          </a:p>
        </p:txBody>
      </p:sp>
      <p:sp>
        <p:nvSpPr>
          <p:cNvPr id="8" name="TextBox 7"/>
          <p:cNvSpPr txBox="1"/>
          <p:nvPr/>
        </p:nvSpPr>
        <p:spPr>
          <a:xfrm>
            <a:off x="657549" y="5863909"/>
            <a:ext cx="5514651"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dirty="0" smtClean="0"/>
              <a:t>Amazon’s 80 hour week and culture come under scrutiny</a:t>
            </a:r>
            <a:endParaRPr lang="en-GB" dirty="0"/>
          </a:p>
        </p:txBody>
      </p:sp>
    </p:spTree>
    <p:extLst>
      <p:ext uri="{BB962C8B-B14F-4D97-AF65-F5344CB8AC3E}">
        <p14:creationId xmlns:p14="http://schemas.microsoft.com/office/powerpoint/2010/main" val="103123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Environmental considerations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532848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Environmental considerations</a:t>
            </a:r>
            <a:endParaRPr lang="en-GB" dirty="0"/>
          </a:p>
        </p:txBody>
      </p:sp>
      <p:sp>
        <p:nvSpPr>
          <p:cNvPr id="5" name="Content Placeholder 4"/>
          <p:cNvSpPr>
            <a:spLocks noGrp="1"/>
          </p:cNvSpPr>
          <p:nvPr>
            <p:ph idx="1"/>
          </p:nvPr>
        </p:nvSpPr>
        <p:spPr/>
        <p:style>
          <a:lnRef idx="2">
            <a:schemeClr val="accent3"/>
          </a:lnRef>
          <a:fillRef idx="1">
            <a:schemeClr val="lt1"/>
          </a:fillRef>
          <a:effectRef idx="0">
            <a:schemeClr val="accent3"/>
          </a:effectRef>
          <a:fontRef idx="minor">
            <a:schemeClr val="dk1"/>
          </a:fontRef>
        </p:style>
        <p:txBody>
          <a:bodyPr/>
          <a:lstStyle/>
          <a:p>
            <a:r>
              <a:rPr lang="en-GB" dirty="0" smtClean="0"/>
              <a:t>Is it ethical for MNCs in developing nations to only adhere to less severe environmental legislation than the UK? </a:t>
            </a:r>
          </a:p>
          <a:p>
            <a:r>
              <a:rPr lang="en-GB" dirty="0" smtClean="0"/>
              <a:t>Do MNCs have an ethical duty to be as environmentally responsible as possible? This is the debate.</a:t>
            </a:r>
          </a:p>
          <a:p>
            <a:r>
              <a:rPr lang="en-GB" dirty="0" smtClean="0"/>
              <a:t>There are lots of environmental considerations that effect business, but your exam board would like you to know about:</a:t>
            </a:r>
          </a:p>
          <a:p>
            <a:pPr lvl="1"/>
            <a:r>
              <a:rPr lang="en-GB" dirty="0" smtClean="0"/>
              <a:t>Emissions</a:t>
            </a:r>
          </a:p>
          <a:p>
            <a:pPr lvl="1"/>
            <a:r>
              <a:rPr lang="en-GB" dirty="0" smtClean="0"/>
              <a:t>Waste disposal</a:t>
            </a:r>
            <a:endParaRPr lang="en-GB" dirty="0"/>
          </a:p>
        </p:txBody>
      </p:sp>
    </p:spTree>
    <p:extLst>
      <p:ext uri="{BB962C8B-B14F-4D97-AF65-F5344CB8AC3E}">
        <p14:creationId xmlns:p14="http://schemas.microsoft.com/office/powerpoint/2010/main" val="2439528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MNCs and emissions</a:t>
            </a:r>
            <a:endParaRPr lang="en-GB" dirty="0"/>
          </a:p>
        </p:txBody>
      </p:sp>
      <p:sp>
        <p:nvSpPr>
          <p:cNvPr id="5" name="Content Placeholder 4"/>
          <p:cNvSpPr>
            <a:spLocks noGrp="1"/>
          </p:cNvSpPr>
          <p:nvPr>
            <p:ph sz="half" idx="1"/>
          </p:nvPr>
        </p:nvSpPr>
        <p:spPr/>
        <p:style>
          <a:lnRef idx="2">
            <a:schemeClr val="accent3"/>
          </a:lnRef>
          <a:fillRef idx="1">
            <a:schemeClr val="lt1"/>
          </a:fillRef>
          <a:effectRef idx="0">
            <a:schemeClr val="accent3"/>
          </a:effectRef>
          <a:fontRef idx="minor">
            <a:schemeClr val="dk1"/>
          </a:fontRef>
        </p:style>
        <p:txBody>
          <a:bodyPr>
            <a:normAutofit fontScale="92500" lnSpcReduction="10000"/>
          </a:bodyPr>
          <a:lstStyle/>
          <a:p>
            <a:r>
              <a:rPr lang="en-GB" dirty="0" smtClean="0"/>
              <a:t>An emission means </a:t>
            </a:r>
            <a:r>
              <a:rPr lang="en-GB" dirty="0"/>
              <a:t>the production and discharge of something, especially gas or </a:t>
            </a:r>
            <a:r>
              <a:rPr lang="en-GB" dirty="0" smtClean="0"/>
              <a:t>radiation</a:t>
            </a:r>
          </a:p>
          <a:p>
            <a:r>
              <a:rPr lang="en-GB" dirty="0" smtClean="0"/>
              <a:t>The </a:t>
            </a:r>
            <a:r>
              <a:rPr lang="en-GB" dirty="0"/>
              <a:t>climate crisis of the 21st century has been caused largely by just 90 companies, which between them produced nearly two-thirds of the greenhouse gas emissions </a:t>
            </a:r>
            <a:r>
              <a:rPr lang="en-GB" dirty="0" smtClean="0"/>
              <a:t>generated</a:t>
            </a:r>
          </a:p>
          <a:p>
            <a:r>
              <a:rPr lang="en-GB" dirty="0" smtClean="0"/>
              <a:t>Chevron, Exxon and BP being the three worst polluters interactive diagram </a:t>
            </a:r>
            <a:r>
              <a:rPr lang="en-GB" dirty="0" smtClean="0">
                <a:hlinkClick r:id="rId2"/>
              </a:rPr>
              <a:t>here</a:t>
            </a:r>
            <a:endParaRPr lang="en-GB" dirty="0"/>
          </a:p>
        </p:txBody>
      </p:sp>
      <p:pic>
        <p:nvPicPr>
          <p:cNvPr id="7" name="Content Placeholder 6">
            <a:hlinkClick r:id="rId3"/>
          </p:cNvPr>
          <p:cNvPicPr>
            <a:picLocks noGrp="1" noChangeAspect="1"/>
          </p:cNvPicPr>
          <p:nvPr>
            <p:ph sz="half" idx="2"/>
          </p:nvPr>
        </p:nvPicPr>
        <p:blipFill>
          <a:blip r:embed="rId4"/>
          <a:stretch>
            <a:fillRect/>
          </a:stretch>
        </p:blipFill>
        <p:spPr>
          <a:xfrm>
            <a:off x="6172200" y="2337148"/>
            <a:ext cx="5181600" cy="3328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887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stretch>
            <a:fillRect/>
          </a:stretch>
        </p:blipFill>
        <p:spPr>
          <a:xfrm>
            <a:off x="1209173" y="2028115"/>
            <a:ext cx="9773653" cy="4220108"/>
          </a:xfrm>
          <a:prstGeom prst="rect">
            <a:avLst/>
          </a:prstGeom>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MNCs and pollution</a:t>
            </a:r>
            <a:endParaRPr lang="en-GB" dirty="0"/>
          </a:p>
        </p:txBody>
      </p:sp>
      <p:pic>
        <p:nvPicPr>
          <p:cNvPr id="6" name="Content Placeholder 5">
            <a:hlinkClick r:id="rId2"/>
          </p:cNvPr>
          <p:cNvPicPr>
            <a:picLocks noGrp="1" noChangeAspect="1"/>
          </p:cNvPicPr>
          <p:nvPr>
            <p:ph sz="half" idx="1"/>
          </p:nvPr>
        </p:nvPicPr>
        <p:blipFill>
          <a:blip r:embed="rId3"/>
          <a:stretch>
            <a:fillRect/>
          </a:stretch>
        </p:blipFill>
        <p:spPr>
          <a:xfrm>
            <a:off x="838200" y="2360613"/>
            <a:ext cx="5181600" cy="3209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hlinkClick r:id="rId4"/>
          </p:cNvPr>
          <p:cNvPicPr>
            <a:picLocks noGrp="1" noChangeAspect="1"/>
          </p:cNvPicPr>
          <p:nvPr>
            <p:ph sz="half" idx="2"/>
          </p:nvPr>
        </p:nvPicPr>
        <p:blipFill>
          <a:blip r:embed="rId5"/>
          <a:stretch>
            <a:fillRect/>
          </a:stretch>
        </p:blipFill>
        <p:spPr>
          <a:xfrm>
            <a:off x="6172200" y="2360613"/>
            <a:ext cx="5181600" cy="3281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6572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MNC and waste disposal</a:t>
            </a:r>
            <a:endParaRPr lang="en-GB" dirty="0"/>
          </a:p>
        </p:txBody>
      </p:sp>
      <p:sp>
        <p:nvSpPr>
          <p:cNvPr id="3" name="Content Placeholder 2"/>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lstStyle/>
          <a:p>
            <a:r>
              <a:rPr lang="en-GB" dirty="0" smtClean="0"/>
              <a:t>MNCs regularly flout or ignore “weak” environmental laws in India and other developing nations</a:t>
            </a:r>
          </a:p>
          <a:p>
            <a:r>
              <a:rPr lang="en-GB" dirty="0" smtClean="0"/>
              <a:t>The owners want to keep costs down, good waste management is expensive and so there is a stakeholder conflict with those that live near these toxic dumps</a:t>
            </a:r>
            <a:endParaRPr lang="en-GB" dirty="0"/>
          </a:p>
        </p:txBody>
      </p:sp>
      <p:pic>
        <p:nvPicPr>
          <p:cNvPr id="5" name="Content Placeholder 4"/>
          <p:cNvPicPr>
            <a:picLocks noGrp="1" noChangeAspect="1"/>
          </p:cNvPicPr>
          <p:nvPr>
            <p:ph sz="half" idx="2"/>
          </p:nvPr>
        </p:nvPicPr>
        <p:blipFill>
          <a:blip r:embed="rId2"/>
          <a:stretch>
            <a:fillRect/>
          </a:stretch>
        </p:blipFill>
        <p:spPr>
          <a:xfrm>
            <a:off x="6172200" y="2289626"/>
            <a:ext cx="5181600" cy="3423335"/>
          </a:xfrm>
          <a:prstGeom prst="rect">
            <a:avLst/>
          </a:prstGeom>
        </p:spPr>
      </p:pic>
      <p:pic>
        <p:nvPicPr>
          <p:cNvPr id="6" name="Picture 2" descr="Image result for confli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564" y="5585437"/>
            <a:ext cx="690291" cy="85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926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MNCs and waste disposal</a:t>
            </a:r>
            <a:endParaRPr lang="en-GB" dirty="0"/>
          </a:p>
        </p:txBody>
      </p:sp>
      <p:pic>
        <p:nvPicPr>
          <p:cNvPr id="7" name="Content Placeholder 6">
            <a:hlinkClick r:id="rId2"/>
          </p:cNvPr>
          <p:cNvPicPr>
            <a:picLocks noGrp="1" noChangeAspect="1"/>
          </p:cNvPicPr>
          <p:nvPr>
            <p:ph sz="half" idx="1"/>
          </p:nvPr>
        </p:nvPicPr>
        <p:blipFill>
          <a:blip r:embed="rId3"/>
          <a:stretch>
            <a:fillRect/>
          </a:stretch>
        </p:blipFill>
        <p:spPr>
          <a:xfrm>
            <a:off x="838200" y="2344723"/>
            <a:ext cx="5181600" cy="3313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a:hlinkClick r:id="rId4"/>
          </p:cNvPr>
          <p:cNvPicPr>
            <a:picLocks noGrp="1" noChangeAspect="1"/>
          </p:cNvPicPr>
          <p:nvPr>
            <p:ph sz="half" idx="2"/>
          </p:nvPr>
        </p:nvPicPr>
        <p:blipFill>
          <a:blip r:embed="rId5"/>
          <a:stretch>
            <a:fillRect/>
          </a:stretch>
        </p:blipFill>
        <p:spPr>
          <a:xfrm>
            <a:off x="6172200" y="2344957"/>
            <a:ext cx="5181600" cy="3312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016213" y="5939393"/>
            <a:ext cx="4571573"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dirty="0" smtClean="0"/>
              <a:t>Sweden is buying rubbish from other countries</a:t>
            </a:r>
            <a:endParaRPr lang="en-GB" dirty="0"/>
          </a:p>
        </p:txBody>
      </p:sp>
      <p:sp>
        <p:nvSpPr>
          <p:cNvPr id="9" name="TextBox 8"/>
          <p:cNvSpPr txBox="1"/>
          <p:nvPr/>
        </p:nvSpPr>
        <p:spPr>
          <a:xfrm>
            <a:off x="7531510" y="5939393"/>
            <a:ext cx="1919756"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GB" dirty="0" smtClean="0"/>
              <a:t>Toxic city in Ghana</a:t>
            </a:r>
            <a:endParaRPr lang="en-GB" dirty="0"/>
          </a:p>
        </p:txBody>
      </p:sp>
    </p:spTree>
    <p:extLst>
      <p:ext uri="{BB962C8B-B14F-4D97-AF65-F5344CB8AC3E}">
        <p14:creationId xmlns:p14="http://schemas.microsoft.com/office/powerpoint/2010/main" val="3636210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Supply chain considerations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4245574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Supply chain defined</a:t>
            </a: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smtClean="0"/>
              <a:t>A supply chain is a system of businesses, </a:t>
            </a:r>
            <a:r>
              <a:rPr lang="en-GB" dirty="0"/>
              <a:t>people, activities, information, and resources involved in moving a product or service from supplier to customer.</a:t>
            </a:r>
          </a:p>
        </p:txBody>
      </p:sp>
    </p:spTree>
    <p:extLst>
      <p:ext uri="{BB962C8B-B14F-4D97-AF65-F5344CB8AC3E}">
        <p14:creationId xmlns:p14="http://schemas.microsoft.com/office/powerpoint/2010/main" val="4182613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Supply chain problems</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en-GB" dirty="0" smtClean="0"/>
              <a:t>Having part of a supply chain in a developing nation can be a problem for the MNCs</a:t>
            </a:r>
          </a:p>
          <a:p>
            <a:r>
              <a:rPr lang="en-GB" dirty="0" smtClean="0"/>
              <a:t>Many garment factories or labour intensive production processes outsource to slums, refugee camps and unlicensed back street businesses with poor working conditions</a:t>
            </a:r>
            <a:endParaRPr lang="en-GB" dirty="0"/>
          </a:p>
          <a:p>
            <a:r>
              <a:rPr lang="en-GB" dirty="0" smtClean="0"/>
              <a:t>This can mean that labour is intentionally or unessentially exploited by the MNCs</a:t>
            </a:r>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434600"/>
            <a:ext cx="5181600" cy="3133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716335" y="5567988"/>
            <a:ext cx="2093330" cy="369332"/>
          </a:xfrm>
          <a:prstGeom prst="rect">
            <a:avLst/>
          </a:prstGeom>
          <a:noFill/>
        </p:spPr>
        <p:txBody>
          <a:bodyPr wrap="none" rtlCol="0">
            <a:spAutoFit/>
          </a:bodyPr>
          <a:lstStyle/>
          <a:p>
            <a:r>
              <a:rPr lang="en-GB" dirty="0" smtClean="0"/>
              <a:t>30 </a:t>
            </a:r>
            <a:r>
              <a:rPr lang="en-GB" dirty="0" err="1" smtClean="0"/>
              <a:t>mins</a:t>
            </a:r>
            <a:r>
              <a:rPr lang="en-GB" dirty="0" smtClean="0"/>
              <a:t> but worth it</a:t>
            </a:r>
            <a:endParaRPr lang="en-GB" dirty="0"/>
          </a:p>
        </p:txBody>
      </p:sp>
    </p:spTree>
    <p:extLst>
      <p:ext uri="{BB962C8B-B14F-4D97-AF65-F5344CB8AC3E}">
        <p14:creationId xmlns:p14="http://schemas.microsoft.com/office/powerpoint/2010/main" val="3364836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Forced labour</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buNone/>
            </a:pPr>
            <a:r>
              <a:rPr lang="en-GB" dirty="0"/>
              <a:t>To better understand what forced labour constitutes in practice, the ILO initially developed a list of six forced labour indicators:</a:t>
            </a:r>
          </a:p>
          <a:p>
            <a:pPr marL="0" indent="0">
              <a:buNone/>
            </a:pPr>
            <a:r>
              <a:rPr lang="en-GB" dirty="0"/>
              <a:t>• threats or actual physical harm to the </a:t>
            </a:r>
            <a:r>
              <a:rPr lang="en-GB" dirty="0" smtClean="0"/>
              <a:t>worker</a:t>
            </a:r>
            <a:endParaRPr lang="en-GB" dirty="0"/>
          </a:p>
          <a:p>
            <a:pPr marL="0" indent="0">
              <a:buNone/>
            </a:pPr>
            <a:r>
              <a:rPr lang="en-GB" dirty="0"/>
              <a:t>• restriction of movement or confinement to the </a:t>
            </a:r>
            <a:r>
              <a:rPr lang="en-GB" dirty="0" smtClean="0"/>
              <a:t>workplace</a:t>
            </a:r>
            <a:endParaRPr lang="en-GB" dirty="0"/>
          </a:p>
          <a:p>
            <a:pPr marL="0" indent="0">
              <a:buNone/>
            </a:pPr>
            <a:r>
              <a:rPr lang="en-GB" dirty="0"/>
              <a:t>• debt </a:t>
            </a:r>
            <a:r>
              <a:rPr lang="en-GB" dirty="0" smtClean="0"/>
              <a:t>bondages</a:t>
            </a:r>
            <a:endParaRPr lang="en-GB" dirty="0"/>
          </a:p>
          <a:p>
            <a:pPr marL="0" indent="0">
              <a:buNone/>
            </a:pPr>
            <a:r>
              <a:rPr lang="en-GB" dirty="0"/>
              <a:t>• withholding of wages or excessive wage </a:t>
            </a:r>
            <a:r>
              <a:rPr lang="en-GB" dirty="0" smtClean="0"/>
              <a:t>reductions</a:t>
            </a:r>
            <a:endParaRPr lang="en-GB" dirty="0"/>
          </a:p>
          <a:p>
            <a:pPr marL="0" indent="0">
              <a:buNone/>
            </a:pPr>
            <a:r>
              <a:rPr lang="en-GB" dirty="0"/>
              <a:t>• retention of identity </a:t>
            </a:r>
            <a:r>
              <a:rPr lang="en-GB" dirty="0" smtClean="0"/>
              <a:t>documents</a:t>
            </a:r>
            <a:endParaRPr lang="en-GB" dirty="0"/>
          </a:p>
          <a:p>
            <a:pPr marL="0" indent="0">
              <a:buNone/>
            </a:pPr>
            <a:r>
              <a:rPr lang="en-GB" dirty="0"/>
              <a:t>• threat of denunciations to the </a:t>
            </a:r>
            <a:r>
              <a:rPr lang="en-GB" dirty="0" smtClean="0"/>
              <a:t>authorities</a:t>
            </a:r>
            <a:endParaRPr lang="en-GB" dirty="0"/>
          </a:p>
          <a:p>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206430"/>
            <a:ext cx="5181600" cy="3589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611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2527"/>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Forced labour examples</a:t>
            </a:r>
            <a:endParaRPr lang="en-GB" dirty="0"/>
          </a:p>
        </p:txBody>
      </p:sp>
      <p:pic>
        <p:nvPicPr>
          <p:cNvPr id="6" name="Content Placeholder 5">
            <a:hlinkClick r:id="rId2"/>
          </p:cNvPr>
          <p:cNvPicPr>
            <a:picLocks noGrp="1" noChangeAspect="1"/>
          </p:cNvPicPr>
          <p:nvPr>
            <p:ph sz="half" idx="1"/>
          </p:nvPr>
        </p:nvPicPr>
        <p:blipFill>
          <a:blip r:embed="rId3"/>
          <a:stretch>
            <a:fillRect/>
          </a:stretch>
        </p:blipFill>
        <p:spPr>
          <a:xfrm>
            <a:off x="838200" y="2411960"/>
            <a:ext cx="5181600" cy="3178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hlinkClick r:id="rId4"/>
          </p:cNvPr>
          <p:cNvPicPr>
            <a:picLocks noGrp="1" noChangeAspect="1"/>
          </p:cNvPicPr>
          <p:nvPr>
            <p:ph sz="half" idx="2"/>
          </p:nvPr>
        </p:nvPicPr>
        <p:blipFill>
          <a:blip r:embed="rId5"/>
          <a:stretch>
            <a:fillRect/>
          </a:stretch>
        </p:blipFill>
        <p:spPr>
          <a:xfrm>
            <a:off x="6172200" y="2405304"/>
            <a:ext cx="5181600" cy="3191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614948" y="5942567"/>
            <a:ext cx="3169907"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dirty="0" smtClean="0"/>
              <a:t>Forced labour around the world</a:t>
            </a:r>
            <a:endParaRPr lang="en-GB" dirty="0"/>
          </a:p>
        </p:txBody>
      </p:sp>
      <p:sp>
        <p:nvSpPr>
          <p:cNvPr id="8" name="TextBox 7"/>
          <p:cNvSpPr txBox="1"/>
          <p:nvPr/>
        </p:nvSpPr>
        <p:spPr>
          <a:xfrm>
            <a:off x="6774425" y="5942567"/>
            <a:ext cx="3825919"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dirty="0" smtClean="0"/>
              <a:t>Forced labour and the Qatar world cup</a:t>
            </a:r>
            <a:endParaRPr lang="en-GB" dirty="0"/>
          </a:p>
        </p:txBody>
      </p:sp>
    </p:spTree>
    <p:extLst>
      <p:ext uri="{BB962C8B-B14F-4D97-AF65-F5344CB8AC3E}">
        <p14:creationId xmlns:p14="http://schemas.microsoft.com/office/powerpoint/2010/main" val="2370611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Child labour</a:t>
            </a:r>
            <a:endParaRPr lang="en-GB" dirty="0"/>
          </a:p>
        </p:txBody>
      </p:sp>
      <p:sp>
        <p:nvSpPr>
          <p:cNvPr id="3" name="Content Placeholder 2"/>
          <p:cNvSpPr>
            <a:spLocks noGrp="1"/>
          </p:cNvSpPr>
          <p:nvPr>
            <p:ph sz="half" idx="1"/>
          </p:nvPr>
        </p:nvSpPr>
        <p:spPr/>
        <p:style>
          <a:lnRef idx="2">
            <a:schemeClr val="accent3"/>
          </a:lnRef>
          <a:fillRef idx="1">
            <a:schemeClr val="lt1"/>
          </a:fillRef>
          <a:effectRef idx="0">
            <a:schemeClr val="accent3"/>
          </a:effectRef>
          <a:fontRef idx="minor">
            <a:schemeClr val="dk1"/>
          </a:fontRef>
        </p:style>
        <p:txBody>
          <a:bodyPr>
            <a:normAutofit fontScale="77500" lnSpcReduction="20000"/>
          </a:bodyPr>
          <a:lstStyle/>
          <a:p>
            <a:r>
              <a:rPr lang="en-GB" dirty="0"/>
              <a:t>Some children are trapped in forms of slavery in armed conflicts, forced labour and debt bondage (to pay off debts incurred by parents and grandparents), drug trafficking and organised begging and in many other forms of labour.</a:t>
            </a:r>
          </a:p>
          <a:p>
            <a:r>
              <a:rPr lang="en-GB" dirty="0"/>
              <a:t>For some work, children receive no payment, only food and a place to sleep</a:t>
            </a:r>
          </a:p>
          <a:p>
            <a:r>
              <a:rPr lang="en-GB" dirty="0"/>
              <a:t>Poverty is the most common reason why children work</a:t>
            </a:r>
          </a:p>
          <a:p>
            <a:r>
              <a:rPr lang="en-GB" dirty="0"/>
              <a:t>Poor households spend the bulk of their income on food and the income provided by working children is often critical to their survival</a:t>
            </a:r>
          </a:p>
          <a:p>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348419"/>
            <a:ext cx="5181600" cy="3168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8587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Child labour and MNCs</a:t>
            </a:r>
            <a:endParaRPr lang="en-GB" dirty="0"/>
          </a:p>
        </p:txBody>
      </p:sp>
      <p:pic>
        <p:nvPicPr>
          <p:cNvPr id="7" name="Content Placeholder 6">
            <a:hlinkClick r:id="rId2"/>
          </p:cNvPr>
          <p:cNvPicPr>
            <a:picLocks noGrp="1" noChangeAspect="1"/>
          </p:cNvPicPr>
          <p:nvPr>
            <p:ph sz="half" idx="1"/>
          </p:nvPr>
        </p:nvPicPr>
        <p:blipFill>
          <a:blip r:embed="rId3"/>
          <a:stretch>
            <a:fillRect/>
          </a:stretch>
        </p:blipFill>
        <p:spPr>
          <a:xfrm>
            <a:off x="838200" y="2239238"/>
            <a:ext cx="5181600" cy="3333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hlinkClick r:id="rId4"/>
          </p:cNvPr>
          <p:cNvPicPr>
            <a:picLocks noGrp="1" noChangeAspect="1"/>
          </p:cNvPicPr>
          <p:nvPr>
            <p:ph sz="half" idx="2"/>
          </p:nvPr>
        </p:nvPicPr>
        <p:blipFill>
          <a:blip r:embed="rId5"/>
          <a:stretch>
            <a:fillRect/>
          </a:stretch>
        </p:blipFill>
        <p:spPr>
          <a:xfrm>
            <a:off x="6172200" y="2239238"/>
            <a:ext cx="5181600" cy="3333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735097" y="5879690"/>
            <a:ext cx="460241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dirty="0" smtClean="0"/>
              <a:t>Child labour used in the chocolate supply chain</a:t>
            </a:r>
            <a:endParaRPr lang="en-GB" dirty="0"/>
          </a:p>
        </p:txBody>
      </p:sp>
      <p:sp>
        <p:nvSpPr>
          <p:cNvPr id="8" name="TextBox 7"/>
          <p:cNvSpPr txBox="1"/>
          <p:nvPr/>
        </p:nvSpPr>
        <p:spPr>
          <a:xfrm>
            <a:off x="1300316" y="5879690"/>
            <a:ext cx="3841116"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dirty="0" smtClean="0"/>
              <a:t>Child labour in the beauty supply chain</a:t>
            </a:r>
            <a:endParaRPr lang="en-GB" dirty="0"/>
          </a:p>
        </p:txBody>
      </p:sp>
    </p:spTree>
    <p:extLst>
      <p:ext uri="{BB962C8B-B14F-4D97-AF65-F5344CB8AC3E}">
        <p14:creationId xmlns:p14="http://schemas.microsoft.com/office/powerpoint/2010/main" val="626372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marL="0" indent="0">
              <a:buNone/>
            </a:pPr>
            <a:r>
              <a:rPr lang="en-GB" dirty="0"/>
              <a:t>a) Stakeholder conflicts</a:t>
            </a:r>
          </a:p>
          <a:p>
            <a:pPr marL="0" indent="0">
              <a:buNone/>
            </a:pPr>
            <a:r>
              <a:rPr lang="en-GB" dirty="0"/>
              <a:t>b) Pay and working conditions</a:t>
            </a:r>
          </a:p>
          <a:p>
            <a:pPr marL="0" indent="0">
              <a:buNone/>
            </a:pPr>
            <a:r>
              <a:rPr lang="en-GB" dirty="0"/>
              <a:t>c) Environmental considerations:</a:t>
            </a:r>
          </a:p>
          <a:p>
            <a:pPr marL="857250" lvl="1" indent="-457200">
              <a:buFont typeface="Wingdings" panose="05000000000000000000" pitchFamily="2" charset="2"/>
              <a:buChar char="§"/>
            </a:pPr>
            <a:r>
              <a:rPr lang="en-GB" dirty="0"/>
              <a:t>emissions</a:t>
            </a:r>
          </a:p>
          <a:p>
            <a:pPr marL="857250" lvl="1" indent="-457200">
              <a:buFont typeface="Wingdings" panose="05000000000000000000" pitchFamily="2" charset="2"/>
              <a:buChar char="§"/>
            </a:pPr>
            <a:r>
              <a:rPr lang="en-GB" dirty="0"/>
              <a:t>waste disposal</a:t>
            </a:r>
          </a:p>
          <a:p>
            <a:pPr marL="0" indent="0">
              <a:buNone/>
            </a:pPr>
            <a:r>
              <a:rPr lang="en-GB" dirty="0"/>
              <a:t>d) Supply chain considerations:</a:t>
            </a:r>
          </a:p>
          <a:p>
            <a:pPr marL="857250" lvl="1" indent="-457200">
              <a:buFont typeface="Wingdings" panose="05000000000000000000" pitchFamily="2" charset="2"/>
              <a:buChar char="§"/>
            </a:pPr>
            <a:r>
              <a:rPr lang="en-GB" dirty="0"/>
              <a:t>exploitation of labour</a:t>
            </a:r>
          </a:p>
          <a:p>
            <a:pPr marL="857250" lvl="1" indent="-457200">
              <a:buFont typeface="Wingdings" panose="05000000000000000000" pitchFamily="2" charset="2"/>
              <a:buChar char="§"/>
            </a:pPr>
            <a:r>
              <a:rPr lang="en-GB" dirty="0"/>
              <a:t>child labour</a:t>
            </a:r>
          </a:p>
          <a:p>
            <a:pPr marL="0" indent="0">
              <a:buNone/>
            </a:pPr>
            <a:r>
              <a:rPr lang="en-GB" dirty="0"/>
              <a:t>e) Marketing considerations:</a:t>
            </a:r>
          </a:p>
          <a:p>
            <a:pPr marL="857250" lvl="1" indent="-457200">
              <a:buFont typeface="Wingdings" panose="05000000000000000000" pitchFamily="2" charset="2"/>
              <a:buChar char="§"/>
            </a:pPr>
            <a:r>
              <a:rPr lang="en-GB" dirty="0"/>
              <a:t>misleading product labelling</a:t>
            </a:r>
          </a:p>
          <a:p>
            <a:pPr marL="857250" lvl="1" indent="-457200">
              <a:buFont typeface="Wingdings" panose="05000000000000000000" pitchFamily="2" charset="2"/>
              <a:buChar char="§"/>
            </a:pPr>
            <a:r>
              <a:rPr lang="en-GB" dirty="0"/>
              <a:t>inappropriate promotional activities</a:t>
            </a:r>
            <a:endParaRPr lang="en-GB" sz="2700" dirty="0"/>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Marketing considerations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2089839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solidFill>
                  <a:schemeClr val="bg1"/>
                </a:solidFill>
              </a:rPr>
              <a:t>Ethics and misleading marketing</a:t>
            </a:r>
            <a:endParaRPr lang="en-GB" dirty="0">
              <a:solidFill>
                <a:schemeClr val="bg1"/>
              </a:solidFill>
            </a:endParaRPr>
          </a:p>
        </p:txBody>
      </p:sp>
      <p:sp>
        <p:nvSpPr>
          <p:cNvPr id="6" name="Content Placeholder 5"/>
          <p:cNvSpPr>
            <a:spLocks noGrp="1"/>
          </p:cNvSpPr>
          <p:nvPr>
            <p:ph sz="half" idx="1"/>
          </p:nvPr>
        </p:nvSpPr>
        <p:spPr/>
        <p:style>
          <a:lnRef idx="2">
            <a:schemeClr val="accent3"/>
          </a:lnRef>
          <a:fillRef idx="1">
            <a:schemeClr val="lt1"/>
          </a:fillRef>
          <a:effectRef idx="0">
            <a:schemeClr val="accent3"/>
          </a:effectRef>
          <a:fontRef idx="minor">
            <a:schemeClr val="dk1"/>
          </a:fontRef>
        </p:style>
        <p:txBody>
          <a:bodyPr>
            <a:normAutofit fontScale="92500"/>
          </a:bodyPr>
          <a:lstStyle/>
          <a:p>
            <a:r>
              <a:rPr lang="en-GB" dirty="0" smtClean="0"/>
              <a:t>If your cereal says its has no added sugar - it may still be high in sugar, hidden as fructose or glucose</a:t>
            </a:r>
          </a:p>
          <a:p>
            <a:r>
              <a:rPr lang="en-GB" dirty="0" err="1" smtClean="0"/>
              <a:t>Rowntrees</a:t>
            </a:r>
            <a:r>
              <a:rPr lang="en-GB" dirty="0" smtClean="0"/>
              <a:t> fruitsome bar is 38% sugar</a:t>
            </a:r>
          </a:p>
          <a:p>
            <a:r>
              <a:rPr lang="en-GB" dirty="0"/>
              <a:t>None of these products is breaking the law, but </a:t>
            </a:r>
            <a:r>
              <a:rPr lang="en-GB" dirty="0" smtClean="0"/>
              <a:t>they </a:t>
            </a:r>
            <a:r>
              <a:rPr lang="en-GB" dirty="0"/>
              <a:t>are giving a false impression to consumers</a:t>
            </a:r>
            <a:br>
              <a:rPr lang="en-GB" dirty="0"/>
            </a:br>
            <a:r>
              <a:rPr lang="en-GB" dirty="0"/>
              <a:t/>
            </a:r>
            <a:br>
              <a:rPr lang="en-GB" dirty="0"/>
            </a:br>
            <a:endParaRPr lang="en-GB" dirty="0"/>
          </a:p>
        </p:txBody>
      </p:sp>
      <p:pic>
        <p:nvPicPr>
          <p:cNvPr id="8" name="Content Placeholder 7"/>
          <p:cNvPicPr>
            <a:picLocks noGrp="1" noChangeAspect="1"/>
          </p:cNvPicPr>
          <p:nvPr>
            <p:ph sz="half" idx="2"/>
          </p:nvPr>
        </p:nvPicPr>
        <p:blipFill>
          <a:blip r:embed="rId2"/>
          <a:stretch>
            <a:fillRect/>
          </a:stretch>
        </p:blipFill>
        <p:spPr>
          <a:xfrm>
            <a:off x="6781800" y="1858169"/>
            <a:ext cx="3810000" cy="2143125"/>
          </a:xfrm>
          <a:prstGeom prst="rect">
            <a:avLst/>
          </a:prstGeom>
        </p:spPr>
      </p:pic>
      <p:pic>
        <p:nvPicPr>
          <p:cNvPr id="9" name="Picture 8"/>
          <p:cNvPicPr>
            <a:picLocks noChangeAspect="1"/>
          </p:cNvPicPr>
          <p:nvPr/>
        </p:nvPicPr>
        <p:blipFill>
          <a:blip r:embed="rId3"/>
          <a:stretch>
            <a:fillRect/>
          </a:stretch>
        </p:blipFill>
        <p:spPr>
          <a:xfrm>
            <a:off x="6263592" y="4001294"/>
            <a:ext cx="5448300" cy="2628900"/>
          </a:xfrm>
          <a:prstGeom prst="rect">
            <a:avLst/>
          </a:prstGeom>
        </p:spPr>
      </p:pic>
    </p:spTree>
    <p:extLst>
      <p:ext uri="{BB962C8B-B14F-4D97-AF65-F5344CB8AC3E}">
        <p14:creationId xmlns:p14="http://schemas.microsoft.com/office/powerpoint/2010/main" val="383633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Misleading advertising</a:t>
            </a:r>
            <a:endParaRPr lang="en-GB" dirty="0"/>
          </a:p>
        </p:txBody>
      </p:sp>
      <p:pic>
        <p:nvPicPr>
          <p:cNvPr id="8" name="Picture 7">
            <a:hlinkClick r:id="rId2"/>
          </p:cNvPr>
          <p:cNvPicPr>
            <a:picLocks noChangeAspect="1"/>
          </p:cNvPicPr>
          <p:nvPr/>
        </p:nvPicPr>
        <p:blipFill>
          <a:blip r:embed="rId3"/>
          <a:stretch>
            <a:fillRect/>
          </a:stretch>
        </p:blipFill>
        <p:spPr>
          <a:xfrm>
            <a:off x="2251879" y="2154713"/>
            <a:ext cx="7225779" cy="4382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9575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13960" cy="1325563"/>
          </a:xfrm>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Misleading examples</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39926" y="1964142"/>
            <a:ext cx="5108631" cy="38314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18433" y="1964141"/>
            <a:ext cx="5108632" cy="383147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8579" y="1964142"/>
            <a:ext cx="5108631" cy="3831473"/>
          </a:xfrm>
          <a:prstGeom prst="rect">
            <a:avLst/>
          </a:prstGeom>
        </p:spPr>
      </p:pic>
      <p:sp>
        <p:nvSpPr>
          <p:cNvPr id="8" name="Oval 7"/>
          <p:cNvSpPr/>
          <p:nvPr/>
        </p:nvSpPr>
        <p:spPr>
          <a:xfrm>
            <a:off x="4011035" y="5145206"/>
            <a:ext cx="1487605" cy="1064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5712" y="1967552"/>
            <a:ext cx="1487605" cy="1064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8912856" y="2213212"/>
            <a:ext cx="1487605" cy="1064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316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noAutofit/>
          </a:bodyPr>
          <a:lstStyle/>
          <a:p>
            <a:pPr lvl="1" algn="ctr" rtl="0">
              <a:spcBef>
                <a:spcPct val="0"/>
              </a:spcBef>
            </a:pPr>
            <a:r>
              <a:rPr lang="en-GB" sz="4400" dirty="0">
                <a:latin typeface="+mj-lt"/>
              </a:rPr>
              <a:t/>
            </a:r>
            <a:br>
              <a:rPr lang="en-GB" sz="4400" dirty="0">
                <a:latin typeface="+mj-lt"/>
              </a:rPr>
            </a:br>
            <a:r>
              <a:rPr lang="en-GB" sz="4400" dirty="0">
                <a:latin typeface="+mj-lt"/>
              </a:rPr>
              <a:t>Inappropriate promotional activities</a:t>
            </a:r>
            <a:r>
              <a:rPr lang="en-GB" sz="5400" dirty="0">
                <a:latin typeface="+mj-lt"/>
              </a:rPr>
              <a:t/>
            </a:r>
            <a:br>
              <a:rPr lang="en-GB" sz="5400" dirty="0">
                <a:latin typeface="+mj-lt"/>
              </a:rPr>
            </a:br>
            <a:endParaRPr lang="en-GB" sz="4400" dirty="0">
              <a:latin typeface="+mj-lt"/>
            </a:endParaRPr>
          </a:p>
        </p:txBody>
      </p:sp>
      <p:sp>
        <p:nvSpPr>
          <p:cNvPr id="3" name="Content Placeholder 2"/>
          <p:cNvSpPr>
            <a:spLocks noGrp="1"/>
          </p:cNvSpPr>
          <p:nvPr>
            <p:ph idx="1"/>
          </p:nvPr>
        </p:nvSpPr>
        <p:spPr/>
        <p:txBody>
          <a:bodyPr/>
          <a:lstStyle/>
          <a:p>
            <a:r>
              <a:rPr lang="en-GB" dirty="0" smtClean="0"/>
              <a:t>Discussion: American Apparel; accused of sexualising kids in their marketing:</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014" y="3463725"/>
            <a:ext cx="4313523"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4337514" y="5445224"/>
            <a:ext cx="4680520" cy="1188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Calibri"/>
              </a:rPr>
              <a:t>Warning graphic content – remove shape for discussion – article and short video </a:t>
            </a:r>
            <a:r>
              <a:rPr lang="en-GB" dirty="0">
                <a:solidFill>
                  <a:prstClr val="white"/>
                </a:solidFill>
                <a:latin typeface="Calibri"/>
                <a:hlinkClick r:id="rId3"/>
              </a:rPr>
              <a:t>here</a:t>
            </a:r>
            <a:endParaRPr lang="en-GB" dirty="0">
              <a:solidFill>
                <a:prstClr val="white"/>
              </a:solidFill>
              <a:latin typeface="Calibri"/>
            </a:endParaRPr>
          </a:p>
        </p:txBody>
      </p:sp>
    </p:spTree>
    <p:extLst>
      <p:ext uri="{BB962C8B-B14F-4D97-AF65-F5344CB8AC3E}">
        <p14:creationId xmlns:p14="http://schemas.microsoft.com/office/powerpoint/2010/main" val="28278610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GB" dirty="0" smtClean="0"/>
              <a:t/>
            </a:r>
            <a:br>
              <a:rPr lang="en-GB" dirty="0" smtClean="0"/>
            </a:br>
            <a:r>
              <a:rPr lang="en-GB" dirty="0" smtClean="0"/>
              <a:t>Energy </a:t>
            </a:r>
            <a:r>
              <a:rPr lang="en-GB" dirty="0"/>
              <a:t>drinks being marketed to kids</a:t>
            </a:r>
            <a:br>
              <a:rPr lang="en-GB" dirty="0"/>
            </a:br>
            <a:endParaRPr lang="en-US" dirty="0"/>
          </a:p>
        </p:txBody>
      </p:sp>
      <p:sp>
        <p:nvSpPr>
          <p:cNvPr id="5" name="Content Placeholder 4"/>
          <p:cNvSpPr>
            <a:spLocks noGrp="1"/>
          </p:cNvSpPr>
          <p:nvPr>
            <p:ph sz="half" idx="1"/>
          </p:nvPr>
        </p:nvSpPr>
        <p:spPr>
          <a:xfrm>
            <a:off x="609600" y="1491650"/>
            <a:ext cx="5270090" cy="5141168"/>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r>
              <a:rPr lang="en-GB" dirty="0" smtClean="0"/>
              <a:t>The </a:t>
            </a:r>
            <a:r>
              <a:rPr lang="en-GB" dirty="0"/>
              <a:t>energy drink market is booming and children are among the consumers. Many are ignoring warning labels and opting for energy drinks, often marketed as a stamina enhancing, natural part of a young person’s high-octane lifestyle.</a:t>
            </a:r>
          </a:p>
          <a:p>
            <a:endParaRPr lang="en-GB" dirty="0"/>
          </a:p>
          <a:p>
            <a:r>
              <a:rPr lang="en-GB" dirty="0"/>
              <a:t>Music, gaming and extreme sports; this is what greets you on the website of the best-selling energy drink in the world – Red Bull</a:t>
            </a:r>
          </a:p>
          <a:p>
            <a:r>
              <a:rPr lang="en-GB" dirty="0"/>
              <a:t>Article </a:t>
            </a:r>
            <a:r>
              <a:rPr lang="en-GB" dirty="0">
                <a:hlinkClick r:id="rId2"/>
              </a:rPr>
              <a:t>here</a:t>
            </a:r>
            <a:endParaRPr lang="en-GB" dirty="0"/>
          </a:p>
          <a:p>
            <a:endParaRPr lang="en-US" dirty="0"/>
          </a:p>
        </p:txBody>
      </p:sp>
      <p:pic>
        <p:nvPicPr>
          <p:cNvPr id="7"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8086" y="2564904"/>
            <a:ext cx="4015740" cy="2994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662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GB" dirty="0" smtClean="0"/>
              <a:t>Inappropriate promotional activities</a:t>
            </a:r>
            <a:endParaRPr lang="en-GB" dirty="0"/>
          </a:p>
        </p:txBody>
      </p:sp>
      <p:sp>
        <p:nvSpPr>
          <p:cNvPr id="3" name="Content Placeholder 2"/>
          <p:cNvSpPr>
            <a:spLocks noGrp="1"/>
          </p:cNvSpPr>
          <p:nvPr>
            <p:ph idx="1"/>
          </p:nvPr>
        </p:nvSpPr>
        <p:spPr>
          <a:xfrm>
            <a:off x="1981200" y="1600201"/>
            <a:ext cx="8229600" cy="1180728"/>
          </a:xfrm>
        </p:spPr>
        <p:txBody>
          <a:bodyPr/>
          <a:lstStyle/>
          <a:p>
            <a:r>
              <a:rPr lang="en-GB" dirty="0" smtClean="0"/>
              <a:t>Banned Tango Ad – why do you think it was banned?</a:t>
            </a:r>
            <a:endParaRPr lang="en-GB"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80" y="2704583"/>
            <a:ext cx="6264696" cy="405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90075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chemeClr val="bg1"/>
                </a:solidFill>
              </a:rPr>
              <a:t>Revision video 1</a:t>
            </a:r>
            <a:endParaRPr lang="en-GB" dirty="0">
              <a:solidFill>
                <a:schemeClr val="bg1"/>
              </a:solidFill>
            </a:endParaRPr>
          </a:p>
        </p:txBody>
      </p:sp>
      <p:pic>
        <p:nvPicPr>
          <p:cNvPr id="5" name="Picture 4">
            <a:hlinkClick r:id="rId3"/>
          </p:cNvPr>
          <p:cNvPicPr>
            <a:picLocks noChangeAspect="1"/>
          </p:cNvPicPr>
          <p:nvPr/>
        </p:nvPicPr>
        <p:blipFill>
          <a:blip r:embed="rId4"/>
          <a:stretch>
            <a:fillRect/>
          </a:stretch>
        </p:blipFill>
        <p:spPr>
          <a:xfrm>
            <a:off x="1834403" y="1539395"/>
            <a:ext cx="7632326" cy="4738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4988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1</a:t>
            </a:r>
            <a:endParaRPr lang="en-GB" dirty="0"/>
          </a:p>
        </p:txBody>
      </p:sp>
      <p:pic>
        <p:nvPicPr>
          <p:cNvPr id="3" name="Picture 2"/>
          <p:cNvPicPr>
            <a:picLocks noChangeAspect="1"/>
          </p:cNvPicPr>
          <p:nvPr/>
        </p:nvPicPr>
        <p:blipFill>
          <a:blip r:embed="rId2"/>
          <a:stretch>
            <a:fillRect/>
          </a:stretch>
        </p:blipFill>
        <p:spPr>
          <a:xfrm>
            <a:off x="2188709" y="1334480"/>
            <a:ext cx="7009720" cy="5127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2780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 – </a:t>
            </a:r>
            <a:r>
              <a:rPr lang="en-GB" dirty="0" smtClean="0"/>
              <a:t>an article to read and answer the questions</a:t>
            </a:r>
            <a:endParaRPr lang="en-GB" dirty="0"/>
          </a:p>
        </p:txBody>
      </p:sp>
      <p:pic>
        <p:nvPicPr>
          <p:cNvPr id="4" name="Content Placeholder 3">
            <a:hlinkClick r:id="rId3"/>
          </p:cNvPr>
          <p:cNvPicPr>
            <a:picLocks noGrp="1" noChangeAspect="1"/>
          </p:cNvPicPr>
          <p:nvPr>
            <p:ph sz="half" idx="1"/>
          </p:nvPr>
        </p:nvPicPr>
        <p:blipFill>
          <a:blip r:embed="rId4"/>
          <a:stretch>
            <a:fillRect/>
          </a:stretch>
        </p:blipFill>
        <p:spPr>
          <a:xfrm>
            <a:off x="1101860" y="1825625"/>
            <a:ext cx="4654279"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dirty="0" smtClean="0"/>
              <a:t>1. Where is the factory that Apple is investigating?</a:t>
            </a:r>
          </a:p>
          <a:p>
            <a:r>
              <a:rPr lang="en-GB" dirty="0" smtClean="0"/>
              <a:t>2. Who carried out the research according to the article?</a:t>
            </a:r>
          </a:p>
          <a:p>
            <a:r>
              <a:rPr lang="en-GB" dirty="0" smtClean="0"/>
              <a:t>3. What is an Apple Internship a disguise for?</a:t>
            </a:r>
          </a:p>
          <a:p>
            <a:r>
              <a:rPr lang="en-GB" dirty="0" smtClean="0"/>
              <a:t>4. How long is a working day for the students?</a:t>
            </a:r>
          </a:p>
          <a:p>
            <a:r>
              <a:rPr lang="en-GB" dirty="0" smtClean="0"/>
              <a:t>5. Do you consider this kind of business practice to be ethical?</a:t>
            </a:r>
            <a:endParaRPr lang="en-GB" dirty="0"/>
          </a:p>
        </p:txBody>
      </p:sp>
    </p:spTree>
    <p:extLst>
      <p:ext uri="{BB962C8B-B14F-4D97-AF65-F5344CB8AC3E}">
        <p14:creationId xmlns:p14="http://schemas.microsoft.com/office/powerpoint/2010/main" val="213355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p:cNvPicPr>
            <a:picLocks noGrp="1" noChangeAspect="1"/>
          </p:cNvPicPr>
          <p:nvPr>
            <p:ph idx="1"/>
          </p:nvPr>
        </p:nvPicPr>
        <p:blipFill>
          <a:blip r:embed="rId2"/>
          <a:stretch>
            <a:fillRect/>
          </a:stretch>
        </p:blipFill>
        <p:spPr>
          <a:xfrm>
            <a:off x="662572" y="2135074"/>
            <a:ext cx="11057508" cy="1228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4388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48743"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en-GB" smtClean="0"/>
              <a:t>Answer sample question </a:t>
            </a:r>
            <a:r>
              <a:rPr lang="en-GB" dirty="0" smtClean="0"/>
              <a:t>1</a:t>
            </a:r>
            <a:endParaRPr lang="en-GB" dirty="0"/>
          </a:p>
        </p:txBody>
      </p:sp>
      <p:pic>
        <p:nvPicPr>
          <p:cNvPr id="3" name="Picture 2"/>
          <p:cNvPicPr>
            <a:picLocks noChangeAspect="1"/>
          </p:cNvPicPr>
          <p:nvPr/>
        </p:nvPicPr>
        <p:blipFill>
          <a:blip r:embed="rId2"/>
          <a:stretch>
            <a:fillRect/>
          </a:stretch>
        </p:blipFill>
        <p:spPr>
          <a:xfrm>
            <a:off x="0" y="1411062"/>
            <a:ext cx="6074229" cy="2991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6233432" y="1411062"/>
            <a:ext cx="5752797" cy="2991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0921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329543" cy="4098018"/>
          </a:xfrm>
          <a:solidFill>
            <a:srgbClr val="C00000"/>
          </a:solidFill>
        </p:spPr>
        <p:txBody>
          <a:bodyPr>
            <a:normAutofit/>
          </a:bodyPr>
          <a:lstStyle/>
          <a:p>
            <a:r>
              <a:rPr lang="en-GB" dirty="0" smtClean="0">
                <a:solidFill>
                  <a:schemeClr val="bg1"/>
                </a:solidFill>
              </a:rPr>
              <a:t>How to level sample question 1</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3543980" y="130628"/>
            <a:ext cx="7591067" cy="6585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05099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2819399" cy="6858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2</a:t>
            </a:r>
            <a:endParaRPr lang="en-GB" dirty="0"/>
          </a:p>
        </p:txBody>
      </p:sp>
      <p:grpSp>
        <p:nvGrpSpPr>
          <p:cNvPr id="3" name="Group 5"/>
          <p:cNvGrpSpPr>
            <a:grpSpLocks noChangeAspect="1"/>
          </p:cNvGrpSpPr>
          <p:nvPr/>
        </p:nvGrpSpPr>
        <p:grpSpPr bwMode="auto">
          <a:xfrm>
            <a:off x="3554299" y="0"/>
            <a:ext cx="8637701" cy="6661422"/>
            <a:chOff x="0" y="5"/>
            <a:chExt cx="3042" cy="2346"/>
          </a:xfrm>
        </p:grpSpPr>
        <p:sp>
          <p:nvSpPr>
            <p:cNvPr id="4" name="AutoShape 4"/>
            <p:cNvSpPr>
              <a:spLocks noChangeAspect="1" noChangeArrowheads="1" noTextEdit="1"/>
            </p:cNvSpPr>
            <p:nvPr/>
          </p:nvSpPr>
          <p:spPr bwMode="auto">
            <a:xfrm>
              <a:off x="0" y="5"/>
              <a:ext cx="3042" cy="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
              <a:ext cx="3048" cy="2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6346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noChangeAspect="1"/>
          </p:cNvGrpSpPr>
          <p:nvPr/>
        </p:nvGrpSpPr>
        <p:grpSpPr bwMode="auto">
          <a:xfrm>
            <a:off x="1239551" y="667611"/>
            <a:ext cx="9048930" cy="5254217"/>
            <a:chOff x="1299" y="1243"/>
            <a:chExt cx="3162" cy="1836"/>
          </a:xfrm>
        </p:grpSpPr>
        <p:sp>
          <p:nvSpPr>
            <p:cNvPr id="5" name="AutoShape 4"/>
            <p:cNvSpPr>
              <a:spLocks noChangeAspect="1" noChangeArrowheads="1" noTextEdit="1"/>
            </p:cNvSpPr>
            <p:nvPr/>
          </p:nvSpPr>
          <p:spPr bwMode="auto">
            <a:xfrm>
              <a:off x="1299" y="1243"/>
              <a:ext cx="3162" cy="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 y="1243"/>
              <a:ext cx="3168" cy="1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4776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838200" y="2258362"/>
            <a:ext cx="10481030" cy="1257724"/>
            <a:chOff x="-45" y="1810"/>
            <a:chExt cx="5850" cy="702"/>
          </a:xfrm>
        </p:grpSpPr>
        <p:sp>
          <p:nvSpPr>
            <p:cNvPr id="13" name="AutoShape 4"/>
            <p:cNvSpPr>
              <a:spLocks noChangeAspect="1" noChangeArrowheads="1" noTextEdit="1"/>
            </p:cNvSpPr>
            <p:nvPr/>
          </p:nvSpPr>
          <p:spPr bwMode="auto">
            <a:xfrm>
              <a:off x="-45" y="1810"/>
              <a:ext cx="58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 y="1810"/>
              <a:ext cx="5856" cy="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10250905" y="4018547"/>
            <a:ext cx="559769" cy="369332"/>
          </a:xfrm>
          <a:prstGeom prst="rect">
            <a:avLst/>
          </a:prstGeom>
          <a:noFill/>
        </p:spPr>
        <p:txBody>
          <a:bodyPr wrap="none" rtlCol="0">
            <a:spAutoFit/>
          </a:bodyPr>
          <a:lstStyle/>
          <a:p>
            <a:r>
              <a:rPr lang="en-GB" dirty="0" smtClean="0"/>
              <a:t>[10]</a:t>
            </a:r>
            <a:endParaRPr lang="en-GB" dirty="0"/>
          </a:p>
        </p:txBody>
      </p:sp>
    </p:spTree>
    <p:extLst>
      <p:ext uri="{BB962C8B-B14F-4D97-AF65-F5344CB8AC3E}">
        <p14:creationId xmlns:p14="http://schemas.microsoft.com/office/powerpoint/2010/main" val="2506112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2525486" cy="5800031"/>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Answer sample question 2</a:t>
            </a:r>
            <a:endParaRPr lang="en-GB" dirty="0"/>
          </a:p>
        </p:txBody>
      </p:sp>
      <p:grpSp>
        <p:nvGrpSpPr>
          <p:cNvPr id="3" name="Group 5"/>
          <p:cNvGrpSpPr>
            <a:grpSpLocks noChangeAspect="1"/>
          </p:cNvGrpSpPr>
          <p:nvPr/>
        </p:nvGrpSpPr>
        <p:grpSpPr bwMode="auto">
          <a:xfrm>
            <a:off x="4374568" y="78255"/>
            <a:ext cx="6120681" cy="6851036"/>
            <a:chOff x="567" y="-427"/>
            <a:chExt cx="4626" cy="5178"/>
          </a:xfrm>
        </p:grpSpPr>
        <p:sp>
          <p:nvSpPr>
            <p:cNvPr id="4" name="AutoShape 4"/>
            <p:cNvSpPr>
              <a:spLocks noChangeAspect="1" noChangeArrowheads="1" noTextEdit="1"/>
            </p:cNvSpPr>
            <p:nvPr/>
          </p:nvSpPr>
          <p:spPr bwMode="auto">
            <a:xfrm>
              <a:off x="567" y="-427"/>
              <a:ext cx="4626" cy="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 y="-427"/>
              <a:ext cx="4632" cy="5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8443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83027"/>
            <a:ext cx="3363685" cy="5747657"/>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3</a:t>
            </a:r>
            <a:endParaRPr lang="en-GB" dirty="0"/>
          </a:p>
        </p:txBody>
      </p:sp>
      <p:grpSp>
        <p:nvGrpSpPr>
          <p:cNvPr id="3" name="Group 5"/>
          <p:cNvGrpSpPr>
            <a:grpSpLocks noChangeAspect="1"/>
          </p:cNvGrpSpPr>
          <p:nvPr/>
        </p:nvGrpSpPr>
        <p:grpSpPr bwMode="auto">
          <a:xfrm>
            <a:off x="3668487" y="692232"/>
            <a:ext cx="7848600" cy="4909822"/>
            <a:chOff x="-429" y="91"/>
            <a:chExt cx="6618" cy="4140"/>
          </a:xfrm>
        </p:grpSpPr>
        <p:sp>
          <p:nvSpPr>
            <p:cNvPr id="4" name="AutoShape 4"/>
            <p:cNvSpPr>
              <a:spLocks noChangeAspect="1" noChangeArrowheads="1" noTextEdit="1"/>
            </p:cNvSpPr>
            <p:nvPr/>
          </p:nvSpPr>
          <p:spPr bwMode="auto">
            <a:xfrm>
              <a:off x="-429" y="91"/>
              <a:ext cx="6618" cy="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 y="91"/>
              <a:ext cx="6624" cy="4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4832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noChangeAspect="1"/>
          </p:cNvGrpSpPr>
          <p:nvPr/>
        </p:nvGrpSpPr>
        <p:grpSpPr bwMode="auto">
          <a:xfrm>
            <a:off x="1049915" y="370115"/>
            <a:ext cx="9247692" cy="5877272"/>
            <a:chOff x="-429" y="58"/>
            <a:chExt cx="6618" cy="4206"/>
          </a:xfrm>
        </p:grpSpPr>
        <p:sp>
          <p:nvSpPr>
            <p:cNvPr id="5" name="AutoShape 4"/>
            <p:cNvSpPr>
              <a:spLocks noChangeAspect="1" noChangeArrowheads="1" noTextEdit="1"/>
            </p:cNvSpPr>
            <p:nvPr/>
          </p:nvSpPr>
          <p:spPr bwMode="auto">
            <a:xfrm>
              <a:off x="-429" y="58"/>
              <a:ext cx="6618" cy="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 y="58"/>
              <a:ext cx="6624" cy="4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314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a:t>
            </a:r>
            <a:r>
              <a:rPr lang="en-GB" dirty="0" smtClean="0"/>
              <a:t>3</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804156" y="2365354"/>
            <a:ext cx="10570771" cy="1096303"/>
            <a:chOff x="-273" y="1834"/>
            <a:chExt cx="6306" cy="654"/>
          </a:xfrm>
        </p:grpSpPr>
        <p:sp>
          <p:nvSpPr>
            <p:cNvPr id="13" name="AutoShape 4"/>
            <p:cNvSpPr>
              <a:spLocks noChangeAspect="1" noChangeArrowheads="1" noTextEdit="1"/>
            </p:cNvSpPr>
            <p:nvPr/>
          </p:nvSpPr>
          <p:spPr bwMode="auto">
            <a:xfrm>
              <a:off x="-273" y="1834"/>
              <a:ext cx="6306"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 y="1834"/>
              <a:ext cx="6312" cy="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0482943" y="3722914"/>
            <a:ext cx="442750" cy="369332"/>
          </a:xfrm>
          <a:prstGeom prst="rect">
            <a:avLst/>
          </a:prstGeom>
          <a:noFill/>
        </p:spPr>
        <p:txBody>
          <a:bodyPr wrap="none" rtlCol="0">
            <a:spAutoFit/>
          </a:bodyPr>
          <a:lstStyle/>
          <a:p>
            <a:r>
              <a:rPr lang="en-GB" dirty="0" smtClean="0"/>
              <a:t>[6]</a:t>
            </a:r>
            <a:endParaRPr lang="en-GB" dirty="0"/>
          </a:p>
        </p:txBody>
      </p:sp>
    </p:spTree>
    <p:extLst>
      <p:ext uri="{BB962C8B-B14F-4D97-AF65-F5344CB8AC3E}">
        <p14:creationId xmlns:p14="http://schemas.microsoft.com/office/powerpoint/2010/main" val="595780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Ethics </a:t>
            </a:r>
            <a:r>
              <a:rPr lang="en-GB" dirty="0"/>
              <a:t>d</a:t>
            </a:r>
            <a:r>
              <a:rPr lang="en-GB" dirty="0" smtClean="0"/>
              <a:t>efined</a:t>
            </a:r>
            <a:endParaRPr lang="en-GB" dirty="0"/>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smtClean="0"/>
              <a:t>Ethics mean having moral </a:t>
            </a:r>
            <a:r>
              <a:rPr lang="en-GB" dirty="0"/>
              <a:t>principals that govern how a company does business.  A moral principal is one that knows right from wrong.</a:t>
            </a:r>
          </a:p>
          <a:p>
            <a:endParaRPr lang="en-GB" dirty="0"/>
          </a:p>
        </p:txBody>
      </p:sp>
    </p:spTree>
    <p:extLst>
      <p:ext uri="{BB962C8B-B14F-4D97-AF65-F5344CB8AC3E}">
        <p14:creationId xmlns:p14="http://schemas.microsoft.com/office/powerpoint/2010/main" val="2974909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a:t>
            </a:r>
            <a:r>
              <a:rPr lang="en-GB" dirty="0" smtClean="0"/>
              <a:t>3</a:t>
            </a:r>
            <a:endParaRPr lang="en-GB" dirty="0"/>
          </a:p>
        </p:txBody>
      </p:sp>
      <p:grpSp>
        <p:nvGrpSpPr>
          <p:cNvPr id="3" name="Group 5"/>
          <p:cNvGrpSpPr>
            <a:grpSpLocks noChangeAspect="1"/>
          </p:cNvGrpSpPr>
          <p:nvPr/>
        </p:nvGrpSpPr>
        <p:grpSpPr bwMode="auto">
          <a:xfrm>
            <a:off x="1702032" y="1555100"/>
            <a:ext cx="8787936" cy="4923147"/>
            <a:chOff x="612" y="1298"/>
            <a:chExt cx="4434" cy="2484"/>
          </a:xfrm>
        </p:grpSpPr>
        <p:sp>
          <p:nvSpPr>
            <p:cNvPr id="4" name="AutoShape 4"/>
            <p:cNvSpPr>
              <a:spLocks noChangeAspect="1" noChangeArrowheads="1" noTextEdit="1"/>
            </p:cNvSpPr>
            <p:nvPr/>
          </p:nvSpPr>
          <p:spPr bwMode="auto">
            <a:xfrm>
              <a:off x="612" y="1298"/>
              <a:ext cx="4434" cy="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1298"/>
              <a:ext cx="4440" cy="2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0787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b="1" dirty="0"/>
              <a:t>Stakeholder conflicts</a:t>
            </a:r>
            <a:r>
              <a:rPr lang="en-GB" dirty="0"/>
              <a:t>; When the objectives of one stakeholder in a business conflict with that of another e.g. customers desire for ethical products and shareholders desire for profits</a:t>
            </a:r>
          </a:p>
          <a:p>
            <a:r>
              <a:rPr lang="en-GB" b="1" dirty="0"/>
              <a:t>Emissions</a:t>
            </a:r>
            <a:r>
              <a:rPr lang="en-GB" dirty="0"/>
              <a:t>; This means pollutants from production going into the air</a:t>
            </a:r>
          </a:p>
          <a:p>
            <a:r>
              <a:rPr lang="en-GB" b="1" dirty="0"/>
              <a:t>Enforced labour</a:t>
            </a:r>
            <a:r>
              <a:rPr lang="en-GB" dirty="0"/>
              <a:t>;  is any work or services which people are forced to do against their will under the threat of some form punishment</a:t>
            </a:r>
          </a:p>
          <a:p>
            <a:r>
              <a:rPr lang="en-GB" b="1" dirty="0"/>
              <a:t>Child labour</a:t>
            </a:r>
            <a:r>
              <a:rPr lang="en-GB" dirty="0"/>
              <a:t>; It is work that children should not be doing because they are too young to work, or if they are old enough to work, because it is dangerous or otherwise unsuitable for them.</a:t>
            </a:r>
          </a:p>
          <a:p>
            <a:r>
              <a:rPr lang="en-GB" b="1" dirty="0"/>
              <a:t>Slave labour</a:t>
            </a:r>
            <a:r>
              <a:rPr lang="en-GB" dirty="0"/>
              <a:t>; labour which is coerced and inadequately rewarded, or people that do it</a:t>
            </a:r>
          </a:p>
          <a:p>
            <a:r>
              <a:rPr lang="en-GB" b="1" dirty="0"/>
              <a:t>Waste disposal</a:t>
            </a:r>
            <a:r>
              <a:rPr lang="en-GB" dirty="0"/>
              <a:t>; The disposal of waste products from production</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Stakeholder conflicts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976" y="0"/>
            <a:ext cx="6347012" cy="764704"/>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Stakeholder conflict map</a:t>
            </a:r>
            <a:endParaRPr lang="en-GB" dirty="0"/>
          </a:p>
        </p:txBody>
      </p:sp>
      <p:graphicFrame>
        <p:nvGraphicFramePr>
          <p:cNvPr id="5" name="Diagram 4"/>
          <p:cNvGraphicFramePr/>
          <p:nvPr>
            <p:extLst>
              <p:ext uri="{D42A27DB-BD31-4B8C-83A1-F6EECF244321}">
                <p14:modId xmlns:p14="http://schemas.microsoft.com/office/powerpoint/2010/main" val="2138781868"/>
              </p:ext>
            </p:extLst>
          </p:nvPr>
        </p:nvGraphicFramePr>
        <p:xfrm>
          <a:off x="1631504" y="1397000"/>
          <a:ext cx="8784976" cy="5344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6960096" y="980728"/>
            <a:ext cx="3250704" cy="12083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latin typeface="Calibri"/>
            </a:endParaRPr>
          </a:p>
        </p:txBody>
      </p:sp>
      <p:sp>
        <p:nvSpPr>
          <p:cNvPr id="8" name="Rectangle 7"/>
          <p:cNvSpPr/>
          <p:nvPr/>
        </p:nvSpPr>
        <p:spPr>
          <a:xfrm>
            <a:off x="8585448" y="2333104"/>
            <a:ext cx="1975048" cy="19599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latin typeface="Calibri"/>
            </a:endParaRPr>
          </a:p>
        </p:txBody>
      </p:sp>
      <p:sp>
        <p:nvSpPr>
          <p:cNvPr id="9" name="Rectangle 8"/>
          <p:cNvSpPr/>
          <p:nvPr/>
        </p:nvSpPr>
        <p:spPr>
          <a:xfrm>
            <a:off x="8513440" y="4459474"/>
            <a:ext cx="1975048" cy="21378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latin typeface="Calibri"/>
            </a:endParaRPr>
          </a:p>
        </p:txBody>
      </p:sp>
      <p:sp>
        <p:nvSpPr>
          <p:cNvPr id="10" name="Rectangle 9"/>
          <p:cNvSpPr/>
          <p:nvPr/>
        </p:nvSpPr>
        <p:spPr>
          <a:xfrm>
            <a:off x="1627180" y="1916833"/>
            <a:ext cx="1975048" cy="1664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latin typeface="Calibri"/>
            </a:endParaRPr>
          </a:p>
        </p:txBody>
      </p:sp>
      <p:sp>
        <p:nvSpPr>
          <p:cNvPr id="11" name="Rectangle 10"/>
          <p:cNvSpPr/>
          <p:nvPr/>
        </p:nvSpPr>
        <p:spPr>
          <a:xfrm>
            <a:off x="1647815" y="3933056"/>
            <a:ext cx="1975048" cy="16561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latin typeface="Calibri"/>
            </a:endParaRPr>
          </a:p>
        </p:txBody>
      </p:sp>
      <p:sp>
        <p:nvSpPr>
          <p:cNvPr id="12" name="Rectangle 11"/>
          <p:cNvSpPr/>
          <p:nvPr/>
        </p:nvSpPr>
        <p:spPr>
          <a:xfrm>
            <a:off x="1873696" y="5805264"/>
            <a:ext cx="3250704" cy="8640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latin typeface="Calibri"/>
            </a:endParaRPr>
          </a:p>
        </p:txBody>
      </p:sp>
    </p:spTree>
    <p:extLst>
      <p:ext uri="{BB962C8B-B14F-4D97-AF65-F5344CB8AC3E}">
        <p14:creationId xmlns:p14="http://schemas.microsoft.com/office/powerpoint/2010/main" val="1987145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30710898"/>
              </p:ext>
            </p:extLst>
          </p:nvPr>
        </p:nvGraphicFramePr>
        <p:xfrm>
          <a:off x="1631504" y="1397000"/>
          <a:ext cx="8784976" cy="5344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6803461" y="519010"/>
            <a:ext cx="3250704" cy="1296144"/>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prstClr val="black"/>
                </a:solidFill>
                <a:latin typeface="Calibri"/>
              </a:rPr>
              <a:t>Owners want high profits so there are good dividends for their shareholders</a:t>
            </a:r>
          </a:p>
        </p:txBody>
      </p:sp>
      <p:sp>
        <p:nvSpPr>
          <p:cNvPr id="7" name="Rectangle 6"/>
          <p:cNvSpPr/>
          <p:nvPr/>
        </p:nvSpPr>
        <p:spPr>
          <a:xfrm>
            <a:off x="9066641" y="2006753"/>
            <a:ext cx="1975048" cy="1765029"/>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prstClr val="black"/>
                </a:solidFill>
                <a:latin typeface="Calibri"/>
              </a:rPr>
              <a:t>Customers want low prices, high quality, availability and ethical products</a:t>
            </a:r>
          </a:p>
        </p:txBody>
      </p:sp>
      <p:sp>
        <p:nvSpPr>
          <p:cNvPr id="8" name="Rectangle 7"/>
          <p:cNvSpPr/>
          <p:nvPr/>
        </p:nvSpPr>
        <p:spPr>
          <a:xfrm>
            <a:off x="9206317" y="4443783"/>
            <a:ext cx="1975048" cy="1633822"/>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prstClr val="black"/>
                </a:solidFill>
                <a:latin typeface="Calibri"/>
              </a:rPr>
              <a:t>Managers want promotion prospects and bonuses on high profits</a:t>
            </a:r>
          </a:p>
        </p:txBody>
      </p:sp>
      <p:sp>
        <p:nvSpPr>
          <p:cNvPr id="9" name="Rectangle 8"/>
          <p:cNvSpPr/>
          <p:nvPr/>
        </p:nvSpPr>
        <p:spPr>
          <a:xfrm>
            <a:off x="1625352" y="937164"/>
            <a:ext cx="1975048" cy="1952104"/>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prstClr val="black"/>
                </a:solidFill>
                <a:latin typeface="Calibri"/>
              </a:rPr>
              <a:t>Suppliers want to charge high prices for their goods and to keep costs of production low</a:t>
            </a:r>
          </a:p>
        </p:txBody>
      </p:sp>
      <p:sp>
        <p:nvSpPr>
          <p:cNvPr id="10" name="Rectangle 9"/>
          <p:cNvSpPr/>
          <p:nvPr/>
        </p:nvSpPr>
        <p:spPr>
          <a:xfrm>
            <a:off x="769274" y="3979115"/>
            <a:ext cx="1975048" cy="162018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prstClr val="black"/>
                </a:solidFill>
                <a:latin typeface="Calibri"/>
              </a:rPr>
              <a:t>The </a:t>
            </a:r>
            <a:r>
              <a:rPr lang="en-GB" dirty="0" smtClean="0">
                <a:solidFill>
                  <a:prstClr val="black"/>
                </a:solidFill>
                <a:latin typeface="Calibri"/>
              </a:rPr>
              <a:t>Government </a:t>
            </a:r>
            <a:r>
              <a:rPr lang="en-GB" dirty="0">
                <a:solidFill>
                  <a:prstClr val="black"/>
                </a:solidFill>
                <a:latin typeface="Calibri"/>
              </a:rPr>
              <a:t>wants tax payments and lawful, ethical businesses</a:t>
            </a:r>
          </a:p>
        </p:txBody>
      </p:sp>
      <p:sp>
        <p:nvSpPr>
          <p:cNvPr id="11" name="Rectangle 10"/>
          <p:cNvSpPr/>
          <p:nvPr/>
        </p:nvSpPr>
        <p:spPr>
          <a:xfrm>
            <a:off x="1975048" y="5877272"/>
            <a:ext cx="3250704" cy="864096"/>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prstClr val="black"/>
                </a:solidFill>
                <a:latin typeface="Calibri"/>
              </a:rPr>
              <a:t>Employees want job security and good working conditions</a:t>
            </a:r>
          </a:p>
        </p:txBody>
      </p:sp>
      <p:pic>
        <p:nvPicPr>
          <p:cNvPr id="12" name="Picture 2" descr="Image result for conflic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0855" y="847517"/>
            <a:ext cx="690291" cy="85428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3"/>
          <p:cNvSpPr>
            <a:spLocks noGrp="1"/>
          </p:cNvSpPr>
          <p:nvPr>
            <p:ph type="title"/>
          </p:nvPr>
        </p:nvSpPr>
        <p:spPr>
          <a:xfrm>
            <a:off x="259976" y="0"/>
            <a:ext cx="6347012" cy="764704"/>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Stakeholder conflict map</a:t>
            </a:r>
            <a:endParaRPr lang="en-GB" dirty="0"/>
          </a:p>
        </p:txBody>
      </p:sp>
    </p:spTree>
    <p:extLst>
      <p:ext uri="{BB962C8B-B14F-4D97-AF65-F5344CB8AC3E}">
        <p14:creationId xmlns:p14="http://schemas.microsoft.com/office/powerpoint/2010/main" val="1918157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MNC objectives vs stakeholders</a:t>
            </a: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b="1" dirty="0" smtClean="0"/>
              <a:t>Owners seek high profits…</a:t>
            </a:r>
          </a:p>
          <a:p>
            <a:r>
              <a:rPr lang="en-GB" dirty="0" smtClean="0"/>
              <a:t>High profits means keeping wages low which means that workers may not be paid a living wage</a:t>
            </a:r>
          </a:p>
          <a:p>
            <a:r>
              <a:rPr lang="en-GB" dirty="0" smtClean="0"/>
              <a:t>High profits means keeping costs as low as possible so working conditions may suffer</a:t>
            </a:r>
          </a:p>
          <a:p>
            <a:r>
              <a:rPr lang="en-GB" dirty="0" smtClean="0"/>
              <a:t>High profits mean that labour laws may not be kept to</a:t>
            </a:r>
          </a:p>
          <a:p>
            <a:r>
              <a:rPr lang="en-GB" dirty="0" smtClean="0"/>
              <a:t>High profits mean that work might be subcontracted out to third parties who use child labour or forced labour</a:t>
            </a:r>
            <a:endParaRPr lang="en-GB" dirty="0"/>
          </a:p>
        </p:txBody>
      </p:sp>
    </p:spTree>
    <p:extLst>
      <p:ext uri="{BB962C8B-B14F-4D97-AF65-F5344CB8AC3E}">
        <p14:creationId xmlns:p14="http://schemas.microsoft.com/office/powerpoint/2010/main" val="3781521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dk1"/>
        </a:lnRef>
        <a:fillRef idx="1">
          <a:schemeClr val="lt1"/>
        </a:fillRef>
        <a:effectRef idx="0">
          <a:schemeClr val="dk1"/>
        </a:effectRef>
        <a:fontRef idx="minor">
          <a:schemeClr val="dk1"/>
        </a:fontRef>
      </a:style>
    </a:sp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dk1"/>
        </a:lnRef>
        <a:fillRef idx="1">
          <a:schemeClr val="lt1"/>
        </a:fillRef>
        <a:effectRef idx="0">
          <a:schemeClr val="dk1"/>
        </a:effectRef>
        <a:fontRef idx="minor">
          <a:schemeClr val="dk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1361</Words>
  <Application>Microsoft Office PowerPoint</Application>
  <PresentationFormat>Widescreen</PresentationFormat>
  <Paragraphs>194</Paragraphs>
  <Slides>52</Slides>
  <Notes>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52</vt:i4>
      </vt:variant>
    </vt:vector>
  </HeadingPairs>
  <TitlesOfParts>
    <vt:vector size="62" baseType="lpstr">
      <vt:lpstr>Arial</vt:lpstr>
      <vt:lpstr>Arial Black</vt:lpstr>
      <vt:lpstr>Arial Rounded MT Bold</vt:lpstr>
      <vt:lpstr>Calibri</vt:lpstr>
      <vt:lpstr>Calibri Light</vt:lpstr>
      <vt:lpstr>Wingdings</vt:lpstr>
      <vt:lpstr>Office Theme</vt:lpstr>
      <vt:lpstr>6_Office Theme</vt:lpstr>
      <vt:lpstr>1_Office Theme</vt:lpstr>
      <vt:lpstr>2_Office Theme</vt:lpstr>
      <vt:lpstr>PowerPoint Presentation</vt:lpstr>
      <vt:lpstr>Worksheet</vt:lpstr>
      <vt:lpstr>From Edexcel</vt:lpstr>
      <vt:lpstr>Starter – an article to read and answer the questions</vt:lpstr>
      <vt:lpstr>Ethics defined</vt:lpstr>
      <vt:lpstr>PowerPoint Presentation</vt:lpstr>
      <vt:lpstr>Stakeholder conflict map</vt:lpstr>
      <vt:lpstr>Stakeholder conflict map</vt:lpstr>
      <vt:lpstr>MNC objectives vs stakeholders</vt:lpstr>
      <vt:lpstr>Shareholder objectives vs ethical objectives</vt:lpstr>
      <vt:lpstr>Stakeholders – labour exploitation</vt:lpstr>
      <vt:lpstr>PowerPoint Presentation</vt:lpstr>
      <vt:lpstr>Pay</vt:lpstr>
      <vt:lpstr>Working conditions</vt:lpstr>
      <vt:lpstr>Working conditions</vt:lpstr>
      <vt:lpstr>Working conditions</vt:lpstr>
      <vt:lpstr>PowerPoint Presentation</vt:lpstr>
      <vt:lpstr>Environmental considerations</vt:lpstr>
      <vt:lpstr>MNCs and emissions</vt:lpstr>
      <vt:lpstr>MNCs and pollution</vt:lpstr>
      <vt:lpstr>MNC and waste disposal</vt:lpstr>
      <vt:lpstr>MNCs and waste disposal</vt:lpstr>
      <vt:lpstr>PowerPoint Presentation</vt:lpstr>
      <vt:lpstr>Supply chain defined</vt:lpstr>
      <vt:lpstr>Supply chain problems</vt:lpstr>
      <vt:lpstr>Forced labour</vt:lpstr>
      <vt:lpstr>Forced labour examples</vt:lpstr>
      <vt:lpstr>Child labour</vt:lpstr>
      <vt:lpstr>Child labour and MNCs</vt:lpstr>
      <vt:lpstr>PowerPoint Presentation</vt:lpstr>
      <vt:lpstr>Ethics and misleading marketing</vt:lpstr>
      <vt:lpstr>Misleading advertising</vt:lpstr>
      <vt:lpstr>Misleading examples</vt:lpstr>
      <vt:lpstr> Inappropriate promotional activities </vt:lpstr>
      <vt:lpstr> Energy drinks being marketed to kids </vt:lpstr>
      <vt:lpstr>Inappropriate promotional activities</vt:lpstr>
      <vt:lpstr>Revision video 1</vt:lpstr>
      <vt:lpstr>Sample Edexcel A2 questions</vt:lpstr>
      <vt:lpstr>Case study for question 1</vt:lpstr>
      <vt:lpstr>Sample question 1</vt:lpstr>
      <vt:lpstr>Answer sample question 1</vt:lpstr>
      <vt:lpstr>How to level sample question 1</vt:lpstr>
      <vt:lpstr>Case study for question 2</vt:lpstr>
      <vt:lpstr>PowerPoint Presentation</vt:lpstr>
      <vt:lpstr>Sample question 2</vt:lpstr>
      <vt:lpstr>Answer sample question 2</vt:lpstr>
      <vt:lpstr>Case study for question 3</vt:lpstr>
      <vt:lpstr>PowerPoint Presentation</vt:lpstr>
      <vt:lpstr>Sample question 3</vt:lpstr>
      <vt:lpstr>Answer sample question 3</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90</cp:revision>
  <dcterms:created xsi:type="dcterms:W3CDTF">2017-05-29T18:04:54Z</dcterms:created>
  <dcterms:modified xsi:type="dcterms:W3CDTF">2018-10-31T17:27:31Z</dcterms:modified>
</cp:coreProperties>
</file>