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58" r:id="rId3"/>
    <p:sldId id="353" r:id="rId4"/>
    <p:sldId id="354" r:id="rId5"/>
    <p:sldId id="304" r:id="rId6"/>
    <p:sldId id="357" r:id="rId7"/>
    <p:sldId id="356" r:id="rId8"/>
    <p:sldId id="360" r:id="rId9"/>
    <p:sldId id="335" r:id="rId10"/>
    <p:sldId id="336" r:id="rId11"/>
    <p:sldId id="317" r:id="rId12"/>
    <p:sldId id="318" r:id="rId13"/>
    <p:sldId id="319" r:id="rId14"/>
    <p:sldId id="320" r:id="rId15"/>
    <p:sldId id="352" r:id="rId16"/>
    <p:sldId id="323" r:id="rId17"/>
    <p:sldId id="331" r:id="rId18"/>
    <p:sldId id="332" r:id="rId19"/>
    <p:sldId id="326" r:id="rId20"/>
    <p:sldId id="334" r:id="rId21"/>
    <p:sldId id="333" r:id="rId22"/>
    <p:sldId id="338" r:id="rId23"/>
    <p:sldId id="339" r:id="rId24"/>
    <p:sldId id="358" r:id="rId25"/>
    <p:sldId id="359" r:id="rId26"/>
    <p:sldId id="355" r:id="rId27"/>
    <p:sldId id="348" r:id="rId28"/>
    <p:sldId id="34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8DC477-5A3B-49DD-B38C-E8F9017CCEEA}" v="18" dt="2021-02-23T12:31:40.0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7" autoAdjust="0"/>
    <p:restoredTop sz="95226" autoAdjust="0"/>
  </p:normalViewPr>
  <p:slideViewPr>
    <p:cSldViewPr snapToGrid="0">
      <p:cViewPr varScale="1">
        <p:scale>
          <a:sx n="82" d="100"/>
          <a:sy n="82" d="100"/>
        </p:scale>
        <p:origin x="58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7C93A-FCB6-455F-BC88-34BA315C8AAC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C3A2D-3280-498B-8420-C23431F2D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951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USA, Germany,</a:t>
            </a:r>
            <a:r>
              <a:rPr lang="en-GB" baseline="0" dirty="0"/>
              <a:t> Italy, UK (Scotland), Austria, Switzerland, Russia, Finland, Iceland and so on..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563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Disposable</a:t>
            </a:r>
            <a:r>
              <a:rPr lang="en-GB" baseline="0" dirty="0"/>
              <a:t> income is what is left after all the bills have been paid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E0FA13-C5D8-4596-AB62-99BDC36297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441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Answer because at different ages you want different cereals, to satisfy the needs of customers in different segments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E0FA13-C5D8-4596-AB62-99BDC36297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635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 was no suitable A2  question on this topic so I have borrowed an Edexcel AS question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349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C5A99-B60F-4D1E-92BF-103BFAA3C8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CABE95-A608-4209-8D22-B2AA4C6CA0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8439B-18F4-4E4C-A59C-99C542D92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0D4A-A6FE-42EF-B946-7763B0A2C1EC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77B29-8B4E-4925-996F-27928D6C6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5EF93-68B9-456B-8E8D-19630C91A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D248-BF95-4118-816B-A4065DE4E9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500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50669-C277-40BA-957F-4BFE4313A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C40129-B509-4AF4-982E-5A1F58BBE8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C8073-DAA4-4C82-8659-1CD0A62C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0D4A-A6FE-42EF-B946-7763B0A2C1EC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A3052-0ECB-4805-B9FE-0BEB20A87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5CD28-A185-422B-928D-AD17E8140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D248-BF95-4118-816B-A4065DE4E9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642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1BFFDB-7BFD-42C2-A0DE-6FB08B137C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E25E58-593B-43A2-A3DF-650FFBCE60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10A14-282C-4940-A833-706E784CB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0D4A-A6FE-42EF-B946-7763B0A2C1EC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F0178-405D-4DBD-BC25-A040C2808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1CAF5-E178-4687-9B52-E03CA6566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D248-BF95-4118-816B-A4065DE4E9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195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431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569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357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87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992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334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305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54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0FAFA-F9E4-4857-900D-C29FDD09C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A1EE1-5F24-4563-AB2C-F47D4C6D4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9F195-FF18-47DA-8DAB-3E8F2E929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0D4A-A6FE-42EF-B946-7763B0A2C1EC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C70B3-FBDA-42A4-85C7-6DF54BFEF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D526D-70EC-4D8B-85CD-DF0F06CF4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D248-BF95-4118-816B-A4065DE4E9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824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8060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527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340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F67DF-5863-4196-8D63-891FD3167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6115DF-610D-43A3-A854-B7778A572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2E8FD-C823-4995-BC56-5DA524622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0D4A-A6FE-42EF-B946-7763B0A2C1EC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67CE3-35D8-48FE-B296-EC5DF3AFE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020E7-C936-40EA-B2D9-7E657B227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D248-BF95-4118-816B-A4065DE4E9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703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A7D30-BDA7-4FF1-8C36-7DF037FA8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3B31C-92A3-4BFD-9AEB-F3E0DE0F21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FC8F15-D379-4486-817E-C6713D746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5FBBD4-AE1F-4222-85B6-91FD2E7F0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0D4A-A6FE-42EF-B946-7763B0A2C1EC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73753-E9BC-410C-B0A8-11EEC44C4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80344-FA1C-4AEA-AA16-0EB41BC88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D248-BF95-4118-816B-A4065DE4E9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72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878B9-D06B-4326-99F5-E8DA28D0F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99140-4A2B-4F78-99BD-318389715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2DD694-AB3E-4D83-8AFF-FDD4C7ACD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80A021-B6EF-4E8E-A691-34682B4AD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4A1C81-A43E-4860-B5B5-7A762E99AC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D13FDA-C7B2-467E-AAFB-29E673BED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0D4A-A6FE-42EF-B946-7763B0A2C1EC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F51C7F-9420-49F7-84A4-7DF05AF58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11BEB8-2B3F-46A2-87C0-1292BDD4D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D248-BF95-4118-816B-A4065DE4E9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349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128E3-7D7B-4EE4-9998-88E1DE73F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8A3A4D-282D-4BFC-A413-D78C6C271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0D4A-A6FE-42EF-B946-7763B0A2C1EC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C4611B-3E9B-49A7-9A0B-060AA2DA2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C0ADCF-EEAC-469E-A532-0CF854F04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D248-BF95-4118-816B-A4065DE4E9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593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E2306-CF47-4FB0-A30C-6D4E99028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0D4A-A6FE-42EF-B946-7763B0A2C1EC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A9313D-BD61-44F9-9C51-2B0A5966F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721CD-2101-4358-B2F8-853AEC22B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D248-BF95-4118-816B-A4065DE4E9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538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84021-2D44-4CDB-85E6-17ABCD385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715F6-CD5E-414B-97A1-2809DF69A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6ADD90-227B-463B-8627-35207C401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AED77C-177D-49FB-BDC0-282257BD2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0D4A-A6FE-42EF-B946-7763B0A2C1EC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2FEF45-D9DD-46AD-B6D7-58A5B5C1F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9EAA88-3EFF-472C-AF17-852FCC6A4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D248-BF95-4118-816B-A4065DE4E9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524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8E67B-2B84-4750-91FA-D6F938DD0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491B4D-E3FB-4D01-8E90-C218AE9AD9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05A4C6-E9C7-4C2F-B33E-19E65EE058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FD05EF-B84C-440A-9457-BDC5BCDFF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0D4A-A6FE-42EF-B946-7763B0A2C1EC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FEB70-87EC-451A-B3FF-E8904CD40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E79E0-0D83-4617-8D5D-65375E13E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D248-BF95-4118-816B-A4065DE4E9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803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A60CE7-0239-49A9-9ED3-B51BE86AD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93F28-318B-4146-81B4-FE4E7F7F8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AE36B-6E38-41CB-8351-C7CB168162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C0D4A-A6FE-42EF-B946-7763B0A2C1EC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BF7EA-0E44-44D6-A93A-DC8B23A3E5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F0BEF-910B-4491-B421-6B84C5909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D248-BF95-4118-816B-A4065DE4E9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04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1EECA-D644-4F04-882C-CE601AE152BD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12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0TqX9pcTbwg?feature=oembed" TargetMode="External"/><Relationship Id="rId1" Type="http://schemas.openxmlformats.org/officeDocument/2006/relationships/video" Target="https://www.youtube.com/embed/-o7X1hJwBJA?feature=oembed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From Edexcel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a) Product and market orientation</a:t>
            </a:r>
          </a:p>
          <a:p>
            <a:pPr marL="0" indent="0">
              <a:buNone/>
            </a:pPr>
            <a:r>
              <a:rPr lang="en-GB" dirty="0"/>
              <a:t>b) Primary and secondary market research data</a:t>
            </a:r>
          </a:p>
          <a:p>
            <a:pPr lvl="1"/>
            <a:r>
              <a:rPr lang="en-GB" dirty="0"/>
              <a:t>(quantitative and qualitative) used to:</a:t>
            </a:r>
          </a:p>
          <a:p>
            <a:pPr lvl="1"/>
            <a:r>
              <a:rPr lang="en-GB" dirty="0"/>
              <a:t>identify and anticipate customer needs and wants</a:t>
            </a:r>
          </a:p>
          <a:p>
            <a:pPr lvl="1"/>
            <a:r>
              <a:rPr lang="en-GB" dirty="0"/>
              <a:t>quantify likely demand</a:t>
            </a:r>
          </a:p>
          <a:p>
            <a:pPr lvl="1"/>
            <a:r>
              <a:rPr lang="en-GB" dirty="0"/>
              <a:t>gain insight into consumer behaviour</a:t>
            </a:r>
          </a:p>
          <a:p>
            <a:pPr marL="0" indent="0">
              <a:buNone/>
            </a:pPr>
            <a:r>
              <a:rPr lang="en-GB" dirty="0"/>
              <a:t>c) Limitations of market research, sample size and bias</a:t>
            </a:r>
          </a:p>
          <a:p>
            <a:pPr marL="0" indent="0">
              <a:buNone/>
            </a:pPr>
            <a:r>
              <a:rPr lang="en-GB" dirty="0"/>
              <a:t>d) Use of ICT to support market research:</a:t>
            </a:r>
          </a:p>
          <a:p>
            <a:pPr lvl="1"/>
            <a:r>
              <a:rPr lang="en-GB" dirty="0"/>
              <a:t>websites</a:t>
            </a:r>
          </a:p>
          <a:p>
            <a:pPr lvl="1"/>
            <a:r>
              <a:rPr lang="en-GB" dirty="0"/>
              <a:t>social networking</a:t>
            </a:r>
          </a:p>
          <a:p>
            <a:pPr lvl="1"/>
            <a:r>
              <a:rPr lang="en-GB" dirty="0"/>
              <a:t>databases</a:t>
            </a:r>
          </a:p>
          <a:p>
            <a:pPr marL="0" indent="0">
              <a:buNone/>
            </a:pPr>
            <a:r>
              <a:rPr lang="en-GB" dirty="0">
                <a:highlight>
                  <a:srgbClr val="FFFF00"/>
                </a:highlight>
              </a:rPr>
              <a:t>e) Market segmentation</a:t>
            </a:r>
          </a:p>
        </p:txBody>
      </p:sp>
    </p:spTree>
    <p:extLst>
      <p:ext uri="{BB962C8B-B14F-4D97-AF65-F5344CB8AC3E}">
        <p14:creationId xmlns:p14="http://schemas.microsoft.com/office/powerpoint/2010/main" val="1899270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8171"/>
            <a:ext cx="10515600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/>
              <a:t>Market segment - demographics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515600" cy="165747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GB" dirty="0"/>
              <a:t>Statistical data relating to the population and particular groups within it</a:t>
            </a:r>
          </a:p>
          <a:p>
            <a:r>
              <a:rPr lang="en-GB" dirty="0"/>
              <a:t>For example market segmentation helps book publishers target customers as we won’t all read the same books (not everyone wants to read Harry Potter)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122" name="Picture 2" descr="Image result for range of books for all ages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96" t="-351" r="19954" b="351"/>
          <a:stretch/>
        </p:blipFill>
        <p:spPr bwMode="auto">
          <a:xfrm>
            <a:off x="1548822" y="3257675"/>
            <a:ext cx="5032946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4112" y="3118702"/>
            <a:ext cx="2965174" cy="380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658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Segmentation by lifestyle (Psychographic)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dirty="0"/>
              <a:t>Customers can be grouped according to the way they lead their lives and the attitudes they share</a:t>
            </a:r>
          </a:p>
          <a:p>
            <a:r>
              <a:rPr lang="en-GB" dirty="0"/>
              <a:t>For example, young professionals may drive a sports car because of the image they want to project </a:t>
            </a:r>
          </a:p>
          <a:p>
            <a:r>
              <a:rPr lang="en-GB" dirty="0"/>
              <a:t>Parents might want the same things, but have to provide for their children, which is a large extra cost. They will need a family car to suit their lifestyle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3584250" cy="246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17" y="3903039"/>
            <a:ext cx="3566143" cy="240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171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65125"/>
            <a:ext cx="10515600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Segmentation by lifestyle (Psychographic)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GB" dirty="0"/>
              <a:t>A business may decide to segment the market according to lifestyle</a:t>
            </a:r>
          </a:p>
          <a:p>
            <a:r>
              <a:rPr lang="en-GB" dirty="0"/>
              <a:t>This may be a combination of; values attitudes, perceptions, beliefs</a:t>
            </a:r>
          </a:p>
          <a:p>
            <a:r>
              <a:rPr lang="en-GB" dirty="0"/>
              <a:t>This may also include hobbies and interests</a:t>
            </a:r>
          </a:p>
          <a:p>
            <a:r>
              <a:rPr lang="en-GB" dirty="0"/>
              <a:t>This may also include family situation (living on own or living with five kids)</a:t>
            </a:r>
          </a:p>
          <a:p>
            <a:r>
              <a:rPr lang="en-GB" dirty="0"/>
              <a:t>For example the two different type of holidays in the pictures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6041" y="1825625"/>
            <a:ext cx="371639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1998" y="3575596"/>
            <a:ext cx="364420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297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7581"/>
            <a:ext cx="10515600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Segmentation by lifestyle (Psychographic) -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964704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Arial Rounded MT Bold" panose="020F0704030504030204" pitchFamily="34" charset="0"/>
              </a:rPr>
              <a:t>Look at these 4 holidays – can you describe the type of lifestyle segment that they are aimed at?</a:t>
            </a:r>
            <a:endParaRPr lang="en-GB" dirty="0">
              <a:latin typeface="Arial Rounded MT Bold" panose="020F0704030504030204" pitchFamily="34" charset="0"/>
            </a:endParaRPr>
          </a:p>
          <a:p>
            <a:endParaRPr lang="en-GB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9527" y="2852936"/>
            <a:ext cx="8935816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069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Segmentation by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74229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dirty="0"/>
              <a:t>The population can be segmented according to annual salary (e.g. £15,000, £30,000 etc.) or type of job and social class</a:t>
            </a:r>
          </a:p>
          <a:p>
            <a:r>
              <a:rPr lang="en-GB" dirty="0"/>
              <a:t>The population can also be divided into; low income, middle income and high income</a:t>
            </a:r>
          </a:p>
          <a:p>
            <a:r>
              <a:rPr lang="en-GB" dirty="0"/>
              <a:t>Establishing a group's </a:t>
            </a:r>
            <a:r>
              <a:rPr lang="en-GB" b="1" dirty="0"/>
              <a:t>disposable income </a:t>
            </a:r>
            <a:r>
              <a:rPr lang="en-GB" dirty="0"/>
              <a:t>is important so that products can be targeted to the relevant income group</a:t>
            </a:r>
          </a:p>
          <a:p>
            <a:r>
              <a:rPr lang="en-GB" dirty="0">
                <a:solidFill>
                  <a:srgbClr val="FF0000"/>
                </a:solidFill>
              </a:rPr>
              <a:t>What is disposable income, can you explain the term?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8629" y="2602479"/>
            <a:ext cx="4171010" cy="27976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4837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629" y="-18256"/>
            <a:ext cx="10972800" cy="11430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GB" dirty="0"/>
              <a:t>Segmentation by income - discussion</a:t>
            </a:r>
          </a:p>
        </p:txBody>
      </p:sp>
      <p:pic>
        <p:nvPicPr>
          <p:cNvPr id="7170" name="Picture 2" descr="C:\Users\Sarah Hilton\Downloads\photo-collage (9)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0251" y="1203749"/>
            <a:ext cx="5031499" cy="503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8021" y="6314253"/>
            <a:ext cx="10257905" cy="46166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Can you explain which income group these products are aimed at?</a:t>
            </a:r>
          </a:p>
        </p:txBody>
      </p:sp>
    </p:spTree>
    <p:extLst>
      <p:ext uri="{BB962C8B-B14F-4D97-AF65-F5344CB8AC3E}">
        <p14:creationId xmlns:p14="http://schemas.microsoft.com/office/powerpoint/2010/main" val="1997318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Segmentation by Age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GB" dirty="0"/>
              <a:t>Market segmentation could be on age groups;</a:t>
            </a:r>
          </a:p>
          <a:p>
            <a:r>
              <a:rPr lang="en-GB" dirty="0"/>
              <a:t>0-10</a:t>
            </a:r>
          </a:p>
          <a:p>
            <a:r>
              <a:rPr lang="en-GB" dirty="0"/>
              <a:t>11-16</a:t>
            </a:r>
          </a:p>
          <a:p>
            <a:r>
              <a:rPr lang="en-GB" dirty="0"/>
              <a:t>17-19</a:t>
            </a:r>
          </a:p>
          <a:p>
            <a:r>
              <a:rPr lang="en-GB" dirty="0"/>
              <a:t>20-25</a:t>
            </a:r>
          </a:p>
          <a:p>
            <a:r>
              <a:rPr lang="en-GB" dirty="0"/>
              <a:t>26-35</a:t>
            </a:r>
          </a:p>
          <a:p>
            <a:r>
              <a:rPr lang="en-GB" dirty="0"/>
              <a:t>36-50</a:t>
            </a:r>
          </a:p>
          <a:p>
            <a:r>
              <a:rPr lang="en-GB" dirty="0"/>
              <a:t>51+</a:t>
            </a:r>
          </a:p>
          <a:p>
            <a:r>
              <a:rPr lang="en-GB" dirty="0"/>
              <a:t>Each age group will have different needs and wants in terms of products and services and the business can develop a targeted marketing strategy to appeal to that age group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7204" y="2517913"/>
            <a:ext cx="3659521" cy="207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609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GB" dirty="0">
                <a:latin typeface="+mj-lt"/>
              </a:rPr>
              <a:t>Segmentation by age - discussion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Hilton\Downloads\photo-collage (1)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848480"/>
            <a:ext cx="4711247" cy="471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6911" y="3647351"/>
            <a:ext cx="5257800" cy="138499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Can you explain which age group segment are these four products are aimed at?</a:t>
            </a:r>
          </a:p>
        </p:txBody>
      </p:sp>
    </p:spTree>
    <p:extLst>
      <p:ext uri="{BB962C8B-B14F-4D97-AF65-F5344CB8AC3E}">
        <p14:creationId xmlns:p14="http://schemas.microsoft.com/office/powerpoint/2010/main" val="1359464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dirty="0"/>
              <a:t>Segmentation by age - discussion</a:t>
            </a:r>
          </a:p>
        </p:txBody>
      </p:sp>
      <p:pic>
        <p:nvPicPr>
          <p:cNvPr id="4098" name="Picture 2" descr="Image result for kellogg's ran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6222" y="2694629"/>
            <a:ext cx="6201295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13713" y="3374624"/>
            <a:ext cx="4649080" cy="156966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Can you explain?  Kellogg’s product portfolio of cereals, why does the business produce so many?</a:t>
            </a:r>
          </a:p>
        </p:txBody>
      </p:sp>
    </p:spTree>
    <p:extLst>
      <p:ext uri="{BB962C8B-B14F-4D97-AF65-F5344CB8AC3E}">
        <p14:creationId xmlns:p14="http://schemas.microsoft.com/office/powerpoint/2010/main" val="2864558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($15, amazon.com)&#10;Get her a little something to help keep her first dorm room clean — just don't take it personally.&#10;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19627" y="116633"/>
            <a:ext cx="457200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($15, amazon.com)&#10;Shuffling around the dorm just got a lot more animated 😎. &#10;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51984" y="1"/>
            <a:ext cx="4572000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($13, amazon.com)&#10;Homework will become so much less awful when your kid is working on a computer that just gets him. These reusable stickers won't harm even the priciest laptop and he can change them over and over again depending on his mood that week.&#10;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19627" y="3617640"/>
            <a:ext cx="457200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($20, amazon.com)&#10;Acrylic phone case infused is infused with gold leaf flakes for the girl whose selfies always sparkle. It also has a raised edge to keep her phone extra safe. &#10;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756074" y="3967707"/>
            <a:ext cx="235226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34" y="2747296"/>
            <a:ext cx="5115419" cy="64633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Can you explain which age group segment are these products aimed at?</a:t>
            </a:r>
          </a:p>
        </p:txBody>
      </p:sp>
    </p:spTree>
    <p:extLst>
      <p:ext uri="{BB962C8B-B14F-4D97-AF65-F5344CB8AC3E}">
        <p14:creationId xmlns:p14="http://schemas.microsoft.com/office/powerpoint/2010/main" val="1633991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4966A0-ADB7-4D0B-8AE5-AACA88BFF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986346-9F40-427A-BEE7-0A27A97D8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9768" y="750667"/>
            <a:ext cx="5894032" cy="282194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3700" dirty="0"/>
            </a:br>
            <a:r>
              <a:rPr lang="en-US" sz="3700" dirty="0"/>
              <a:t>Watch the advertisements below. </a:t>
            </a:r>
            <a:br>
              <a:rPr lang="en-US" sz="3700" dirty="0"/>
            </a:br>
            <a:br>
              <a:rPr lang="en-US" sz="3700" dirty="0"/>
            </a:br>
            <a:r>
              <a:rPr lang="en-US" sz="3700" dirty="0">
                <a:highlight>
                  <a:srgbClr val="FFFF00"/>
                </a:highlight>
              </a:rPr>
              <a:t>What do you think is meant by market segmentation? </a:t>
            </a:r>
            <a:br>
              <a:rPr lang="en-US" sz="3700" dirty="0"/>
            </a:br>
            <a:endParaRPr lang="en-US" sz="3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24E81-05CB-4C12-A3E2-5278932B5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2114" y="3572613"/>
            <a:ext cx="5991686" cy="9437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0" i="0" dirty="0">
                <a:effectLst/>
              </a:rPr>
              <a:t>​</a:t>
            </a:r>
            <a:r>
              <a:rPr lang="en-US" sz="3300" dirty="0">
                <a:highlight>
                  <a:srgbClr val="FFFF00"/>
                </a:highlight>
                <a:latin typeface="+mj-lt"/>
                <a:ea typeface="+mj-ea"/>
                <a:cs typeface="+mj-cs"/>
              </a:rPr>
              <a:t>How would a business achieve it? </a:t>
            </a:r>
          </a:p>
        </p:txBody>
      </p:sp>
      <p:pic>
        <p:nvPicPr>
          <p:cNvPr id="5" name="Online Media 4" title="Saga Cruises TV Advert - Full Version">
            <a:hlinkClick r:id="" action="ppaction://media"/>
            <a:extLst>
              <a:ext uri="{FF2B5EF4-FFF2-40B4-BE49-F238E27FC236}">
                <a16:creationId xmlns:a16="http://schemas.microsoft.com/office/drawing/2014/main" id="{2F1302F6-61AA-47F4-9461-2700E36951C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42264" y="831364"/>
            <a:ext cx="4045639" cy="2285786"/>
          </a:xfrm>
          <a:prstGeom prst="rect">
            <a:avLst/>
          </a:prstGeom>
        </p:spPr>
      </p:pic>
      <p:pic>
        <p:nvPicPr>
          <p:cNvPr id="4" name="Online Media 3" title="GHD TV ad - Rapunzel">
            <a:hlinkClick r:id="" action="ppaction://media"/>
            <a:extLst>
              <a:ext uri="{FF2B5EF4-FFF2-40B4-BE49-F238E27FC236}">
                <a16:creationId xmlns:a16="http://schemas.microsoft.com/office/drawing/2014/main" id="{4D3A3612-12EA-47C5-8585-3E2A71D60C04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542264" y="3740745"/>
            <a:ext cx="4045639" cy="228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7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0"/>
            <a:ext cx="902297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1504" y="2782669"/>
            <a:ext cx="8957577" cy="83099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Can you explain which age group segments these products are aimed at?</a:t>
            </a:r>
          </a:p>
        </p:txBody>
      </p:sp>
    </p:spTree>
    <p:extLst>
      <p:ext uri="{BB962C8B-B14F-4D97-AF65-F5344CB8AC3E}">
        <p14:creationId xmlns:p14="http://schemas.microsoft.com/office/powerpoint/2010/main" val="4115623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Segmentation by gender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altLang="en-US" dirty="0"/>
              <a:t>Many products are aimed at either men or women</a:t>
            </a:r>
          </a:p>
          <a:p>
            <a:r>
              <a:rPr lang="en-GB" altLang="en-US" dirty="0"/>
              <a:t>A business may produce or adapt its products to ensure they can be marketed effectively</a:t>
            </a:r>
          </a:p>
          <a:p>
            <a:r>
              <a:rPr lang="en-GB" dirty="0"/>
              <a:t>For example these razors made originally for men now adapted for women</a:t>
            </a:r>
          </a:p>
          <a:p>
            <a:r>
              <a:rPr lang="en-GB" dirty="0"/>
              <a:t>Notice the use of blue and pink in packaging so customers know which one to choose!</a:t>
            </a:r>
          </a:p>
          <a:p>
            <a:endParaRPr lang="en-GB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439529"/>
            <a:ext cx="5181600" cy="312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77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285" y="0"/>
            <a:ext cx="10972800" cy="11430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GB" dirty="0"/>
              <a:t>Segmentation by gender - discussion</a:t>
            </a:r>
          </a:p>
        </p:txBody>
      </p:sp>
      <p:pic>
        <p:nvPicPr>
          <p:cNvPr id="6146" name="Picture 2" descr="C:\Users\Sarah Hilton\Downloads\photo-collage (8)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0683" y="1272069"/>
            <a:ext cx="4850634" cy="48506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5990162"/>
            <a:ext cx="12201353" cy="52322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Can you explain which  gender segment these products are aimed at?</a:t>
            </a:r>
          </a:p>
        </p:txBody>
      </p:sp>
    </p:spTree>
    <p:extLst>
      <p:ext uri="{BB962C8B-B14F-4D97-AF65-F5344CB8AC3E}">
        <p14:creationId xmlns:p14="http://schemas.microsoft.com/office/powerpoint/2010/main" val="3230553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355A2-B748-4518-84C5-6EA3B8CB8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B54749-B9B7-4813-A4FA-68A92E2C7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9331"/>
            <a:ext cx="107378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80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6418A-7575-4001-9408-9FE74AC2D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E1CCDA-0246-476E-ABDB-4F749886A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275" y="95871"/>
            <a:ext cx="10531755" cy="676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17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A4991-3221-4D72-A908-D4C8225FE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Segmentation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AD077-5C7D-496A-984C-D37F693BB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5233" y="1825625"/>
            <a:ext cx="517848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i="0" u="sng" dirty="0">
                <a:effectLst/>
              </a:rPr>
              <a:t>Advantages</a:t>
            </a:r>
            <a:br>
              <a:rPr lang="en-GB" dirty="0"/>
            </a:br>
            <a:br>
              <a:rPr lang="en-GB" dirty="0"/>
            </a:br>
            <a:r>
              <a:rPr lang="en-GB" b="0" i="0" dirty="0">
                <a:effectLst/>
              </a:rPr>
              <a:t>- Helps business to get to know its customers</a:t>
            </a:r>
            <a:br>
              <a:rPr lang="en-GB" dirty="0"/>
            </a:br>
            <a:r>
              <a:rPr lang="en-GB" b="0" i="0" dirty="0">
                <a:effectLst/>
              </a:rPr>
              <a:t>- Focuses business strategy on a specific target audience</a:t>
            </a:r>
            <a:br>
              <a:rPr lang="en-GB" dirty="0"/>
            </a:br>
            <a:r>
              <a:rPr lang="en-GB" b="0" i="0" dirty="0">
                <a:effectLst/>
              </a:rPr>
              <a:t>- Encourages the business to specialise in meeting needs of specific segments</a:t>
            </a:r>
            <a:br>
              <a:rPr lang="en-GB" dirty="0"/>
            </a:br>
            <a:r>
              <a:rPr lang="en-GB" b="0" i="0" dirty="0">
                <a:effectLst/>
              </a:rPr>
              <a:t>​- Provides focus for allocation of business resources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BFF6C2-FF2A-4B4B-B936-26E79655E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45021" y="1825625"/>
            <a:ext cx="620174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i="0" u="sng" dirty="0">
                <a:solidFill>
                  <a:srgbClr val="000000"/>
                </a:solidFill>
                <a:effectLst/>
              </a:rPr>
              <a:t>Disadvantages</a:t>
            </a:r>
            <a:br>
              <a:rPr lang="en-GB" i="0" dirty="0">
                <a:solidFill>
                  <a:srgbClr val="000000"/>
                </a:solidFill>
                <a:effectLst/>
              </a:rPr>
            </a:br>
            <a:br>
              <a:rPr lang="en-GB" i="0" dirty="0">
                <a:solidFill>
                  <a:srgbClr val="000000"/>
                </a:solidFill>
                <a:effectLst/>
              </a:rPr>
            </a:br>
            <a:r>
              <a:rPr lang="en-GB" i="0" dirty="0">
                <a:solidFill>
                  <a:srgbClr val="000000"/>
                </a:solidFill>
                <a:effectLst/>
              </a:rPr>
              <a:t>- Costly and time consuming process</a:t>
            </a:r>
            <a:br>
              <a:rPr lang="en-GB" i="0" dirty="0">
                <a:solidFill>
                  <a:srgbClr val="000000"/>
                </a:solidFill>
                <a:effectLst/>
              </a:rPr>
            </a:br>
            <a:r>
              <a:rPr lang="en-GB" i="0" dirty="0">
                <a:solidFill>
                  <a:srgbClr val="000000"/>
                </a:solidFill>
                <a:effectLst/>
              </a:rPr>
              <a:t>- Could lead to manufacture of too many different products</a:t>
            </a:r>
            <a:br>
              <a:rPr lang="en-GB" i="0" dirty="0">
                <a:solidFill>
                  <a:srgbClr val="000000"/>
                </a:solidFill>
                <a:effectLst/>
              </a:rPr>
            </a:br>
            <a:r>
              <a:rPr lang="en-GB" i="0" dirty="0">
                <a:solidFill>
                  <a:srgbClr val="000000"/>
                </a:solidFill>
                <a:effectLst/>
              </a:rPr>
              <a:t>​- Could over narrow focus of business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5017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172" y="0"/>
            <a:ext cx="10972800" cy="1143000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Case study for question 1 – from 2017 paper</a:t>
            </a: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729206" y="1143000"/>
            <a:ext cx="7483475" cy="5329238"/>
            <a:chOff x="523" y="436"/>
            <a:chExt cx="4714" cy="3357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523" y="436"/>
              <a:ext cx="4714" cy="3357"/>
            </a:xfrm>
            <a:prstGeom prst="rect">
              <a:avLst/>
            </a:prstGeom>
            <a:noFill/>
            <a:ln w="88900" cap="sq" cmpd="thickThin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" y="436"/>
              <a:ext cx="5539" cy="336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634460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Sample question 1</a:t>
            </a:r>
          </a:p>
        </p:txBody>
      </p:sp>
      <p:sp>
        <p:nvSpPr>
          <p:cNvPr id="8" name="Hexagon 7"/>
          <p:cNvSpPr/>
          <p:nvPr/>
        </p:nvSpPr>
        <p:spPr>
          <a:xfrm>
            <a:off x="95154" y="4760259"/>
            <a:ext cx="3026229" cy="190500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Knowledge 1</a:t>
            </a:r>
          </a:p>
        </p:txBody>
      </p:sp>
      <p:sp>
        <p:nvSpPr>
          <p:cNvPr id="9" name="Hexagon 8"/>
          <p:cNvSpPr/>
          <p:nvPr/>
        </p:nvSpPr>
        <p:spPr>
          <a:xfrm>
            <a:off x="3121383" y="4760259"/>
            <a:ext cx="2928257" cy="1894114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2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049640" y="4785087"/>
            <a:ext cx="2928257" cy="1839685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25" r="7266" b="72528"/>
          <a:stretch/>
        </p:blipFill>
        <p:spPr bwMode="auto">
          <a:xfrm>
            <a:off x="894490" y="2206314"/>
            <a:ext cx="10403020" cy="18105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212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AC8260-ADCE-423A-A2B5-615C6FB55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2600" b="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600" b="0" i="0" kern="1200" dirty="0">
                <a:solidFill>
                  <a:srgbClr val="FFFFFF"/>
                </a:solidFill>
                <a:effectLst/>
                <a:highlight>
                  <a:srgbClr val="FFFF00"/>
                </a:highlight>
                <a:latin typeface="+mj-lt"/>
                <a:ea typeface="+mj-ea"/>
                <a:cs typeface="+mj-cs"/>
              </a:rPr>
              <a:t>Who are the following products aimed at?</a:t>
            </a:r>
            <a:br>
              <a:rPr lang="en-US" sz="2600" kern="1200" dirty="0">
                <a:solidFill>
                  <a:srgbClr val="FFFFFF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</a:br>
            <a:endParaRPr lang="en-US" sz="2600" kern="1200" dirty="0">
              <a:solidFill>
                <a:srgbClr val="FFFFFF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03D20-E441-4415-9590-1B45CEEEF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1821" y="5550568"/>
            <a:ext cx="6465286" cy="823596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600" kern="1200" dirty="0">
                <a:solidFill>
                  <a:srgbClr val="E7E6E6"/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rPr>
              <a:t>Why would they aim their products at a particular audience?</a:t>
            </a:r>
          </a:p>
        </p:txBody>
      </p:sp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52159972-8A36-46A8-A580-70C50AC0C1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" r="-5" b="-5"/>
          <a:stretch/>
        </p:blipFill>
        <p:spPr bwMode="auto">
          <a:xfrm>
            <a:off x="317635" y="321733"/>
            <a:ext cx="4151681" cy="302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icture">
            <a:extLst>
              <a:ext uri="{FF2B5EF4-FFF2-40B4-BE49-F238E27FC236}">
                <a16:creationId xmlns:a16="http://schemas.microsoft.com/office/drawing/2014/main" id="{5CAF5E9B-99ED-40EE-B1D8-FD0D3E372F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3" r="3" b="3"/>
          <a:stretch/>
        </p:blipFill>
        <p:spPr bwMode="auto">
          <a:xfrm>
            <a:off x="4638955" y="321733"/>
            <a:ext cx="3539976" cy="29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icture">
            <a:extLst>
              <a:ext uri="{FF2B5EF4-FFF2-40B4-BE49-F238E27FC236}">
                <a16:creationId xmlns:a16="http://schemas.microsoft.com/office/drawing/2014/main" id="{03D168D7-380E-485A-8645-CE7B0256B3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5" r="2" b="1476"/>
          <a:stretch/>
        </p:blipFill>
        <p:spPr bwMode="auto">
          <a:xfrm>
            <a:off x="8348570" y="321734"/>
            <a:ext cx="3535590" cy="29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Picture">
            <a:extLst>
              <a:ext uri="{FF2B5EF4-FFF2-40B4-BE49-F238E27FC236}">
                <a16:creationId xmlns:a16="http://schemas.microsoft.com/office/drawing/2014/main" id="{AD2FF890-C982-41A9-97D2-D53424664D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5" r="10990" b="3"/>
          <a:stretch/>
        </p:blipFill>
        <p:spPr bwMode="auto">
          <a:xfrm>
            <a:off x="317635" y="3509433"/>
            <a:ext cx="4160452" cy="30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529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Definition of market segments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110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 segmentation splits up a market into different types (segments) to enable a business to better target its products to the relevant customers.</a:t>
            </a:r>
            <a:endParaRPr lang="en-GB" dirty="0"/>
          </a:p>
          <a:p>
            <a:r>
              <a:rPr lang="en-GB" dirty="0"/>
              <a:t>A market segment is an identifiable group of individuals or part of a market where consumers share one or more characteristics or needs</a:t>
            </a:r>
          </a:p>
        </p:txBody>
      </p:sp>
      <p:sp>
        <p:nvSpPr>
          <p:cNvPr id="6" name="AutoShape 2" descr="Image result for harley davidson bikers club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968" y="3843758"/>
            <a:ext cx="3968061" cy="21982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72905" y="6176963"/>
            <a:ext cx="644618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Harley Davidson bikers club</a:t>
            </a:r>
          </a:p>
        </p:txBody>
      </p:sp>
    </p:spTree>
    <p:extLst>
      <p:ext uri="{BB962C8B-B14F-4D97-AF65-F5344CB8AC3E}">
        <p14:creationId xmlns:p14="http://schemas.microsoft.com/office/powerpoint/2010/main" val="1531354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A6F20-4452-4FFF-9F3F-73E5EBE4A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GB" sz="3200" dirty="0">
                <a:solidFill>
                  <a:srgbClr val="01101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200" dirty="0">
                <a:solidFill>
                  <a:srgbClr val="0110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Segments are usually measured in terms of sales value or volume. In the diagram below, segment B is twice the size of segment C</a:t>
            </a:r>
            <a:b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66DC3-C687-4950-BE3C-849209E52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82E6E78-0732-4445-9480-0217BC796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742" y="1825625"/>
            <a:ext cx="6696515" cy="502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800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7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8CD43211-C256-49C2-B330-D1F8771742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956" y="643467"/>
            <a:ext cx="742808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CB0E8EB-749E-449E-A301-60079808A214}"/>
              </a:ext>
            </a:extLst>
          </p:cNvPr>
          <p:cNvSpPr/>
          <p:nvPr/>
        </p:nvSpPr>
        <p:spPr>
          <a:xfrm>
            <a:off x="586733" y="1819469"/>
            <a:ext cx="1795223" cy="46653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Income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4448122-2AD5-4897-BA97-C5B0A621CBB3}"/>
              </a:ext>
            </a:extLst>
          </p:cNvPr>
          <p:cNvSpPr/>
          <p:nvPr/>
        </p:nvSpPr>
        <p:spPr>
          <a:xfrm>
            <a:off x="569167" y="2433856"/>
            <a:ext cx="1812789" cy="99514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/>
              <a:t>E.g. “customers with disposable income over £150,000”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BB8BC38-FEC0-472D-BF32-8612B5F82DD4}"/>
              </a:ext>
            </a:extLst>
          </p:cNvPr>
          <p:cNvSpPr/>
          <p:nvPr/>
        </p:nvSpPr>
        <p:spPr>
          <a:xfrm>
            <a:off x="569166" y="3474564"/>
            <a:ext cx="1812789" cy="203982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The population can also be divided into; low income, middle income and high income</a:t>
            </a:r>
          </a:p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10EA168-9798-4A56-AB62-60ED363E4282}"/>
              </a:ext>
            </a:extLst>
          </p:cNvPr>
          <p:cNvSpPr/>
          <p:nvPr/>
        </p:nvSpPr>
        <p:spPr>
          <a:xfrm>
            <a:off x="7951697" y="1352938"/>
            <a:ext cx="1649504" cy="46653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(Lifestyle) or</a:t>
            </a:r>
          </a:p>
        </p:txBody>
      </p:sp>
    </p:spTree>
    <p:extLst>
      <p:ext uri="{BB962C8B-B14F-4D97-AF65-F5344CB8AC3E}">
        <p14:creationId xmlns:p14="http://schemas.microsoft.com/office/powerpoint/2010/main" val="1594397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9DD19-A138-46AD-A5B0-71A2E803A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 what basis would you segment the following?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968CF-A864-4221-8602-BC2192597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National Newspapers</a:t>
            </a:r>
          </a:p>
          <a:p>
            <a:r>
              <a:rPr lang="en-GB" dirty="0"/>
              <a:t>TV/Film Streaming services</a:t>
            </a:r>
          </a:p>
          <a:p>
            <a:r>
              <a:rPr lang="en-GB" dirty="0"/>
              <a:t>Magazines</a:t>
            </a:r>
          </a:p>
          <a:p>
            <a:r>
              <a:rPr lang="en-GB" dirty="0"/>
              <a:t>Holidays</a:t>
            </a:r>
          </a:p>
          <a:p>
            <a:r>
              <a:rPr lang="en-GB" dirty="0"/>
              <a:t>Personal hygiene/grooming products</a:t>
            </a:r>
          </a:p>
          <a:p>
            <a:r>
              <a:rPr lang="en-GB"/>
              <a:t>Confectionary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7342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/>
              <a:t>Segmentation by 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dirty="0"/>
              <a:t>A business may decide to sell its product in just one country, one region (like the Midlands), or in an even smaller area</a:t>
            </a:r>
          </a:p>
          <a:p>
            <a:r>
              <a:rPr lang="en-GB" dirty="0"/>
              <a:t>A business may target its product at rural rather than urban areas</a:t>
            </a:r>
          </a:p>
          <a:p>
            <a:r>
              <a:rPr lang="en-GB" dirty="0"/>
              <a:t>A business may target its products depending if the market area is hot or cold</a:t>
            </a:r>
          </a:p>
          <a:p>
            <a:r>
              <a:rPr lang="en-GB" dirty="0">
                <a:solidFill>
                  <a:srgbClr val="FF0000"/>
                </a:solidFill>
              </a:rPr>
              <a:t>What countries could you sell the snow gear in?</a:t>
            </a:r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4673" y="1825625"/>
            <a:ext cx="2482974" cy="248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6160" y="4221089"/>
            <a:ext cx="3025448" cy="192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167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products for welsh people"/>
          <p:cNvSpPr>
            <a:spLocks noChangeAspect="1" noChangeArrowheads="1"/>
          </p:cNvSpPr>
          <p:nvPr/>
        </p:nvSpPr>
        <p:spPr bwMode="auto">
          <a:xfrm>
            <a:off x="1679575" y="-144463"/>
            <a:ext cx="3861482" cy="386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Image result for products for welsh people"/>
          <p:cNvSpPr>
            <a:spLocks noChangeAspect="1" noChangeArrowheads="1"/>
          </p:cNvSpPr>
          <p:nvPr/>
        </p:nvSpPr>
        <p:spPr bwMode="auto">
          <a:xfrm>
            <a:off x="1831975" y="7938"/>
            <a:ext cx="3861482" cy="386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057" y="96384"/>
            <a:ext cx="10972800" cy="11430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/>
              <a:t>Segmentation by location</a:t>
            </a:r>
          </a:p>
        </p:txBody>
      </p:sp>
      <p:pic>
        <p:nvPicPr>
          <p:cNvPr id="3080" name="Picture 8" descr="Image result for scottish products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957638"/>
            <a:ext cx="234791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beach towel se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772" y="2369104"/>
            <a:ext cx="3435102" cy="343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Image result for booble ha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3041" y="4365104"/>
            <a:ext cx="2114550" cy="2171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770" y="1327830"/>
            <a:ext cx="1986254" cy="29793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2005" y="1451547"/>
            <a:ext cx="2182062" cy="2036591"/>
          </a:xfrm>
          <a:prstGeom prst="rect">
            <a:avLst/>
          </a:prstGeom>
        </p:spPr>
      </p:pic>
      <p:pic>
        <p:nvPicPr>
          <p:cNvPr id="3078" name="Picture 6" descr="Image result for welsh product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1486" y="3363912"/>
            <a:ext cx="19431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961036" y="6093297"/>
            <a:ext cx="7042542" cy="3693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Which location segment are these products aimed at?</a:t>
            </a:r>
          </a:p>
        </p:txBody>
      </p:sp>
    </p:spTree>
    <p:extLst>
      <p:ext uri="{BB962C8B-B14F-4D97-AF65-F5344CB8AC3E}">
        <p14:creationId xmlns:p14="http://schemas.microsoft.com/office/powerpoint/2010/main" val="2404291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997</Words>
  <Application>Microsoft Office PowerPoint</Application>
  <PresentationFormat>Widescreen</PresentationFormat>
  <Paragraphs>102</Paragraphs>
  <Slides>27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Arial Black</vt:lpstr>
      <vt:lpstr>Arial Rounded MT Bold</vt:lpstr>
      <vt:lpstr>Calibri</vt:lpstr>
      <vt:lpstr>Calibri Light</vt:lpstr>
      <vt:lpstr>Office Theme</vt:lpstr>
      <vt:lpstr>1_Office Theme</vt:lpstr>
      <vt:lpstr>From Edexcel</vt:lpstr>
      <vt:lpstr> Watch the advertisements below.   What do you think is meant by market segmentation?  </vt:lpstr>
      <vt:lpstr> Who are the following products aimed at? </vt:lpstr>
      <vt:lpstr>Definition of market segments</vt:lpstr>
      <vt:lpstr> Segments are usually measured in terms of sales value or volume. In the diagram below, segment B is twice the size of segment C </vt:lpstr>
      <vt:lpstr>PowerPoint Presentation</vt:lpstr>
      <vt:lpstr>On what basis would you segment the following?</vt:lpstr>
      <vt:lpstr>Segmentation by location</vt:lpstr>
      <vt:lpstr>Segmentation by location</vt:lpstr>
      <vt:lpstr>Market segment - demographics</vt:lpstr>
      <vt:lpstr>Segmentation by lifestyle (Psychographic)</vt:lpstr>
      <vt:lpstr>Segmentation by lifestyle (Psychographic)</vt:lpstr>
      <vt:lpstr>Segmentation by lifestyle (Psychographic) - discussion</vt:lpstr>
      <vt:lpstr>Segmentation by Income</vt:lpstr>
      <vt:lpstr>Segmentation by income - discussion</vt:lpstr>
      <vt:lpstr>Segmentation by Age</vt:lpstr>
      <vt:lpstr>Segmentation by age - discussion</vt:lpstr>
      <vt:lpstr>Segmentation by age - discussion</vt:lpstr>
      <vt:lpstr>PowerPoint Presentation</vt:lpstr>
      <vt:lpstr>PowerPoint Presentation</vt:lpstr>
      <vt:lpstr>Segmentation by gender</vt:lpstr>
      <vt:lpstr>Segmentation by gender - discussion</vt:lpstr>
      <vt:lpstr>PowerPoint Presentation</vt:lpstr>
      <vt:lpstr>PowerPoint Presentation</vt:lpstr>
      <vt:lpstr>Segmentation</vt:lpstr>
      <vt:lpstr>Case study for question 1 – from 2017 paper</vt:lpstr>
      <vt:lpstr>Sample question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 Gouldthorpe</dc:creator>
  <cp:lastModifiedBy>S Gouldthorpe</cp:lastModifiedBy>
  <cp:revision>5</cp:revision>
  <dcterms:created xsi:type="dcterms:W3CDTF">2021-02-22T19:01:12Z</dcterms:created>
  <dcterms:modified xsi:type="dcterms:W3CDTF">2021-02-23T12:34:39Z</dcterms:modified>
</cp:coreProperties>
</file>