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3"/>
  </p:notesMasterIdLst>
  <p:sldIdLst>
    <p:sldId id="297" r:id="rId2"/>
    <p:sldId id="334" r:id="rId3"/>
    <p:sldId id="335" r:id="rId4"/>
    <p:sldId id="303" r:id="rId5"/>
    <p:sldId id="324" r:id="rId6"/>
    <p:sldId id="336" r:id="rId7"/>
    <p:sldId id="327" r:id="rId8"/>
    <p:sldId id="329" r:id="rId9"/>
    <p:sldId id="330" r:id="rId10"/>
    <p:sldId id="331" r:id="rId11"/>
    <p:sldId id="333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empus Sans ITC" pitchFamily="8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empus Sans ITC" pitchFamily="8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empus Sans ITC" pitchFamily="8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empus Sans ITC" pitchFamily="8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empus Sans ITC" pitchFamily="82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empus Sans ITC" pitchFamily="82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empus Sans ITC" pitchFamily="82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empus Sans ITC" pitchFamily="82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empus Sans ITC" pitchFamily="8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FF"/>
    <a:srgbClr val="FFFF99"/>
    <a:srgbClr val="9999FF"/>
    <a:srgbClr val="9191FF"/>
    <a:srgbClr val="8989FF"/>
    <a:srgbClr val="FFFFCC"/>
    <a:srgbClr val="6666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17" autoAdjust="0"/>
  </p:normalViewPr>
  <p:slideViewPr>
    <p:cSldViewPr snapToGrid="0"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EE1AD723-DD60-410B-BCC4-D9DC44DC5A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867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041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54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86500" y="255588"/>
            <a:ext cx="2095500" cy="55356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55588"/>
            <a:ext cx="6134100" cy="55356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443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5588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68413"/>
            <a:ext cx="3771900" cy="45227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68413"/>
            <a:ext cx="3771900" cy="45227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696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474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5902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68413"/>
            <a:ext cx="3771900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68413"/>
            <a:ext cx="3771900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106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174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272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18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1887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089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nth_theme_business_classic_shades_of_blue_b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6" b="91408"/>
          <a:stretch>
            <a:fillRect/>
          </a:stretch>
        </p:blipFill>
        <p:spPr bwMode="auto">
          <a:xfrm>
            <a:off x="0" y="0"/>
            <a:ext cx="9144000" cy="112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68413"/>
            <a:ext cx="7696200" cy="45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5651500" y="6602413"/>
            <a:ext cx="3492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200">
                <a:latin typeface="Times New Roman" pitchFamily="18" charset="0"/>
              </a:rPr>
              <a:t>© Business Studies Online: Slide </a:t>
            </a:r>
            <a:fld id="{1C048AD8-638B-4D0F-9340-7059A8ED4CB3}" type="slidenum">
              <a:rPr lang="en-US" sz="1200">
                <a:latin typeface="Times New Roman" pitchFamily="18" charset="0"/>
              </a:rPr>
              <a:pPr algn="r"/>
              <a:t>‹#›</a:t>
            </a:fld>
            <a:endParaRPr lang="en-US" sz="1200">
              <a:latin typeface="Times New Roman" pitchFamily="18" charset="0"/>
            </a:endParaRPr>
          </a:p>
        </p:txBody>
      </p:sp>
      <p:pic>
        <p:nvPicPr>
          <p:cNvPr id="81925" name="Picture 5" descr="penny_guy_walking_md_transparent_30133"/>
          <p:cNvPicPr>
            <a:picLocks noChangeAspect="1" noChangeArrowheads="1" noCrop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255588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 3" pitchFamily="18" charset="2"/>
        <a:buBlip>
          <a:blip r:embed="rId17"/>
        </a:buBlip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Blip>
          <a:blip r:embed="rId18"/>
        </a:buBlip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Blip>
          <a:blip r:embed="rId19"/>
        </a:buBlip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Blip>
          <a:blip r:embed="rId20"/>
        </a:buBlip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20"/>
        </a:buBlip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20"/>
        </a:buBlip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20"/>
        </a:buBlip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20"/>
        </a:buBlip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wmf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3.png"/><Relationship Id="rId7" Type="http://schemas.openxmlformats.org/officeDocument/2006/relationships/image" Target="../media/image3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533400" y="1173163"/>
            <a:ext cx="81407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GB">
                <a:latin typeface="Arial" charset="0"/>
              </a:rPr>
              <a:t>Firms need to identify the segments that would be most suitable for their product</a:t>
            </a:r>
          </a:p>
          <a:p>
            <a:pPr marL="342900" indent="-342900" eaLnBrk="1" hangingPunct="1">
              <a:spcBef>
                <a:spcPct val="20000"/>
              </a:spcBef>
              <a:buFontTx/>
              <a:buBlip>
                <a:blip r:embed="rId2"/>
              </a:buBlip>
            </a:pPr>
            <a:endParaRPr lang="en-GB"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GB">
                <a:latin typeface="Arial" charset="0"/>
              </a:rPr>
              <a:t>Ideally a firm will want to enter a </a:t>
            </a:r>
            <a:r>
              <a:rPr lang="en-GB">
                <a:solidFill>
                  <a:schemeClr val="accent2"/>
                </a:solidFill>
                <a:latin typeface="Arial" charset="0"/>
              </a:rPr>
              <a:t>growing market</a:t>
            </a:r>
            <a:r>
              <a:rPr lang="en-GB">
                <a:latin typeface="Arial" charset="0"/>
              </a:rPr>
              <a:t>, since this means more is being sold to consumers</a:t>
            </a:r>
          </a:p>
          <a:p>
            <a:pPr marL="342900" indent="-342900" eaLnBrk="1" hangingPunct="1">
              <a:spcBef>
                <a:spcPct val="20000"/>
              </a:spcBef>
              <a:buFontTx/>
              <a:buBlip>
                <a:blip r:embed="rId2"/>
              </a:buBlip>
            </a:pPr>
            <a:endParaRPr lang="en-GB"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GB">
                <a:latin typeface="Arial" charset="0"/>
              </a:rPr>
              <a:t>A firm will also have to consider the </a:t>
            </a:r>
            <a:r>
              <a:rPr lang="en-GB">
                <a:solidFill>
                  <a:schemeClr val="accent2"/>
                </a:solidFill>
                <a:latin typeface="Arial" charset="0"/>
              </a:rPr>
              <a:t>competition:</a:t>
            </a:r>
          </a:p>
          <a:p>
            <a:pPr marL="742950" lvl="1" indent="-285750" eaLnBrk="1" hangingPunct="1">
              <a:spcBef>
                <a:spcPct val="20000"/>
              </a:spcBef>
              <a:buFont typeface="Wingdings 3" pitchFamily="18" charset="2"/>
              <a:buBlip>
                <a:blip r:embed="rId3"/>
              </a:buBlip>
            </a:pPr>
            <a:r>
              <a:rPr lang="en-GB" sz="1800">
                <a:latin typeface="Arial" charset="0"/>
              </a:rPr>
              <a:t>What are their strengths?</a:t>
            </a:r>
          </a:p>
          <a:p>
            <a:pPr marL="742950" lvl="1" indent="-285750" eaLnBrk="1" hangingPunct="1">
              <a:spcBef>
                <a:spcPct val="20000"/>
              </a:spcBef>
              <a:buFont typeface="Wingdings 3" pitchFamily="18" charset="2"/>
              <a:buBlip>
                <a:blip r:embed="rId3"/>
              </a:buBlip>
            </a:pPr>
            <a:r>
              <a:rPr lang="en-GB" sz="1800">
                <a:latin typeface="Arial" charset="0"/>
              </a:rPr>
              <a:t>What are their weaknesses?</a:t>
            </a:r>
          </a:p>
          <a:p>
            <a:pPr marL="742950" lvl="1" indent="-285750" eaLnBrk="1" hangingPunct="1">
              <a:spcBef>
                <a:spcPct val="20000"/>
              </a:spcBef>
              <a:buFont typeface="Wingdings 3" pitchFamily="18" charset="2"/>
              <a:buBlip>
                <a:blip r:embed="rId3"/>
              </a:buBlip>
            </a:pPr>
            <a:r>
              <a:rPr lang="en-GB" sz="1800">
                <a:latin typeface="Arial" charset="0"/>
              </a:rPr>
              <a:t>How are they different?</a:t>
            </a:r>
          </a:p>
        </p:txBody>
      </p:sp>
      <p:pic>
        <p:nvPicPr>
          <p:cNvPr id="6144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175" y="4014788"/>
            <a:ext cx="3295650" cy="263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48" name="Rectangle 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/>
              <a:t>Positioning The Product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 uiExpand="1" build="p" bldLvl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36" name="Rectangle 32"/>
          <p:cNvSpPr>
            <a:spLocks noChangeArrowheads="1"/>
          </p:cNvSpPr>
          <p:nvPr/>
        </p:nvSpPr>
        <p:spPr bwMode="auto">
          <a:xfrm>
            <a:off x="1038225" y="5081588"/>
            <a:ext cx="7151688" cy="693737"/>
          </a:xfrm>
          <a:prstGeom prst="rect">
            <a:avLst/>
          </a:prstGeom>
          <a:solidFill>
            <a:schemeClr val="hlink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8335" name="Rectangle 31"/>
          <p:cNvSpPr>
            <a:spLocks noChangeArrowheads="1"/>
          </p:cNvSpPr>
          <p:nvPr/>
        </p:nvSpPr>
        <p:spPr bwMode="auto">
          <a:xfrm>
            <a:off x="1023938" y="3922713"/>
            <a:ext cx="7151687" cy="693737"/>
          </a:xfrm>
          <a:prstGeom prst="rect">
            <a:avLst/>
          </a:prstGeom>
          <a:solidFill>
            <a:schemeClr val="hlink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8334" name="Rectangle 30"/>
          <p:cNvSpPr>
            <a:spLocks noChangeArrowheads="1"/>
          </p:cNvSpPr>
          <p:nvPr/>
        </p:nvSpPr>
        <p:spPr bwMode="auto">
          <a:xfrm>
            <a:off x="1025525" y="2767013"/>
            <a:ext cx="7151688" cy="693737"/>
          </a:xfrm>
          <a:prstGeom prst="rect">
            <a:avLst/>
          </a:prstGeom>
          <a:solidFill>
            <a:schemeClr val="hlink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323850" y="1116013"/>
            <a:ext cx="8135938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GB">
                <a:latin typeface="Arial" charset="0"/>
              </a:rPr>
              <a:t>Value added can be calculated using the formula: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endParaRPr lang="en-GB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endParaRPr lang="en-GB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GB">
                <a:latin typeface="Arial" charset="0"/>
              </a:rPr>
              <a:t>For example:</a:t>
            </a:r>
          </a:p>
        </p:txBody>
      </p:sp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735013" y="1620838"/>
            <a:ext cx="76327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chemeClr val="accent2"/>
                </a:solidFill>
                <a:latin typeface="Comic Sans MS" pitchFamily="66" charset="0"/>
              </a:rPr>
              <a:t>Value Added = Value of Output – Value of Input</a:t>
            </a:r>
          </a:p>
        </p:txBody>
      </p:sp>
      <p:sp>
        <p:nvSpPr>
          <p:cNvPr id="98312" name="AutoShape 8"/>
          <p:cNvSpPr>
            <a:spLocks noChangeArrowheads="1"/>
          </p:cNvSpPr>
          <p:nvPr/>
        </p:nvSpPr>
        <p:spPr bwMode="auto">
          <a:xfrm>
            <a:off x="4322763" y="3490913"/>
            <a:ext cx="431800" cy="417512"/>
          </a:xfrm>
          <a:prstGeom prst="downArrow">
            <a:avLst>
              <a:gd name="adj1" fmla="val 50731"/>
              <a:gd name="adj2" fmla="val 50000"/>
            </a:avLst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GB"/>
          </a:p>
        </p:txBody>
      </p:sp>
      <p:sp>
        <p:nvSpPr>
          <p:cNvPr id="98314" name="Text Box 10"/>
          <p:cNvSpPr txBox="1">
            <a:spLocks noChangeArrowheads="1"/>
          </p:cNvSpPr>
          <p:nvPr/>
        </p:nvSpPr>
        <p:spPr bwMode="auto">
          <a:xfrm>
            <a:off x="1722438" y="2782888"/>
            <a:ext cx="64881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800">
                <a:solidFill>
                  <a:schemeClr val="accent2"/>
                </a:solidFill>
                <a:latin typeface="Comic Sans MS" pitchFamily="66" charset="0"/>
              </a:rPr>
              <a:t>A Farmer sells £5,000 worth of potatoes to a crisp manufacturer.  They cost £3,200 to produce</a:t>
            </a:r>
          </a:p>
        </p:txBody>
      </p:sp>
      <p:sp>
        <p:nvSpPr>
          <p:cNvPr id="98315" name="Text Box 11"/>
          <p:cNvSpPr txBox="1">
            <a:spLocks noChangeArrowheads="1"/>
          </p:cNvSpPr>
          <p:nvPr/>
        </p:nvSpPr>
        <p:spPr bwMode="auto">
          <a:xfrm>
            <a:off x="1720850" y="3937000"/>
            <a:ext cx="6369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800">
                <a:solidFill>
                  <a:schemeClr val="accent2"/>
                </a:solidFill>
                <a:latin typeface="Comic Sans MS" pitchFamily="66" charset="0"/>
              </a:rPr>
              <a:t>A crisp manufacturer uses the potatoes to produce £8,000 worth of crisps which are sold to a supermarket</a:t>
            </a:r>
          </a:p>
        </p:txBody>
      </p:sp>
      <p:sp>
        <p:nvSpPr>
          <p:cNvPr id="98317" name="Text Box 13"/>
          <p:cNvSpPr txBox="1">
            <a:spLocks noChangeArrowheads="1"/>
          </p:cNvSpPr>
          <p:nvPr/>
        </p:nvSpPr>
        <p:spPr bwMode="auto">
          <a:xfrm>
            <a:off x="1722438" y="5119688"/>
            <a:ext cx="622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800">
                <a:solidFill>
                  <a:schemeClr val="accent2"/>
                </a:solidFill>
                <a:latin typeface="Comic Sans MS" pitchFamily="66" charset="0"/>
              </a:rPr>
              <a:t>The Supermarket sells those crisps to customers for a total of £15,000</a:t>
            </a:r>
          </a:p>
        </p:txBody>
      </p:sp>
      <p:pic>
        <p:nvPicPr>
          <p:cNvPr id="98325" name="Picture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8" y="2801938"/>
            <a:ext cx="8032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8330" name="Group 26"/>
          <p:cNvGrpSpPr>
            <a:grpSpLocks/>
          </p:cNvGrpSpPr>
          <p:nvPr/>
        </p:nvGrpSpPr>
        <p:grpSpPr bwMode="auto">
          <a:xfrm>
            <a:off x="1093788" y="3959225"/>
            <a:ext cx="646112" cy="633413"/>
            <a:chOff x="324" y="2705"/>
            <a:chExt cx="674" cy="683"/>
          </a:xfrm>
        </p:grpSpPr>
        <p:sp>
          <p:nvSpPr>
            <p:cNvPr id="98329" name="Rectangle 25"/>
            <p:cNvSpPr>
              <a:spLocks noChangeArrowheads="1"/>
            </p:cNvSpPr>
            <p:nvPr/>
          </p:nvSpPr>
          <p:spPr bwMode="auto">
            <a:xfrm>
              <a:off x="426" y="2788"/>
              <a:ext cx="476" cy="2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98327" name="Picture 23" descr="crisp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07" t="16307" r="14565" b="13641"/>
            <a:stretch>
              <a:fillRect/>
            </a:stretch>
          </p:blipFill>
          <p:spPr bwMode="auto">
            <a:xfrm>
              <a:off x="324" y="2705"/>
              <a:ext cx="674" cy="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8333" name="Picture 2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111750"/>
            <a:ext cx="769938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8337" name="AutoShape 33"/>
          <p:cNvSpPr>
            <a:spLocks noChangeArrowheads="1"/>
          </p:cNvSpPr>
          <p:nvPr/>
        </p:nvSpPr>
        <p:spPr bwMode="auto">
          <a:xfrm>
            <a:off x="4324350" y="4660900"/>
            <a:ext cx="431800" cy="377825"/>
          </a:xfrm>
          <a:prstGeom prst="downArrow">
            <a:avLst>
              <a:gd name="adj1" fmla="val 50731"/>
              <a:gd name="adj2" fmla="val 50000"/>
            </a:avLst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GB"/>
          </a:p>
        </p:txBody>
      </p:sp>
      <p:sp>
        <p:nvSpPr>
          <p:cNvPr id="98339" name="Rectangle 3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/>
              <a:t>Calculating Value Added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8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8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8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8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8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8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98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8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98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8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98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36" grpId="0" animBg="1"/>
      <p:bldP spid="98335" grpId="0" animBg="1"/>
      <p:bldP spid="98334" grpId="0" animBg="1"/>
      <p:bldP spid="98308" grpId="0" build="p" bldLvl="4" autoUpdateAnimBg="0"/>
      <p:bldP spid="98309" grpId="0" uiExpand="1" animBg="1"/>
      <p:bldP spid="98312" grpId="0" animBg="1"/>
      <p:bldP spid="98314" grpId="0"/>
      <p:bldP spid="98315" grpId="0"/>
      <p:bldP spid="98317" grpId="0"/>
      <p:bldP spid="983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3838"/>
            <a:ext cx="7772400" cy="914400"/>
          </a:xfrm>
        </p:spPr>
        <p:txBody>
          <a:bodyPr/>
          <a:lstStyle/>
          <a:p>
            <a:r>
              <a:rPr lang="en-GB"/>
              <a:t>Added Value and Survival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280400" cy="4522787"/>
          </a:xfrm>
        </p:spPr>
        <p:txBody>
          <a:bodyPr/>
          <a:lstStyle/>
          <a:p>
            <a:r>
              <a:rPr lang="en-GB"/>
              <a:t>It is by adding value that a business is able to make a profit</a:t>
            </a:r>
          </a:p>
          <a:p>
            <a:endParaRPr lang="en-GB"/>
          </a:p>
          <a:p>
            <a:r>
              <a:rPr lang="en-GB"/>
              <a:t>As such the method of </a:t>
            </a:r>
            <a:r>
              <a:rPr lang="en-GB">
                <a:solidFill>
                  <a:srgbClr val="FF0000"/>
                </a:solidFill>
              </a:rPr>
              <a:t>Adding Value </a:t>
            </a:r>
            <a:r>
              <a:rPr lang="en-GB"/>
              <a:t>used is less important than the fact that value is added! </a:t>
            </a:r>
          </a:p>
          <a:p>
            <a:pPr>
              <a:buFontTx/>
              <a:buNone/>
            </a:pPr>
            <a:endParaRPr lang="en-GB"/>
          </a:p>
          <a:p>
            <a:r>
              <a:rPr lang="en-GB"/>
              <a:t>A business that does not add value will not survive in the long-term!</a:t>
            </a:r>
          </a:p>
        </p:txBody>
      </p:sp>
      <p:pic>
        <p:nvPicPr>
          <p:cNvPr id="100357" name="Picture 5" descr="closed_md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463" y="4341813"/>
            <a:ext cx="2446337" cy="209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533400" y="1173163"/>
            <a:ext cx="803275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GB">
                <a:latin typeface="Arial" charset="0"/>
              </a:rPr>
              <a:t>To analyse the competition they must first be identified</a:t>
            </a:r>
          </a:p>
          <a:p>
            <a:pPr marL="742950" lvl="1" indent="-285750" eaLnBrk="1" hangingPunct="1">
              <a:spcBef>
                <a:spcPct val="20000"/>
              </a:spcBef>
              <a:buFont typeface="Wingdings 3" pitchFamily="18" charset="2"/>
              <a:buBlip>
                <a:blip r:embed="rId3"/>
              </a:buBlip>
            </a:pPr>
            <a:r>
              <a:rPr lang="en-GB" sz="1800">
                <a:latin typeface="Arial" charset="0"/>
              </a:rPr>
              <a:t>E.g. if you were launching a new carbonated cola drink your main competitors would include:</a:t>
            </a:r>
          </a:p>
          <a:p>
            <a:pPr marL="342900" indent="-342900" eaLnBrk="1" hangingPunct="1">
              <a:spcBef>
                <a:spcPct val="20000"/>
              </a:spcBef>
              <a:buFontTx/>
              <a:buBlip>
                <a:blip r:embed="rId2"/>
              </a:buBlip>
            </a:pPr>
            <a:endParaRPr lang="en-GB" sz="1800"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Blip>
                <a:blip r:embed="rId2"/>
              </a:buBlip>
            </a:pPr>
            <a:endParaRPr lang="en-GB">
              <a:latin typeface="Arial" charset="0"/>
            </a:endParaRPr>
          </a:p>
        </p:txBody>
      </p:sp>
      <p:pic>
        <p:nvPicPr>
          <p:cNvPr id="101391" name="Picture 15" descr="cricketCo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5" y="4545013"/>
            <a:ext cx="1284288" cy="213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92" name="Picture 16" descr="quiblaCol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0">
            <a:off x="7318375" y="3660775"/>
            <a:ext cx="1633538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3" name="Picture 17" descr="ubuntuCol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0000">
            <a:off x="0" y="3317875"/>
            <a:ext cx="2117725" cy="354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96" name="Picture 20" descr="peps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0000">
            <a:off x="5514975" y="2716213"/>
            <a:ext cx="1727200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97" name="Picture 21" descr="cokene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0000">
            <a:off x="2090738" y="2690813"/>
            <a:ext cx="172720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99" name="Picture 23" descr="VirginCol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38" y="2309813"/>
            <a:ext cx="1727200" cy="231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403" name="AutoShape 27"/>
          <p:cNvSpPr>
            <a:spLocks noChangeArrowheads="1"/>
          </p:cNvSpPr>
          <p:nvPr/>
        </p:nvSpPr>
        <p:spPr bwMode="auto">
          <a:xfrm>
            <a:off x="368300" y="2309813"/>
            <a:ext cx="1328738" cy="1027112"/>
          </a:xfrm>
          <a:prstGeom prst="foldedCorner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1405" name="Text Box 29"/>
          <p:cNvSpPr txBox="1">
            <a:spLocks noChangeArrowheads="1"/>
          </p:cNvSpPr>
          <p:nvPr/>
        </p:nvSpPr>
        <p:spPr bwMode="auto">
          <a:xfrm>
            <a:off x="411163" y="2346325"/>
            <a:ext cx="1363662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>
                <a:solidFill>
                  <a:schemeClr val="accent2"/>
                </a:solidFill>
                <a:latin typeface="Comic Sans MS" pitchFamily="66" charset="0"/>
              </a:rPr>
              <a:t>This doesn’t include all the supermarket own-brands!</a:t>
            </a:r>
            <a:endParaRPr lang="en-US" sz="14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01407" name="Rectangle 3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/>
              <a:t>Identifying The Competition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1013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10139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139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01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1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01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1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013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0139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139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1013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10139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139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101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1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101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1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1013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1013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13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70" decel="100000"/>
                                        <p:tgtEl>
                                          <p:spTgt spid="1013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770" decel="100000"/>
                                        <p:tgtEl>
                                          <p:spTgt spid="10139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139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70" decel="100000"/>
                                        <p:tgtEl>
                                          <p:spTgt spid="1013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770" decel="100000"/>
                                        <p:tgtEl>
                                          <p:spTgt spid="1013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7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14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1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101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1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14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1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101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1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 bldLvl="2"/>
      <p:bldP spid="101403" grpId="0" animBg="1"/>
      <p:bldP spid="10140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533400" y="1135063"/>
            <a:ext cx="8140700" cy="124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GB">
                <a:latin typeface="Arial" charset="0"/>
              </a:rPr>
              <a:t>Once the competition has been identified, their strengths and weaknesses can be considered</a:t>
            </a:r>
          </a:p>
        </p:txBody>
      </p:sp>
      <p:graphicFrame>
        <p:nvGraphicFramePr>
          <p:cNvPr id="102461" name="Group 61"/>
          <p:cNvGraphicFramePr>
            <a:graphicFrameLocks noGrp="1"/>
          </p:cNvGraphicFramePr>
          <p:nvPr/>
        </p:nvGraphicFramePr>
        <p:xfrm>
          <a:off x="852488" y="2036763"/>
          <a:ext cx="7659687" cy="3076513"/>
        </p:xfrm>
        <a:graphic>
          <a:graphicData uri="http://schemas.openxmlformats.org/drawingml/2006/table">
            <a:tbl>
              <a:tblPr/>
              <a:tblGrid>
                <a:gridCol w="2552700"/>
                <a:gridCol w="2554287"/>
                <a:gridCol w="2552700"/>
              </a:tblGrid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Competitor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Strength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Weakness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268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9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441" name="Picture 41" descr="Coken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2416175"/>
            <a:ext cx="760413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6" name="Picture 46" descr="virginCo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38" y="3748088"/>
            <a:ext cx="946150" cy="126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5" name="Picture 5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026025"/>
            <a:ext cx="7691438" cy="39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52" name="Line 52"/>
          <p:cNvSpPr>
            <a:spLocks noChangeShapeType="1"/>
          </p:cNvSpPr>
          <p:nvPr/>
        </p:nvSpPr>
        <p:spPr bwMode="auto">
          <a:xfrm>
            <a:off x="3409950" y="501173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53" name="Line 53"/>
          <p:cNvSpPr>
            <a:spLocks noChangeShapeType="1"/>
          </p:cNvSpPr>
          <p:nvPr/>
        </p:nvSpPr>
        <p:spPr bwMode="auto">
          <a:xfrm>
            <a:off x="5957888" y="5041900"/>
            <a:ext cx="0" cy="250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57" name="Line 57"/>
          <p:cNvSpPr>
            <a:spLocks noChangeShapeType="1"/>
          </p:cNvSpPr>
          <p:nvPr/>
        </p:nvSpPr>
        <p:spPr bwMode="auto">
          <a:xfrm>
            <a:off x="852488" y="5011738"/>
            <a:ext cx="0" cy="317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62" name="Rectangle 62"/>
          <p:cNvSpPr>
            <a:spLocks noChangeArrowheads="1"/>
          </p:cNvSpPr>
          <p:nvPr/>
        </p:nvSpPr>
        <p:spPr bwMode="auto">
          <a:xfrm>
            <a:off x="3424238" y="2482850"/>
            <a:ext cx="22352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GB" sz="1800">
                <a:latin typeface="Arial" charset="0"/>
              </a:rPr>
              <a:t>Market Leader</a:t>
            </a:r>
          </a:p>
          <a:p>
            <a:pPr marL="342900" indent="-342900" eaLnBrk="1" hangingPunct="1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GB" sz="1800">
                <a:latin typeface="Arial" charset="0"/>
              </a:rPr>
              <a:t>Recognised globally</a:t>
            </a:r>
          </a:p>
          <a:p>
            <a:pPr marL="742950" lvl="1" indent="-285750" eaLnBrk="1" hangingPunct="1">
              <a:spcBef>
                <a:spcPct val="20000"/>
              </a:spcBef>
              <a:buFont typeface="Wingdings 3" pitchFamily="18" charset="2"/>
              <a:buBlip>
                <a:blip r:embed="rId6"/>
              </a:buBlip>
            </a:pPr>
            <a:endParaRPr lang="en-GB" sz="1800">
              <a:latin typeface="Arial" charset="0"/>
            </a:endParaRPr>
          </a:p>
        </p:txBody>
      </p:sp>
      <p:sp>
        <p:nvSpPr>
          <p:cNvPr id="102463" name="Rectangle 63"/>
          <p:cNvSpPr>
            <a:spLocks noChangeArrowheads="1"/>
          </p:cNvSpPr>
          <p:nvPr/>
        </p:nvSpPr>
        <p:spPr bwMode="auto">
          <a:xfrm>
            <a:off x="5997575" y="2466975"/>
            <a:ext cx="22352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GB" sz="1800">
                <a:latin typeface="Arial" charset="0"/>
              </a:rPr>
              <a:t>Expensive</a:t>
            </a:r>
          </a:p>
          <a:p>
            <a:pPr marL="342900" indent="-342900" eaLnBrk="1" hangingPunct="1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GB" sz="1800">
                <a:latin typeface="Arial" charset="0"/>
              </a:rPr>
              <a:t>Bad Press In Recent Years</a:t>
            </a:r>
          </a:p>
          <a:p>
            <a:pPr marL="742950" lvl="1" indent="-285750" eaLnBrk="1" hangingPunct="1">
              <a:spcBef>
                <a:spcPct val="20000"/>
              </a:spcBef>
              <a:buFont typeface="Wingdings 3" pitchFamily="18" charset="2"/>
              <a:buBlip>
                <a:blip r:embed="rId6"/>
              </a:buBlip>
            </a:pPr>
            <a:endParaRPr lang="en-GB" sz="1800">
              <a:latin typeface="Arial" charset="0"/>
            </a:endParaRPr>
          </a:p>
        </p:txBody>
      </p:sp>
      <p:sp>
        <p:nvSpPr>
          <p:cNvPr id="102464" name="Rectangle 64"/>
          <p:cNvSpPr>
            <a:spLocks noChangeArrowheads="1"/>
          </p:cNvSpPr>
          <p:nvPr/>
        </p:nvSpPr>
        <p:spPr bwMode="auto">
          <a:xfrm>
            <a:off x="3421063" y="3775075"/>
            <a:ext cx="2420937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GB" sz="1800">
                <a:latin typeface="Arial" charset="0"/>
              </a:rPr>
              <a:t>Recognised brand name</a:t>
            </a:r>
          </a:p>
          <a:p>
            <a:pPr marL="342900" indent="-342900" eaLnBrk="1" hangingPunct="1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GB" sz="1800">
                <a:latin typeface="Arial" charset="0"/>
              </a:rPr>
              <a:t>Often a winner in taste tests</a:t>
            </a:r>
          </a:p>
          <a:p>
            <a:pPr marL="742950" lvl="1" indent="-285750" eaLnBrk="1" hangingPunct="1">
              <a:spcBef>
                <a:spcPct val="20000"/>
              </a:spcBef>
              <a:buFont typeface="Wingdings 3" pitchFamily="18" charset="2"/>
              <a:buBlip>
                <a:blip r:embed="rId6"/>
              </a:buBlip>
            </a:pPr>
            <a:endParaRPr lang="en-GB" sz="1800">
              <a:latin typeface="Arial" charset="0"/>
            </a:endParaRPr>
          </a:p>
        </p:txBody>
      </p:sp>
      <p:sp>
        <p:nvSpPr>
          <p:cNvPr id="102465" name="Rectangle 65"/>
          <p:cNvSpPr>
            <a:spLocks noChangeArrowheads="1"/>
          </p:cNvSpPr>
          <p:nvPr/>
        </p:nvSpPr>
        <p:spPr bwMode="auto">
          <a:xfrm>
            <a:off x="5999163" y="3770313"/>
            <a:ext cx="230346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GB" sz="1800">
                <a:latin typeface="Arial" charset="0"/>
              </a:rPr>
              <a:t>Not widely available</a:t>
            </a:r>
          </a:p>
          <a:p>
            <a:pPr marL="342900" indent="-342900" eaLnBrk="1" hangingPunct="1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GB" sz="1800">
                <a:latin typeface="Arial" charset="0"/>
              </a:rPr>
              <a:t>Best known for other products</a:t>
            </a:r>
          </a:p>
          <a:p>
            <a:pPr marL="742950" lvl="1" indent="-285750" eaLnBrk="1" hangingPunct="1">
              <a:spcBef>
                <a:spcPct val="20000"/>
              </a:spcBef>
              <a:buFont typeface="Wingdings 3" pitchFamily="18" charset="2"/>
              <a:buBlip>
                <a:blip r:embed="rId6"/>
              </a:buBlip>
            </a:pPr>
            <a:endParaRPr lang="en-GB" sz="1800">
              <a:latin typeface="Arial" charset="0"/>
            </a:endParaRPr>
          </a:p>
        </p:txBody>
      </p:sp>
      <p:sp>
        <p:nvSpPr>
          <p:cNvPr id="102466" name="Rectangle 66"/>
          <p:cNvSpPr>
            <a:spLocks noChangeArrowheads="1"/>
          </p:cNvSpPr>
          <p:nvPr/>
        </p:nvSpPr>
        <p:spPr bwMode="auto">
          <a:xfrm>
            <a:off x="531813" y="5364163"/>
            <a:ext cx="8140700" cy="124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GB">
                <a:latin typeface="Arial" charset="0"/>
              </a:rPr>
              <a:t>This can then be used to identify ways of making your product different</a:t>
            </a:r>
          </a:p>
          <a:p>
            <a:pPr marL="742950" lvl="1" indent="-285750" eaLnBrk="1" hangingPunct="1">
              <a:spcBef>
                <a:spcPct val="20000"/>
              </a:spcBef>
              <a:buFont typeface="Wingdings 3" pitchFamily="18" charset="2"/>
              <a:buBlip>
                <a:blip r:embed="rId6"/>
              </a:buBlip>
            </a:pPr>
            <a:r>
              <a:rPr lang="en-GB" sz="1800">
                <a:latin typeface="Arial" charset="0"/>
              </a:rPr>
              <a:t>This is called </a:t>
            </a:r>
            <a:r>
              <a:rPr lang="en-GB" sz="1800">
                <a:solidFill>
                  <a:schemeClr val="accent2"/>
                </a:solidFill>
                <a:latin typeface="Arial" charset="0"/>
              </a:rPr>
              <a:t>differentiation</a:t>
            </a:r>
            <a:r>
              <a:rPr lang="en-GB" sz="1800">
                <a:latin typeface="Arial" charset="0"/>
              </a:rPr>
              <a:t> </a:t>
            </a:r>
          </a:p>
        </p:txBody>
      </p:sp>
      <p:sp>
        <p:nvSpPr>
          <p:cNvPr id="102467" name="Rectangle 6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/>
              <a:t>Identifying Strengths &amp; Weaknesses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4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2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build="p" bldLvl="2"/>
      <p:bldP spid="102452" grpId="0" animBg="1"/>
      <p:bldP spid="102453" grpId="0" animBg="1"/>
      <p:bldP spid="102457" grpId="0" animBg="1"/>
      <p:bldP spid="102462" grpId="0" build="p" bldLvl="4" autoUpdateAnimBg="0"/>
      <p:bldP spid="102463" grpId="0" build="p" bldLvl="4" autoUpdateAnimBg="0"/>
      <p:bldP spid="102464" grpId="0" build="p" bldLvl="4" autoUpdateAnimBg="0"/>
      <p:bldP spid="102465" grpId="0" build="p" bldLvl="4" autoUpdateAnimBg="0"/>
      <p:bldP spid="102466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179388" y="3087688"/>
            <a:ext cx="8785225" cy="3543300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655638" y="1127125"/>
            <a:ext cx="7878762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GB">
                <a:latin typeface="Arial" charset="0"/>
              </a:rPr>
              <a:t>Once a firm has knowledge of their competitors they can identify gaps in the market</a:t>
            </a:r>
          </a:p>
          <a:p>
            <a:pPr marL="342900" indent="-342900" eaLnBrk="1" hangingPunct="1"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GB">
                <a:latin typeface="Arial" charset="0"/>
              </a:rPr>
              <a:t>This is often done using “</a:t>
            </a:r>
            <a:r>
              <a:rPr lang="en-GB" b="1">
                <a:solidFill>
                  <a:schemeClr val="accent2"/>
                </a:solidFill>
                <a:latin typeface="Arial" charset="0"/>
              </a:rPr>
              <a:t>market mapping</a:t>
            </a:r>
            <a:r>
              <a:rPr lang="en-GB">
                <a:latin typeface="Arial" charset="0"/>
              </a:rPr>
              <a:t>”</a:t>
            </a:r>
          </a:p>
          <a:p>
            <a:pPr marL="742950" lvl="1" indent="-285750" eaLnBrk="1" hangingPunct="1">
              <a:spcBef>
                <a:spcPct val="20000"/>
              </a:spcBef>
              <a:buFont typeface="Wingdings 3" pitchFamily="18" charset="2"/>
              <a:buBlip>
                <a:blip r:embed="rId3"/>
              </a:buBlip>
            </a:pPr>
            <a:r>
              <a:rPr lang="en-GB" sz="1800">
                <a:latin typeface="Arial" charset="0"/>
              </a:rPr>
              <a:t>This allows similar products in a market to be mapped using two variables, as shown below:</a:t>
            </a:r>
          </a:p>
        </p:txBody>
      </p:sp>
      <p:sp>
        <p:nvSpPr>
          <p:cNvPr id="67593" name="Line 9"/>
          <p:cNvSpPr>
            <a:spLocks noChangeShapeType="1"/>
          </p:cNvSpPr>
          <p:nvPr/>
        </p:nvSpPr>
        <p:spPr bwMode="auto">
          <a:xfrm>
            <a:off x="4351338" y="3432175"/>
            <a:ext cx="0" cy="29400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7594" name="Line 10"/>
          <p:cNvSpPr>
            <a:spLocks noChangeShapeType="1"/>
          </p:cNvSpPr>
          <p:nvPr/>
        </p:nvSpPr>
        <p:spPr bwMode="auto">
          <a:xfrm>
            <a:off x="1255713" y="4826000"/>
            <a:ext cx="6192837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7595" name="Text Box 11"/>
          <p:cNvSpPr txBox="1">
            <a:spLocks noChangeArrowheads="1"/>
          </p:cNvSpPr>
          <p:nvPr/>
        </p:nvSpPr>
        <p:spPr bwMode="auto">
          <a:xfrm>
            <a:off x="3416300" y="3101975"/>
            <a:ext cx="1873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b="1">
                <a:solidFill>
                  <a:srgbClr val="FF0000"/>
                </a:solidFill>
                <a:latin typeface="Arial" charset="0"/>
              </a:rPr>
              <a:t>High Price</a:t>
            </a:r>
          </a:p>
        </p:txBody>
      </p:sp>
      <p:sp>
        <p:nvSpPr>
          <p:cNvPr id="67596" name="Text Box 12"/>
          <p:cNvSpPr txBox="1">
            <a:spLocks noChangeArrowheads="1"/>
          </p:cNvSpPr>
          <p:nvPr/>
        </p:nvSpPr>
        <p:spPr bwMode="auto">
          <a:xfrm>
            <a:off x="3271838" y="6308725"/>
            <a:ext cx="22320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b="1">
                <a:solidFill>
                  <a:srgbClr val="FF0000"/>
                </a:solidFill>
                <a:latin typeface="Arial" charset="0"/>
              </a:rPr>
              <a:t>Low Price</a:t>
            </a:r>
          </a:p>
        </p:txBody>
      </p:sp>
      <p:sp>
        <p:nvSpPr>
          <p:cNvPr id="67597" name="Text Box 13"/>
          <p:cNvSpPr txBox="1">
            <a:spLocks noChangeArrowheads="1"/>
          </p:cNvSpPr>
          <p:nvPr/>
        </p:nvSpPr>
        <p:spPr bwMode="auto">
          <a:xfrm>
            <a:off x="-76200" y="4452938"/>
            <a:ext cx="15224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b="1">
                <a:solidFill>
                  <a:srgbClr val="FF0000"/>
                </a:solidFill>
                <a:latin typeface="Arial" charset="0"/>
              </a:rPr>
              <a:t>Lower Quality</a:t>
            </a:r>
          </a:p>
        </p:txBody>
      </p:sp>
      <p:sp>
        <p:nvSpPr>
          <p:cNvPr id="67598" name="Text Box 14"/>
          <p:cNvSpPr txBox="1">
            <a:spLocks noChangeArrowheads="1"/>
          </p:cNvSpPr>
          <p:nvPr/>
        </p:nvSpPr>
        <p:spPr bwMode="auto">
          <a:xfrm>
            <a:off x="7080250" y="4514850"/>
            <a:ext cx="15557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b="1">
                <a:solidFill>
                  <a:srgbClr val="FF0000"/>
                </a:solidFill>
                <a:latin typeface="Arial" charset="0"/>
              </a:rPr>
              <a:t>Higher Quality</a:t>
            </a:r>
          </a:p>
        </p:txBody>
      </p:sp>
      <p:sp>
        <p:nvSpPr>
          <p:cNvPr id="67609" name="Text Box 25"/>
          <p:cNvSpPr txBox="1">
            <a:spLocks noChangeArrowheads="1"/>
          </p:cNvSpPr>
          <p:nvPr/>
        </p:nvSpPr>
        <p:spPr bwMode="auto">
          <a:xfrm>
            <a:off x="1157288" y="3659188"/>
            <a:ext cx="3005137" cy="835025"/>
          </a:xfrm>
          <a:prstGeom prst="rect">
            <a:avLst/>
          </a:prstGeom>
          <a:solidFill>
            <a:srgbClr val="D4ECF6">
              <a:alpha val="60001"/>
            </a:srgb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>
                <a:solidFill>
                  <a:schemeClr val="accent2"/>
                </a:solidFill>
                <a:latin typeface="Comic Sans MS" pitchFamily="66" charset="0"/>
              </a:rPr>
              <a:t>A product is placed in a position that is relative to the two criteria  </a:t>
            </a:r>
            <a:endParaRPr lang="en-US" sz="16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67610" name="Oval 26"/>
          <p:cNvSpPr>
            <a:spLocks noChangeArrowheads="1"/>
          </p:cNvSpPr>
          <p:nvPr/>
        </p:nvSpPr>
        <p:spPr bwMode="auto">
          <a:xfrm>
            <a:off x="5394325" y="4929188"/>
            <a:ext cx="198438" cy="198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7611" name="Text Box 27"/>
          <p:cNvSpPr txBox="1">
            <a:spLocks noChangeArrowheads="1"/>
          </p:cNvSpPr>
          <p:nvPr/>
        </p:nvSpPr>
        <p:spPr bwMode="auto">
          <a:xfrm>
            <a:off x="5064125" y="5080000"/>
            <a:ext cx="8778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="1">
                <a:latin typeface="Arial" charset="0"/>
              </a:rPr>
              <a:t>Nescafe Original</a:t>
            </a:r>
          </a:p>
        </p:txBody>
      </p:sp>
      <p:sp>
        <p:nvSpPr>
          <p:cNvPr id="67612" name="Oval 28"/>
          <p:cNvSpPr>
            <a:spLocks noChangeArrowheads="1"/>
          </p:cNvSpPr>
          <p:nvPr/>
        </p:nvSpPr>
        <p:spPr bwMode="auto">
          <a:xfrm>
            <a:off x="6553200" y="3962400"/>
            <a:ext cx="198438" cy="198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7613" name="Text Box 29"/>
          <p:cNvSpPr txBox="1">
            <a:spLocks noChangeArrowheads="1"/>
          </p:cNvSpPr>
          <p:nvPr/>
        </p:nvSpPr>
        <p:spPr bwMode="auto">
          <a:xfrm>
            <a:off x="6092825" y="4113213"/>
            <a:ext cx="11445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="1">
                <a:latin typeface="Arial" charset="0"/>
              </a:rPr>
              <a:t>Nescafe Gold Blend</a:t>
            </a:r>
          </a:p>
        </p:txBody>
      </p:sp>
      <p:sp>
        <p:nvSpPr>
          <p:cNvPr id="67614" name="Oval 30"/>
          <p:cNvSpPr>
            <a:spLocks noChangeArrowheads="1"/>
          </p:cNvSpPr>
          <p:nvPr/>
        </p:nvSpPr>
        <p:spPr bwMode="auto">
          <a:xfrm>
            <a:off x="5680075" y="3978275"/>
            <a:ext cx="198438" cy="1984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7615" name="Text Box 31"/>
          <p:cNvSpPr txBox="1">
            <a:spLocks noChangeArrowheads="1"/>
          </p:cNvSpPr>
          <p:nvPr/>
        </p:nvSpPr>
        <p:spPr bwMode="auto">
          <a:xfrm>
            <a:off x="5349875" y="4129088"/>
            <a:ext cx="8778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="1">
                <a:latin typeface="Arial" charset="0"/>
              </a:rPr>
              <a:t>Kenco Original</a:t>
            </a:r>
          </a:p>
        </p:txBody>
      </p:sp>
      <p:sp>
        <p:nvSpPr>
          <p:cNvPr id="67616" name="Text Box 32"/>
          <p:cNvSpPr txBox="1">
            <a:spLocks noChangeArrowheads="1"/>
          </p:cNvSpPr>
          <p:nvPr/>
        </p:nvSpPr>
        <p:spPr bwMode="auto">
          <a:xfrm>
            <a:off x="1096963" y="4951413"/>
            <a:ext cx="3162300" cy="1323975"/>
          </a:xfrm>
          <a:prstGeom prst="rect">
            <a:avLst/>
          </a:prstGeom>
          <a:solidFill>
            <a:srgbClr val="D4ECF6">
              <a:alpha val="60001"/>
            </a:srgb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>
                <a:solidFill>
                  <a:schemeClr val="accent2"/>
                </a:solidFill>
                <a:latin typeface="Comic Sans MS" pitchFamily="66" charset="0"/>
              </a:rPr>
              <a:t>This example indicates that Kenco Original and Nescafe Gold Blend are about the same price but more expensive than Nescafe Original</a:t>
            </a:r>
            <a:endParaRPr lang="en-US" sz="16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67617" name="Text Box 33"/>
          <p:cNvSpPr txBox="1">
            <a:spLocks noChangeArrowheads="1"/>
          </p:cNvSpPr>
          <p:nvPr/>
        </p:nvSpPr>
        <p:spPr bwMode="auto">
          <a:xfrm>
            <a:off x="4452938" y="5656263"/>
            <a:ext cx="3878262" cy="590550"/>
          </a:xfrm>
          <a:prstGeom prst="rect">
            <a:avLst/>
          </a:prstGeom>
          <a:solidFill>
            <a:srgbClr val="D4ECF6">
              <a:alpha val="60001"/>
            </a:srgb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>
                <a:solidFill>
                  <a:schemeClr val="accent2"/>
                </a:solidFill>
                <a:latin typeface="Comic Sans MS" pitchFamily="66" charset="0"/>
              </a:rPr>
              <a:t>The quality of Nescafe Gold Blend is shown as being slightly higher though</a:t>
            </a:r>
            <a:endParaRPr lang="en-US" sz="16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67618" name="AutoShape 34"/>
          <p:cNvSpPr>
            <a:spLocks noChangeArrowheads="1"/>
          </p:cNvSpPr>
          <p:nvPr/>
        </p:nvSpPr>
        <p:spPr bwMode="auto">
          <a:xfrm>
            <a:off x="5592763" y="3511550"/>
            <a:ext cx="1179512" cy="438150"/>
          </a:xfrm>
          <a:prstGeom prst="leftRightArrow">
            <a:avLst>
              <a:gd name="adj1" fmla="val 50000"/>
              <a:gd name="adj2" fmla="val 53841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7619" name="AutoShape 35"/>
          <p:cNvSpPr>
            <a:spLocks noChangeArrowheads="1"/>
          </p:cNvSpPr>
          <p:nvPr/>
        </p:nvSpPr>
        <p:spPr bwMode="auto">
          <a:xfrm>
            <a:off x="4770438" y="4002088"/>
            <a:ext cx="449262" cy="1179512"/>
          </a:xfrm>
          <a:prstGeom prst="upDownArrow">
            <a:avLst>
              <a:gd name="adj1" fmla="val 50000"/>
              <a:gd name="adj2" fmla="val 52509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GB"/>
          </a:p>
        </p:txBody>
      </p:sp>
      <p:sp>
        <p:nvSpPr>
          <p:cNvPr id="67620" name="Text Box 36"/>
          <p:cNvSpPr txBox="1">
            <a:spLocks noChangeArrowheads="1"/>
          </p:cNvSpPr>
          <p:nvPr/>
        </p:nvSpPr>
        <p:spPr bwMode="auto">
          <a:xfrm>
            <a:off x="6991350" y="3109913"/>
            <a:ext cx="1944688" cy="1079500"/>
          </a:xfrm>
          <a:prstGeom prst="rect">
            <a:avLst/>
          </a:prstGeom>
          <a:solidFill>
            <a:srgbClr val="D4ECF6">
              <a:alpha val="60001"/>
            </a:srgb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>
                <a:solidFill>
                  <a:schemeClr val="accent2"/>
                </a:solidFill>
                <a:latin typeface="Comic Sans MS" pitchFamily="66" charset="0"/>
              </a:rPr>
              <a:t>This is obviously VERY subjective  (Kenco are unlikely to agree! )</a:t>
            </a:r>
            <a:endParaRPr lang="en-US" sz="160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67621" name="Rectangle 3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/>
              <a:t>Market Mapping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7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7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7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7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7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7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67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7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7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67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7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7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2" grpId="0" animBg="1"/>
      <p:bldP spid="67589" grpId="0" uiExpand="1" build="p"/>
      <p:bldP spid="67593" grpId="0" animBg="1"/>
      <p:bldP spid="67594" grpId="0" animBg="1"/>
      <p:bldP spid="67595" grpId="0"/>
      <p:bldP spid="67596" grpId="0"/>
      <p:bldP spid="67597" grpId="0"/>
      <p:bldP spid="67598" grpId="0"/>
      <p:bldP spid="67609" grpId="0" animBg="1"/>
      <p:bldP spid="67610" grpId="0" animBg="1"/>
      <p:bldP spid="67611" grpId="0"/>
      <p:bldP spid="67612" grpId="0" animBg="1"/>
      <p:bldP spid="67613" grpId="0"/>
      <p:bldP spid="67614" grpId="0" animBg="1"/>
      <p:bldP spid="67615" grpId="0"/>
      <p:bldP spid="67616" grpId="0" animBg="1"/>
      <p:bldP spid="67617" grpId="0" animBg="1"/>
      <p:bldP spid="67618" grpId="0" animBg="1"/>
      <p:bldP spid="67619" grpId="0" animBg="1"/>
      <p:bldP spid="676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179388" y="1922463"/>
            <a:ext cx="8785225" cy="4378325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23838"/>
            <a:ext cx="7772400" cy="914400"/>
          </a:xfrm>
        </p:spPr>
        <p:txBody>
          <a:bodyPr/>
          <a:lstStyle/>
          <a:p>
            <a:r>
              <a:rPr lang="en-GB"/>
              <a:t>An Example of A Market Map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8820150" cy="898525"/>
          </a:xfrm>
        </p:spPr>
        <p:txBody>
          <a:bodyPr/>
          <a:lstStyle/>
          <a:p>
            <a:r>
              <a:rPr lang="en-GB"/>
              <a:t>An example of a market map for UK radio stations is shown below:</a:t>
            </a:r>
          </a:p>
        </p:txBody>
      </p:sp>
      <p:sp>
        <p:nvSpPr>
          <p:cNvPr id="91141" name="Line 5"/>
          <p:cNvSpPr>
            <a:spLocks noChangeShapeType="1"/>
          </p:cNvSpPr>
          <p:nvPr/>
        </p:nvSpPr>
        <p:spPr bwMode="auto">
          <a:xfrm>
            <a:off x="4427538" y="2628900"/>
            <a:ext cx="0" cy="3311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1142" name="Line 6"/>
          <p:cNvSpPr>
            <a:spLocks noChangeShapeType="1"/>
          </p:cNvSpPr>
          <p:nvPr/>
        </p:nvSpPr>
        <p:spPr bwMode="auto">
          <a:xfrm>
            <a:off x="1331913" y="4140200"/>
            <a:ext cx="6192837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3568700" y="2339975"/>
            <a:ext cx="1873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b="1">
                <a:solidFill>
                  <a:srgbClr val="FF0000"/>
                </a:solidFill>
                <a:latin typeface="Arial" charset="0"/>
              </a:rPr>
              <a:t>Older Audiences</a:t>
            </a:r>
          </a:p>
        </p:txBody>
      </p:sp>
      <p:sp>
        <p:nvSpPr>
          <p:cNvPr id="91144" name="Text Box 8"/>
          <p:cNvSpPr txBox="1">
            <a:spLocks noChangeArrowheads="1"/>
          </p:cNvSpPr>
          <p:nvPr/>
        </p:nvSpPr>
        <p:spPr bwMode="auto">
          <a:xfrm>
            <a:off x="3398838" y="5940425"/>
            <a:ext cx="22320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b="1">
                <a:solidFill>
                  <a:srgbClr val="FF0000"/>
                </a:solidFill>
                <a:latin typeface="Arial" charset="0"/>
              </a:rPr>
              <a:t>Younger Audiences</a:t>
            </a:r>
          </a:p>
        </p:txBody>
      </p:sp>
      <p:sp>
        <p:nvSpPr>
          <p:cNvPr id="91145" name="Text Box 9"/>
          <p:cNvSpPr txBox="1">
            <a:spLocks noChangeArrowheads="1"/>
          </p:cNvSpPr>
          <p:nvPr/>
        </p:nvSpPr>
        <p:spPr bwMode="auto">
          <a:xfrm>
            <a:off x="222250" y="3589338"/>
            <a:ext cx="1325563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b="1">
                <a:solidFill>
                  <a:srgbClr val="FF0000"/>
                </a:solidFill>
                <a:latin typeface="Arial" charset="0"/>
              </a:rPr>
              <a:t>Socio Economic Groups C1, C2, D &amp; E</a:t>
            </a:r>
          </a:p>
        </p:txBody>
      </p:sp>
      <p:sp>
        <p:nvSpPr>
          <p:cNvPr id="91146" name="Text Box 10"/>
          <p:cNvSpPr txBox="1">
            <a:spLocks noChangeArrowheads="1"/>
          </p:cNvSpPr>
          <p:nvPr/>
        </p:nvSpPr>
        <p:spPr bwMode="auto">
          <a:xfrm>
            <a:off x="7521575" y="3708400"/>
            <a:ext cx="140493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b="1">
                <a:solidFill>
                  <a:srgbClr val="FF0000"/>
                </a:solidFill>
                <a:latin typeface="Arial" charset="0"/>
              </a:rPr>
              <a:t>Socio Economic Groups A, B</a:t>
            </a:r>
          </a:p>
        </p:txBody>
      </p:sp>
      <p:sp>
        <p:nvSpPr>
          <p:cNvPr id="91147" name="Text Box 11"/>
          <p:cNvSpPr txBox="1">
            <a:spLocks noChangeArrowheads="1"/>
          </p:cNvSpPr>
          <p:nvPr/>
        </p:nvSpPr>
        <p:spPr bwMode="auto">
          <a:xfrm>
            <a:off x="1403350" y="5365750"/>
            <a:ext cx="13668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latin typeface="Arial" charset="0"/>
              </a:rPr>
              <a:t>Smash Hits</a:t>
            </a:r>
          </a:p>
        </p:txBody>
      </p:sp>
      <p:sp>
        <p:nvSpPr>
          <p:cNvPr id="91148" name="Text Box 12"/>
          <p:cNvSpPr txBox="1">
            <a:spLocks noChangeArrowheads="1"/>
          </p:cNvSpPr>
          <p:nvPr/>
        </p:nvSpPr>
        <p:spPr bwMode="auto">
          <a:xfrm>
            <a:off x="2555875" y="4500563"/>
            <a:ext cx="7921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latin typeface="Arial" charset="0"/>
              </a:rPr>
              <a:t>Virgin</a:t>
            </a:r>
          </a:p>
        </p:txBody>
      </p:sp>
      <p:sp>
        <p:nvSpPr>
          <p:cNvPr id="91149" name="Text Box 13"/>
          <p:cNvSpPr txBox="1">
            <a:spLocks noChangeArrowheads="1"/>
          </p:cNvSpPr>
          <p:nvPr/>
        </p:nvSpPr>
        <p:spPr bwMode="auto">
          <a:xfrm>
            <a:off x="3670300" y="4860925"/>
            <a:ext cx="9350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latin typeface="Arial" charset="0"/>
              </a:rPr>
              <a:t>Radio 1</a:t>
            </a:r>
          </a:p>
        </p:txBody>
      </p:sp>
      <p:sp>
        <p:nvSpPr>
          <p:cNvPr id="91150" name="Text Box 14"/>
          <p:cNvSpPr txBox="1">
            <a:spLocks noChangeArrowheads="1"/>
          </p:cNvSpPr>
          <p:nvPr/>
        </p:nvSpPr>
        <p:spPr bwMode="auto">
          <a:xfrm>
            <a:off x="5795963" y="2700338"/>
            <a:ext cx="12239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latin typeface="Arial" charset="0"/>
              </a:rPr>
              <a:t>Classic FM</a:t>
            </a:r>
          </a:p>
        </p:txBody>
      </p:sp>
      <p:sp>
        <p:nvSpPr>
          <p:cNvPr id="91151" name="Text Box 15"/>
          <p:cNvSpPr txBox="1">
            <a:spLocks noChangeArrowheads="1"/>
          </p:cNvSpPr>
          <p:nvPr/>
        </p:nvSpPr>
        <p:spPr bwMode="auto">
          <a:xfrm>
            <a:off x="3854450" y="4213225"/>
            <a:ext cx="1368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latin typeface="Arial" charset="0"/>
              </a:rPr>
              <a:t>TalkSPORT</a:t>
            </a:r>
          </a:p>
        </p:txBody>
      </p:sp>
      <p:sp>
        <p:nvSpPr>
          <p:cNvPr id="91152" name="Text Box 16"/>
          <p:cNvSpPr txBox="1">
            <a:spLocks noChangeArrowheads="1"/>
          </p:cNvSpPr>
          <p:nvPr/>
        </p:nvSpPr>
        <p:spPr bwMode="auto">
          <a:xfrm>
            <a:off x="1692275" y="3132138"/>
            <a:ext cx="1511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latin typeface="Arial" charset="0"/>
              </a:rPr>
              <a:t>Capital Gold</a:t>
            </a:r>
          </a:p>
        </p:txBody>
      </p:sp>
      <p:sp>
        <p:nvSpPr>
          <p:cNvPr id="91153" name="Text Box 17"/>
          <p:cNvSpPr txBox="1">
            <a:spLocks noChangeArrowheads="1"/>
          </p:cNvSpPr>
          <p:nvPr/>
        </p:nvSpPr>
        <p:spPr bwMode="auto">
          <a:xfrm>
            <a:off x="6443663" y="5221288"/>
            <a:ext cx="1657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latin typeface="Arial" charset="0"/>
              </a:rPr>
              <a:t>Virgin Extreme</a:t>
            </a:r>
          </a:p>
        </p:txBody>
      </p:sp>
      <p:sp>
        <p:nvSpPr>
          <p:cNvPr id="91163" name="Text Box 27"/>
          <p:cNvSpPr txBox="1">
            <a:spLocks noChangeArrowheads="1"/>
          </p:cNvSpPr>
          <p:nvPr/>
        </p:nvSpPr>
        <p:spPr bwMode="auto">
          <a:xfrm>
            <a:off x="195263" y="1911350"/>
            <a:ext cx="8724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800" b="1" u="sng">
                <a:solidFill>
                  <a:schemeClr val="accent2"/>
                </a:solidFill>
                <a:latin typeface="Arial" charset="0"/>
              </a:rPr>
              <a:t>Market Map For The UK Radio Market</a:t>
            </a:r>
          </a:p>
        </p:txBody>
      </p:sp>
      <p:pic>
        <p:nvPicPr>
          <p:cNvPr id="91172" name="Picture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613" y="5135563"/>
            <a:ext cx="438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73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033838"/>
            <a:ext cx="3698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74" name="Picture 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913" y="2970213"/>
            <a:ext cx="1143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75" name="Picture 3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2757488"/>
            <a:ext cx="97155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76" name="Picture 4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79" b="49728"/>
          <a:stretch>
            <a:fillRect/>
          </a:stretch>
        </p:blipFill>
        <p:spPr bwMode="auto">
          <a:xfrm>
            <a:off x="692150" y="5440363"/>
            <a:ext cx="795338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77" name="Picture 4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538" y="3898900"/>
            <a:ext cx="758825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79" name="Picture 4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938" y="4492625"/>
            <a:ext cx="546100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1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1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1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1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1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1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1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1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1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1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1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1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1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1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1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1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1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1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1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1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1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1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1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1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1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1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1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1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 animBg="1"/>
      <p:bldP spid="91140" grpId="0" build="p"/>
      <p:bldP spid="91141" grpId="0" animBg="1"/>
      <p:bldP spid="91142" grpId="0" animBg="1"/>
      <p:bldP spid="91143" grpId="0"/>
      <p:bldP spid="91144" grpId="0"/>
      <p:bldP spid="91145" grpId="0"/>
      <p:bldP spid="91146" grpId="0"/>
      <p:bldP spid="91147" grpId="0"/>
      <p:bldP spid="91148" grpId="0"/>
      <p:bldP spid="91149" grpId="0"/>
      <p:bldP spid="91150" grpId="0"/>
      <p:bldP spid="91151" grpId="0"/>
      <p:bldP spid="91152" grpId="0"/>
      <p:bldP spid="911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1138"/>
            <a:ext cx="7772400" cy="914400"/>
          </a:xfrm>
        </p:spPr>
        <p:txBody>
          <a:bodyPr/>
          <a:lstStyle/>
          <a:p>
            <a:r>
              <a:rPr lang="en-GB"/>
              <a:t>Competitive Advantage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268413"/>
            <a:ext cx="8569325" cy="5040312"/>
          </a:xfrm>
        </p:spPr>
        <p:txBody>
          <a:bodyPr/>
          <a:lstStyle/>
          <a:p>
            <a:r>
              <a:rPr lang="en-GB"/>
              <a:t>Once a gap in the market has been identified a firm must convince consumers to buy their products</a:t>
            </a:r>
          </a:p>
          <a:p>
            <a:endParaRPr lang="en-GB"/>
          </a:p>
          <a:p>
            <a:r>
              <a:rPr lang="en-GB"/>
              <a:t>To do this they will try to gain a </a:t>
            </a:r>
            <a:r>
              <a:rPr lang="en-GB">
                <a:solidFill>
                  <a:srgbClr val="FF0000"/>
                </a:solidFill>
              </a:rPr>
              <a:t>competitive advantage </a:t>
            </a:r>
            <a:r>
              <a:rPr lang="en-GB"/>
              <a:t>over the competition</a:t>
            </a:r>
          </a:p>
          <a:p>
            <a:endParaRPr lang="en-GB"/>
          </a:p>
          <a:p>
            <a:r>
              <a:rPr lang="en-GB"/>
              <a:t>This is easier said than done!</a:t>
            </a:r>
          </a:p>
          <a:p>
            <a:pPr lvl="1"/>
            <a:r>
              <a:rPr lang="en-GB"/>
              <a:t>Particularly where products are very similar </a:t>
            </a:r>
            <a:br>
              <a:rPr lang="en-GB"/>
            </a:br>
            <a:r>
              <a:rPr lang="en-GB"/>
              <a:t>or identical</a:t>
            </a:r>
          </a:p>
          <a:p>
            <a:pPr lvl="2"/>
            <a:r>
              <a:rPr lang="en-GB"/>
              <a:t>E.g. Petrol!</a:t>
            </a:r>
          </a:p>
        </p:txBody>
      </p:sp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13" y="3106738"/>
            <a:ext cx="1787525" cy="25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5211763"/>
            <a:ext cx="8382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5376863"/>
            <a:ext cx="1031875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5457825"/>
            <a:ext cx="1166813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75" y="5497513"/>
            <a:ext cx="127635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433" name="Text Box 9"/>
          <p:cNvSpPr txBox="1">
            <a:spLocks noChangeArrowheads="1"/>
          </p:cNvSpPr>
          <p:nvPr/>
        </p:nvSpPr>
        <p:spPr bwMode="auto">
          <a:xfrm>
            <a:off x="6807200" y="5757863"/>
            <a:ext cx="1374775" cy="590550"/>
          </a:xfrm>
          <a:prstGeom prst="rect">
            <a:avLst/>
          </a:prstGeom>
          <a:solidFill>
            <a:srgbClr val="D4ECF6">
              <a:alpha val="60001"/>
            </a:srgb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>
                <a:solidFill>
                  <a:schemeClr val="accent2"/>
                </a:solidFill>
                <a:latin typeface="Comic Sans MS" pitchFamily="66" charset="0"/>
              </a:rPr>
              <a:t>But it can be done!</a:t>
            </a:r>
            <a:endParaRPr lang="en-US" sz="160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45" name="Rectangle 37"/>
          <p:cNvSpPr>
            <a:spLocks noChangeArrowheads="1"/>
          </p:cNvSpPr>
          <p:nvPr/>
        </p:nvSpPr>
        <p:spPr bwMode="auto">
          <a:xfrm>
            <a:off x="4430713" y="1897063"/>
            <a:ext cx="2162175" cy="941387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4217" name="Line 9"/>
          <p:cNvSpPr>
            <a:spLocks noChangeShapeType="1"/>
          </p:cNvSpPr>
          <p:nvPr/>
        </p:nvSpPr>
        <p:spPr bwMode="auto">
          <a:xfrm flipH="1" flipV="1">
            <a:off x="1763713" y="3721100"/>
            <a:ext cx="1228725" cy="635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4243" name="Rectangle 35"/>
          <p:cNvSpPr>
            <a:spLocks noChangeArrowheads="1"/>
          </p:cNvSpPr>
          <p:nvPr/>
        </p:nvSpPr>
        <p:spPr bwMode="auto">
          <a:xfrm>
            <a:off x="1139825" y="2000250"/>
            <a:ext cx="2108200" cy="941388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4210" name="Line 2"/>
          <p:cNvSpPr>
            <a:spLocks noChangeShapeType="1"/>
          </p:cNvSpPr>
          <p:nvPr/>
        </p:nvSpPr>
        <p:spPr bwMode="auto">
          <a:xfrm flipH="1">
            <a:off x="2708275" y="4162425"/>
            <a:ext cx="495300" cy="70485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4211" name="Line 3"/>
          <p:cNvSpPr>
            <a:spLocks noChangeShapeType="1"/>
          </p:cNvSpPr>
          <p:nvPr/>
        </p:nvSpPr>
        <p:spPr bwMode="auto">
          <a:xfrm flipH="1" flipV="1">
            <a:off x="3241675" y="2967038"/>
            <a:ext cx="393700" cy="40322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4212" name="Line 4"/>
          <p:cNvSpPr>
            <a:spLocks noChangeShapeType="1"/>
          </p:cNvSpPr>
          <p:nvPr/>
        </p:nvSpPr>
        <p:spPr bwMode="auto">
          <a:xfrm flipV="1">
            <a:off x="5940425" y="3187700"/>
            <a:ext cx="1065213" cy="4699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4213" name="Line 5"/>
          <p:cNvSpPr>
            <a:spLocks noChangeShapeType="1"/>
          </p:cNvSpPr>
          <p:nvPr/>
        </p:nvSpPr>
        <p:spPr bwMode="auto">
          <a:xfrm flipV="1">
            <a:off x="5003800" y="2868613"/>
            <a:ext cx="157163" cy="42862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4214" name="Oval 6"/>
          <p:cNvSpPr>
            <a:spLocks noChangeArrowheads="1"/>
          </p:cNvSpPr>
          <p:nvPr/>
        </p:nvSpPr>
        <p:spPr bwMode="auto">
          <a:xfrm>
            <a:off x="2916238" y="3225800"/>
            <a:ext cx="3168650" cy="1223963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211138"/>
            <a:ext cx="7772400" cy="914400"/>
          </a:xfrm>
        </p:spPr>
        <p:txBody>
          <a:bodyPr/>
          <a:lstStyle/>
          <a:p>
            <a:r>
              <a:rPr lang="en-GB"/>
              <a:t>Gaining A Competitive Advantage</a:t>
            </a:r>
          </a:p>
        </p:txBody>
      </p:sp>
      <p:sp>
        <p:nvSpPr>
          <p:cNvPr id="94216" name="Text Box 8"/>
          <p:cNvSpPr txBox="1">
            <a:spLocks noChangeArrowheads="1"/>
          </p:cNvSpPr>
          <p:nvPr/>
        </p:nvSpPr>
        <p:spPr bwMode="auto">
          <a:xfrm>
            <a:off x="3132138" y="3370263"/>
            <a:ext cx="28082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>
                <a:solidFill>
                  <a:schemeClr val="accent2"/>
                </a:solidFill>
                <a:latin typeface="Arial" charset="0"/>
              </a:rPr>
              <a:t>Methods of Obtaining A Competitive Advantage</a:t>
            </a:r>
          </a:p>
        </p:txBody>
      </p:sp>
      <p:sp>
        <p:nvSpPr>
          <p:cNvPr id="94218" name="Text Box 10"/>
          <p:cNvSpPr txBox="1">
            <a:spLocks noChangeArrowheads="1"/>
          </p:cNvSpPr>
          <p:nvPr/>
        </p:nvSpPr>
        <p:spPr bwMode="auto">
          <a:xfrm>
            <a:off x="6454775" y="4548188"/>
            <a:ext cx="1933575" cy="1443037"/>
          </a:xfrm>
          <a:prstGeom prst="rect">
            <a:avLst/>
          </a:prstGeom>
          <a:solidFill>
            <a:srgbClr val="FFFF99"/>
          </a:solidFill>
          <a:ln w="63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b="1">
                <a:solidFill>
                  <a:schemeClr val="accent2"/>
                </a:solidFill>
                <a:latin typeface="Arial" charset="0"/>
              </a:rPr>
              <a:t>Taste</a:t>
            </a:r>
          </a:p>
          <a:p>
            <a:pPr algn="ctr">
              <a:spcBef>
                <a:spcPct val="50000"/>
              </a:spcBef>
            </a:pPr>
            <a:endParaRPr lang="en-GB" sz="1600"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en-GB" sz="1600"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en-GB" sz="1600">
              <a:latin typeface="Arial" charset="0"/>
            </a:endParaRPr>
          </a:p>
        </p:txBody>
      </p:sp>
      <p:sp>
        <p:nvSpPr>
          <p:cNvPr id="94223" name="Text Box 15"/>
          <p:cNvSpPr txBox="1">
            <a:spLocks noChangeArrowheads="1"/>
          </p:cNvSpPr>
          <p:nvPr/>
        </p:nvSpPr>
        <p:spPr bwMode="auto">
          <a:xfrm>
            <a:off x="7019925" y="2433638"/>
            <a:ext cx="1898650" cy="1443037"/>
          </a:xfrm>
          <a:prstGeom prst="rect">
            <a:avLst/>
          </a:prstGeom>
          <a:solidFill>
            <a:srgbClr val="FFFF99"/>
          </a:solidFill>
          <a:ln w="63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b="1">
                <a:solidFill>
                  <a:schemeClr val="accent2"/>
                </a:solidFill>
                <a:latin typeface="Arial" charset="0"/>
              </a:rPr>
              <a:t>Brand Name</a:t>
            </a:r>
          </a:p>
          <a:p>
            <a:pPr algn="ctr">
              <a:spcBef>
                <a:spcPct val="50000"/>
              </a:spcBef>
            </a:pPr>
            <a:endParaRPr lang="en-GB" sz="1600" b="1">
              <a:solidFill>
                <a:schemeClr val="accent2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en-GB" sz="1600" b="1"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en-GB" sz="1600">
              <a:latin typeface="Arial" charset="0"/>
            </a:endParaRPr>
          </a:p>
        </p:txBody>
      </p:sp>
      <p:sp>
        <p:nvSpPr>
          <p:cNvPr id="94226" name="Text Box 18"/>
          <p:cNvSpPr txBox="1">
            <a:spLocks noChangeArrowheads="1"/>
          </p:cNvSpPr>
          <p:nvPr/>
        </p:nvSpPr>
        <p:spPr bwMode="auto">
          <a:xfrm>
            <a:off x="1597025" y="4881563"/>
            <a:ext cx="1181100" cy="1809750"/>
          </a:xfrm>
          <a:prstGeom prst="rect">
            <a:avLst/>
          </a:prstGeom>
          <a:solidFill>
            <a:srgbClr val="FFFF99"/>
          </a:solidFill>
          <a:ln w="63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b="1">
                <a:solidFill>
                  <a:schemeClr val="accent2"/>
                </a:solidFill>
                <a:latin typeface="Arial" charset="0"/>
              </a:rPr>
              <a:t>Image</a:t>
            </a:r>
          </a:p>
          <a:p>
            <a:pPr algn="ctr">
              <a:spcBef>
                <a:spcPct val="50000"/>
              </a:spcBef>
            </a:pPr>
            <a:endParaRPr lang="en-GB" sz="1600" b="1">
              <a:solidFill>
                <a:schemeClr val="accent2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en-GB" sz="1600" b="1">
              <a:solidFill>
                <a:schemeClr val="accent2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en-GB" sz="1600" b="1"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en-GB" sz="1600">
              <a:latin typeface="Arial" charset="0"/>
            </a:endParaRPr>
          </a:p>
        </p:txBody>
      </p:sp>
      <p:sp>
        <p:nvSpPr>
          <p:cNvPr id="94228" name="Line 20"/>
          <p:cNvSpPr>
            <a:spLocks noChangeShapeType="1"/>
          </p:cNvSpPr>
          <p:nvPr/>
        </p:nvSpPr>
        <p:spPr bwMode="auto">
          <a:xfrm>
            <a:off x="4500563" y="4449763"/>
            <a:ext cx="71437" cy="6477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4230" name="Text Box 22"/>
          <p:cNvSpPr txBox="1">
            <a:spLocks noChangeArrowheads="1"/>
          </p:cNvSpPr>
          <p:nvPr/>
        </p:nvSpPr>
        <p:spPr bwMode="auto">
          <a:xfrm>
            <a:off x="3460750" y="5084763"/>
            <a:ext cx="2220913" cy="1666875"/>
          </a:xfrm>
          <a:prstGeom prst="rect">
            <a:avLst/>
          </a:prstGeom>
          <a:solidFill>
            <a:srgbClr val="FFFF99"/>
          </a:solidFill>
          <a:ln w="63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b="1">
                <a:solidFill>
                  <a:schemeClr val="accent2"/>
                </a:solidFill>
                <a:latin typeface="Arial" charset="0"/>
              </a:rPr>
              <a:t>Customer Service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GB" sz="1600" b="1">
                <a:latin typeface="Arial" charset="0"/>
              </a:rPr>
              <a:t> </a:t>
            </a:r>
            <a:r>
              <a:rPr lang="en-GB" sz="1400" b="1">
                <a:latin typeface="Arial" charset="0"/>
              </a:rPr>
              <a:t>Delivery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GB" sz="1400" b="1">
                <a:latin typeface="Arial" charset="0"/>
              </a:rPr>
              <a:t> After Sales Service</a:t>
            </a:r>
          </a:p>
          <a:p>
            <a:pPr>
              <a:spcBef>
                <a:spcPct val="50000"/>
              </a:spcBef>
              <a:buFontTx/>
              <a:buChar char="-"/>
            </a:pPr>
            <a:endParaRPr lang="en-GB" sz="1400" b="1">
              <a:latin typeface="Arial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endParaRPr lang="en-GB" sz="1400" b="1">
              <a:latin typeface="Arial" charset="0"/>
            </a:endParaRPr>
          </a:p>
        </p:txBody>
      </p:sp>
      <p:sp>
        <p:nvSpPr>
          <p:cNvPr id="94232" name="Text Box 24"/>
          <p:cNvSpPr txBox="1">
            <a:spLocks noChangeArrowheads="1"/>
          </p:cNvSpPr>
          <p:nvPr/>
        </p:nvSpPr>
        <p:spPr bwMode="auto">
          <a:xfrm>
            <a:off x="277813" y="3373438"/>
            <a:ext cx="1435100" cy="1443037"/>
          </a:xfrm>
          <a:prstGeom prst="rect">
            <a:avLst/>
          </a:prstGeom>
          <a:solidFill>
            <a:srgbClr val="FFFF99"/>
          </a:solidFill>
          <a:ln w="63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b="1">
                <a:solidFill>
                  <a:schemeClr val="accent2"/>
                </a:solidFill>
                <a:latin typeface="Arial" charset="0"/>
              </a:rPr>
              <a:t>Location</a:t>
            </a:r>
          </a:p>
          <a:p>
            <a:pPr algn="ctr">
              <a:spcBef>
                <a:spcPct val="50000"/>
              </a:spcBef>
            </a:pPr>
            <a:endParaRPr lang="en-GB" sz="1600" b="1">
              <a:solidFill>
                <a:schemeClr val="accent2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en-GB" sz="1600" b="1">
              <a:solidFill>
                <a:schemeClr val="accent2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endParaRPr lang="en-GB" sz="1600" b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94233" name="Line 25"/>
          <p:cNvSpPr>
            <a:spLocks noChangeShapeType="1"/>
          </p:cNvSpPr>
          <p:nvPr/>
        </p:nvSpPr>
        <p:spPr bwMode="auto">
          <a:xfrm>
            <a:off x="5724525" y="4233863"/>
            <a:ext cx="719138" cy="431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4235" name="Rectangle 27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569325" cy="825500"/>
          </a:xfrm>
          <a:noFill/>
          <a:ln/>
        </p:spPr>
        <p:txBody>
          <a:bodyPr/>
          <a:lstStyle/>
          <a:p>
            <a:r>
              <a:rPr lang="en-GB"/>
              <a:t>There are a number of ways in which a competitive advantage can be obtained:</a:t>
            </a:r>
          </a:p>
        </p:txBody>
      </p:sp>
      <p:pic>
        <p:nvPicPr>
          <p:cNvPr id="94236" name="Picture 28" descr="pep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0000">
            <a:off x="7610475" y="4854575"/>
            <a:ext cx="639763" cy="106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37" name="Picture 29" descr="coken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0000">
            <a:off x="6569075" y="4837113"/>
            <a:ext cx="674688" cy="112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38" name="Picture 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5226050"/>
            <a:ext cx="714375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241" name="Picture 33" descr="nik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688" y="2797175"/>
            <a:ext cx="17145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42" name="Picture 3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188" y="2047875"/>
            <a:ext cx="669925" cy="80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221" name="Text Box 13"/>
          <p:cNvSpPr txBox="1">
            <a:spLocks noChangeArrowheads="1"/>
          </p:cNvSpPr>
          <p:nvPr/>
        </p:nvSpPr>
        <p:spPr bwMode="auto">
          <a:xfrm>
            <a:off x="1246188" y="2005013"/>
            <a:ext cx="919162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b="1">
                <a:solidFill>
                  <a:schemeClr val="accent2"/>
                </a:solidFill>
                <a:latin typeface="Arial" charset="0"/>
              </a:rPr>
              <a:t>Value for Money</a:t>
            </a:r>
          </a:p>
          <a:p>
            <a:pPr algn="ctr">
              <a:spcBef>
                <a:spcPct val="50000"/>
              </a:spcBef>
            </a:pPr>
            <a:endParaRPr lang="en-GB" sz="1600" b="1">
              <a:solidFill>
                <a:schemeClr val="accent2"/>
              </a:solidFill>
              <a:latin typeface="Arial" charset="0"/>
            </a:endParaRPr>
          </a:p>
        </p:txBody>
      </p:sp>
      <p:pic>
        <p:nvPicPr>
          <p:cNvPr id="94244" name="Picture 3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1949450"/>
            <a:ext cx="1090612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234" name="Text Box 26"/>
          <p:cNvSpPr txBox="1">
            <a:spLocks noChangeArrowheads="1"/>
          </p:cNvSpPr>
          <p:nvPr/>
        </p:nvSpPr>
        <p:spPr bwMode="auto">
          <a:xfrm>
            <a:off x="4400550" y="2190750"/>
            <a:ext cx="11445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b="1">
                <a:solidFill>
                  <a:schemeClr val="accent2"/>
                </a:solidFill>
                <a:latin typeface="Arial" charset="0"/>
              </a:rPr>
              <a:t>Facilities</a:t>
            </a:r>
          </a:p>
        </p:txBody>
      </p:sp>
      <p:pic>
        <p:nvPicPr>
          <p:cNvPr id="94246" name="Picture 3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438" y="6062663"/>
            <a:ext cx="92075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247" name="Picture 3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3776663"/>
            <a:ext cx="1285875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4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4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4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4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4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4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4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4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4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4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94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94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94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94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94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9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94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94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94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94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45" grpId="0" animBg="1"/>
      <p:bldP spid="94217" grpId="0" animBg="1"/>
      <p:bldP spid="94243" grpId="0" animBg="1"/>
      <p:bldP spid="94210" grpId="0" animBg="1"/>
      <p:bldP spid="94211" grpId="0" animBg="1"/>
      <p:bldP spid="94212" grpId="0" animBg="1"/>
      <p:bldP spid="94213" grpId="0" animBg="1"/>
      <p:bldP spid="94214" grpId="0" animBg="1"/>
      <p:bldP spid="94216" grpId="0"/>
      <p:bldP spid="94218" grpId="0" animBg="1"/>
      <p:bldP spid="94223" grpId="0" animBg="1"/>
      <p:bldP spid="94226" grpId="0" animBg="1"/>
      <p:bldP spid="94228" grpId="0" animBg="1"/>
      <p:bldP spid="94230" grpId="0" animBg="1"/>
      <p:bldP spid="94232" grpId="0" animBg="1"/>
      <p:bldP spid="94233" grpId="0" animBg="1"/>
      <p:bldP spid="94221" grpId="0"/>
      <p:bldP spid="942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02" name="Rectangle 46"/>
          <p:cNvSpPr>
            <a:spLocks noChangeArrowheads="1"/>
          </p:cNvSpPr>
          <p:nvPr/>
        </p:nvSpPr>
        <p:spPr bwMode="auto">
          <a:xfrm>
            <a:off x="6578600" y="2133600"/>
            <a:ext cx="2087563" cy="7143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1463"/>
            <a:ext cx="7777163" cy="865187"/>
          </a:xfrm>
        </p:spPr>
        <p:txBody>
          <a:bodyPr/>
          <a:lstStyle/>
          <a:p>
            <a:r>
              <a:rPr lang="en-GB"/>
              <a:t>Adding Value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227138"/>
            <a:ext cx="8642350" cy="863600"/>
          </a:xfrm>
        </p:spPr>
        <p:txBody>
          <a:bodyPr/>
          <a:lstStyle/>
          <a:p>
            <a:r>
              <a:rPr lang="en-GB"/>
              <a:t>Production usually involves the following stages:</a:t>
            </a:r>
          </a:p>
        </p:txBody>
      </p:sp>
      <p:sp>
        <p:nvSpPr>
          <p:cNvPr id="96260" name="AutoShape 4"/>
          <p:cNvSpPr>
            <a:spLocks noChangeArrowheads="1"/>
          </p:cNvSpPr>
          <p:nvPr/>
        </p:nvSpPr>
        <p:spPr bwMode="auto">
          <a:xfrm>
            <a:off x="2771775" y="2276475"/>
            <a:ext cx="792163" cy="433388"/>
          </a:xfrm>
          <a:prstGeom prst="rightArrow">
            <a:avLst>
              <a:gd name="adj1" fmla="val 42861"/>
              <a:gd name="adj2" fmla="val 49605"/>
            </a:avLst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6261" name="AutoShape 5"/>
          <p:cNvSpPr>
            <a:spLocks noChangeArrowheads="1"/>
          </p:cNvSpPr>
          <p:nvPr/>
        </p:nvSpPr>
        <p:spPr bwMode="auto">
          <a:xfrm>
            <a:off x="5867400" y="2276475"/>
            <a:ext cx="649288" cy="433388"/>
          </a:xfrm>
          <a:prstGeom prst="rightArrow">
            <a:avLst>
              <a:gd name="adj1" fmla="val 42861"/>
              <a:gd name="adj2" fmla="val 40659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6284" name="Text Box 28"/>
          <p:cNvSpPr txBox="1">
            <a:spLocks noChangeArrowheads="1"/>
          </p:cNvSpPr>
          <p:nvPr/>
        </p:nvSpPr>
        <p:spPr bwMode="auto">
          <a:xfrm>
            <a:off x="539750" y="2133600"/>
            <a:ext cx="2087563" cy="714375"/>
          </a:xfrm>
          <a:prstGeom prst="rect">
            <a:avLst/>
          </a:prstGeom>
          <a:solidFill>
            <a:schemeClr val="hlink"/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b="1" u="sng">
                <a:solidFill>
                  <a:schemeClr val="accent2"/>
                </a:solidFill>
                <a:latin typeface="Comic Sans MS" pitchFamily="66" charset="0"/>
              </a:rPr>
              <a:t>Input of Resources</a:t>
            </a:r>
          </a:p>
        </p:txBody>
      </p:sp>
      <p:sp>
        <p:nvSpPr>
          <p:cNvPr id="96285" name="Text Box 29"/>
          <p:cNvSpPr txBox="1">
            <a:spLocks noChangeArrowheads="1"/>
          </p:cNvSpPr>
          <p:nvPr/>
        </p:nvSpPr>
        <p:spPr bwMode="auto">
          <a:xfrm>
            <a:off x="3635375" y="2133600"/>
            <a:ext cx="2087563" cy="714375"/>
          </a:xfrm>
          <a:prstGeom prst="rect">
            <a:avLst/>
          </a:prstGeom>
          <a:solidFill>
            <a:schemeClr val="hlink"/>
          </a:solidFill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b="1" u="sng">
                <a:solidFill>
                  <a:schemeClr val="accent2"/>
                </a:solidFill>
                <a:latin typeface="Comic Sans MS" pitchFamily="66" charset="0"/>
              </a:rPr>
              <a:t>Add Value to Raw Materials</a:t>
            </a:r>
          </a:p>
        </p:txBody>
      </p:sp>
      <p:sp>
        <p:nvSpPr>
          <p:cNvPr id="96286" name="Text Box 30"/>
          <p:cNvSpPr txBox="1">
            <a:spLocks noChangeArrowheads="1"/>
          </p:cNvSpPr>
          <p:nvPr/>
        </p:nvSpPr>
        <p:spPr bwMode="auto">
          <a:xfrm>
            <a:off x="6588125" y="2292350"/>
            <a:ext cx="2087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b="1" u="sng">
                <a:solidFill>
                  <a:schemeClr val="accent2"/>
                </a:solidFill>
                <a:latin typeface="Comic Sans MS" pitchFamily="66" charset="0"/>
              </a:rPr>
              <a:t>Outputs</a:t>
            </a:r>
            <a:endParaRPr lang="en-GB" sz="2000" b="1" u="sng">
              <a:latin typeface="Arial" charset="0"/>
            </a:endParaRPr>
          </a:p>
        </p:txBody>
      </p:sp>
      <p:grpSp>
        <p:nvGrpSpPr>
          <p:cNvPr id="96318" name="Group 62"/>
          <p:cNvGrpSpPr>
            <a:grpSpLocks/>
          </p:cNvGrpSpPr>
          <p:nvPr/>
        </p:nvGrpSpPr>
        <p:grpSpPr bwMode="auto">
          <a:xfrm>
            <a:off x="3629025" y="2908300"/>
            <a:ext cx="2093913" cy="3260725"/>
            <a:chOff x="2286" y="1824"/>
            <a:chExt cx="1319" cy="2054"/>
          </a:xfrm>
        </p:grpSpPr>
        <p:sp>
          <p:nvSpPr>
            <p:cNvPr id="96287" name="Text Box 31"/>
            <p:cNvSpPr txBox="1">
              <a:spLocks noChangeArrowheads="1"/>
            </p:cNvSpPr>
            <p:nvPr/>
          </p:nvSpPr>
          <p:spPr bwMode="auto">
            <a:xfrm>
              <a:off x="2290" y="1829"/>
              <a:ext cx="1315" cy="642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000">
                  <a:solidFill>
                    <a:schemeClr val="accent2"/>
                  </a:solidFill>
                  <a:latin typeface="Arial" charset="0"/>
                </a:rPr>
                <a:t>Using a Production Method</a:t>
              </a:r>
            </a:p>
          </p:txBody>
        </p:sp>
        <p:sp>
          <p:nvSpPr>
            <p:cNvPr id="96290" name="Text Box 34"/>
            <p:cNvSpPr txBox="1">
              <a:spLocks noChangeArrowheads="1"/>
            </p:cNvSpPr>
            <p:nvPr/>
          </p:nvSpPr>
          <p:spPr bwMode="auto">
            <a:xfrm>
              <a:off x="2290" y="2468"/>
              <a:ext cx="1315" cy="1410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GB" sz="2000">
                <a:latin typeface="Arial" charset="0"/>
              </a:endParaRPr>
            </a:p>
            <a:p>
              <a:pPr algn="ctr">
                <a:spcBef>
                  <a:spcPct val="50000"/>
                </a:spcBef>
              </a:pPr>
              <a:endParaRPr lang="en-GB" sz="2000">
                <a:latin typeface="Arial" charset="0"/>
              </a:endParaRPr>
            </a:p>
            <a:p>
              <a:pPr algn="ctr">
                <a:spcBef>
                  <a:spcPct val="50000"/>
                </a:spcBef>
              </a:pPr>
              <a:endParaRPr lang="en-GB" sz="2000">
                <a:latin typeface="Arial" charset="0"/>
              </a:endParaRPr>
            </a:p>
            <a:p>
              <a:pPr algn="ctr">
                <a:spcBef>
                  <a:spcPct val="50000"/>
                </a:spcBef>
              </a:pPr>
              <a:endParaRPr lang="en-GB" sz="2000">
                <a:latin typeface="Arial" charset="0"/>
              </a:endParaRPr>
            </a:p>
            <a:p>
              <a:pPr algn="ctr">
                <a:spcBef>
                  <a:spcPct val="50000"/>
                </a:spcBef>
              </a:pPr>
              <a:endParaRPr lang="en-GB" sz="2000">
                <a:latin typeface="Arial" charset="0"/>
              </a:endParaRPr>
            </a:p>
          </p:txBody>
        </p:sp>
        <p:sp>
          <p:nvSpPr>
            <p:cNvPr id="96299" name="Rectangle 43"/>
            <p:cNvSpPr>
              <a:spLocks noChangeArrowheads="1"/>
            </p:cNvSpPr>
            <p:nvPr/>
          </p:nvSpPr>
          <p:spPr bwMode="auto">
            <a:xfrm>
              <a:off x="2286" y="1824"/>
              <a:ext cx="1314" cy="2049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96312" name="Picture 5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8" y="2754"/>
              <a:ext cx="1205" cy="8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6317" name="Group 61"/>
          <p:cNvGrpSpPr>
            <a:grpSpLocks/>
          </p:cNvGrpSpPr>
          <p:nvPr/>
        </p:nvGrpSpPr>
        <p:grpSpPr bwMode="auto">
          <a:xfrm>
            <a:off x="539750" y="2903538"/>
            <a:ext cx="2087563" cy="3270250"/>
            <a:chOff x="340" y="1829"/>
            <a:chExt cx="1315" cy="2060"/>
          </a:xfrm>
        </p:grpSpPr>
        <p:sp>
          <p:nvSpPr>
            <p:cNvPr id="96264" name="Rectangle 8"/>
            <p:cNvSpPr>
              <a:spLocks noChangeArrowheads="1"/>
            </p:cNvSpPr>
            <p:nvPr/>
          </p:nvSpPr>
          <p:spPr bwMode="auto">
            <a:xfrm>
              <a:off x="1020" y="3174"/>
              <a:ext cx="635" cy="705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endParaRPr lang="en-GB" sz="1800" b="1">
                <a:latin typeface="Arial" charset="0"/>
              </a:endParaRPr>
            </a:p>
          </p:txBody>
        </p:sp>
        <p:sp>
          <p:nvSpPr>
            <p:cNvPr id="96265" name="Rectangle 9"/>
            <p:cNvSpPr>
              <a:spLocks noChangeArrowheads="1"/>
            </p:cNvSpPr>
            <p:nvPr/>
          </p:nvSpPr>
          <p:spPr bwMode="auto">
            <a:xfrm>
              <a:off x="340" y="3174"/>
              <a:ext cx="680" cy="705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endParaRPr lang="en-GB" sz="1800" b="1">
                <a:latin typeface="Arial" charset="0"/>
              </a:endParaRPr>
            </a:p>
          </p:txBody>
        </p:sp>
        <p:sp>
          <p:nvSpPr>
            <p:cNvPr id="96266" name="Rectangle 10"/>
            <p:cNvSpPr>
              <a:spLocks noChangeArrowheads="1"/>
            </p:cNvSpPr>
            <p:nvPr/>
          </p:nvSpPr>
          <p:spPr bwMode="auto">
            <a:xfrm>
              <a:off x="993" y="2872"/>
              <a:ext cx="644" cy="304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GB" sz="1200" b="1">
                  <a:solidFill>
                    <a:schemeClr val="accent2"/>
                  </a:solidFill>
                  <a:latin typeface="Arial" charset="0"/>
                </a:rPr>
                <a:t>Enterprise</a:t>
              </a:r>
            </a:p>
          </p:txBody>
        </p:sp>
        <p:sp>
          <p:nvSpPr>
            <p:cNvPr id="96267" name="Rectangle 11"/>
            <p:cNvSpPr>
              <a:spLocks noChangeArrowheads="1"/>
            </p:cNvSpPr>
            <p:nvPr/>
          </p:nvSpPr>
          <p:spPr bwMode="auto">
            <a:xfrm>
              <a:off x="340" y="2872"/>
              <a:ext cx="680" cy="304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GB" sz="1800" b="1">
                  <a:solidFill>
                    <a:schemeClr val="accent2"/>
                  </a:solidFill>
                  <a:latin typeface="Arial" charset="0"/>
                </a:rPr>
                <a:t>Capital</a:t>
              </a:r>
            </a:p>
          </p:txBody>
        </p:sp>
        <p:sp>
          <p:nvSpPr>
            <p:cNvPr id="96268" name="Rectangle 12"/>
            <p:cNvSpPr>
              <a:spLocks noChangeArrowheads="1"/>
            </p:cNvSpPr>
            <p:nvPr/>
          </p:nvSpPr>
          <p:spPr bwMode="auto">
            <a:xfrm>
              <a:off x="1020" y="2059"/>
              <a:ext cx="635" cy="813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endParaRPr lang="en-GB" sz="1800" b="1">
                <a:latin typeface="Arial" charset="0"/>
              </a:endParaRPr>
            </a:p>
          </p:txBody>
        </p:sp>
        <p:sp>
          <p:nvSpPr>
            <p:cNvPr id="96269" name="Rectangle 13"/>
            <p:cNvSpPr>
              <a:spLocks noChangeArrowheads="1"/>
            </p:cNvSpPr>
            <p:nvPr/>
          </p:nvSpPr>
          <p:spPr bwMode="auto">
            <a:xfrm>
              <a:off x="340" y="2059"/>
              <a:ext cx="680" cy="813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endParaRPr lang="en-GB" sz="1800" b="1">
                <a:latin typeface="Arial" charset="0"/>
              </a:endParaRPr>
            </a:p>
          </p:txBody>
        </p:sp>
        <p:sp>
          <p:nvSpPr>
            <p:cNvPr id="96270" name="Rectangle 14"/>
            <p:cNvSpPr>
              <a:spLocks noChangeArrowheads="1"/>
            </p:cNvSpPr>
            <p:nvPr/>
          </p:nvSpPr>
          <p:spPr bwMode="auto">
            <a:xfrm>
              <a:off x="1020" y="1829"/>
              <a:ext cx="635" cy="23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GB" sz="1800" b="1">
                  <a:solidFill>
                    <a:schemeClr val="accent2"/>
                  </a:solidFill>
                  <a:latin typeface="Arial" charset="0"/>
                </a:rPr>
                <a:t>Labour</a:t>
              </a:r>
            </a:p>
          </p:txBody>
        </p:sp>
        <p:sp>
          <p:nvSpPr>
            <p:cNvPr id="96271" name="Rectangle 15"/>
            <p:cNvSpPr>
              <a:spLocks noChangeArrowheads="1"/>
            </p:cNvSpPr>
            <p:nvPr/>
          </p:nvSpPr>
          <p:spPr bwMode="auto">
            <a:xfrm>
              <a:off x="340" y="1829"/>
              <a:ext cx="680" cy="23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</a:pPr>
              <a:r>
                <a:rPr lang="en-GB" sz="1800" b="1">
                  <a:solidFill>
                    <a:schemeClr val="accent2"/>
                  </a:solidFill>
                  <a:latin typeface="Arial" charset="0"/>
                </a:rPr>
                <a:t>Land</a:t>
              </a:r>
            </a:p>
          </p:txBody>
        </p:sp>
        <p:sp>
          <p:nvSpPr>
            <p:cNvPr id="96272" name="Line 16"/>
            <p:cNvSpPr>
              <a:spLocks noChangeShapeType="1"/>
            </p:cNvSpPr>
            <p:nvPr/>
          </p:nvSpPr>
          <p:spPr bwMode="auto">
            <a:xfrm>
              <a:off x="340" y="1829"/>
              <a:ext cx="1315" cy="0"/>
            </a:xfrm>
            <a:prstGeom prst="line">
              <a:avLst/>
            </a:prstGeom>
            <a:noFill/>
            <a:ln w="28575" cap="sq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6273" name="Line 17"/>
            <p:cNvSpPr>
              <a:spLocks noChangeShapeType="1"/>
            </p:cNvSpPr>
            <p:nvPr/>
          </p:nvSpPr>
          <p:spPr bwMode="auto">
            <a:xfrm>
              <a:off x="340" y="2059"/>
              <a:ext cx="1315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6274" name="Line 18"/>
            <p:cNvSpPr>
              <a:spLocks noChangeShapeType="1"/>
            </p:cNvSpPr>
            <p:nvPr/>
          </p:nvSpPr>
          <p:spPr bwMode="auto">
            <a:xfrm>
              <a:off x="340" y="3887"/>
              <a:ext cx="1315" cy="0"/>
            </a:xfrm>
            <a:prstGeom prst="line">
              <a:avLst/>
            </a:prstGeom>
            <a:noFill/>
            <a:ln w="28575" cap="sq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6275" name="Line 19"/>
            <p:cNvSpPr>
              <a:spLocks noChangeShapeType="1"/>
            </p:cNvSpPr>
            <p:nvPr/>
          </p:nvSpPr>
          <p:spPr bwMode="auto">
            <a:xfrm>
              <a:off x="340" y="1829"/>
              <a:ext cx="0" cy="2052"/>
            </a:xfrm>
            <a:prstGeom prst="line">
              <a:avLst/>
            </a:prstGeom>
            <a:noFill/>
            <a:ln w="28575" cap="sq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6276" name="Line 20"/>
            <p:cNvSpPr>
              <a:spLocks noChangeShapeType="1"/>
            </p:cNvSpPr>
            <p:nvPr/>
          </p:nvSpPr>
          <p:spPr bwMode="auto">
            <a:xfrm>
              <a:off x="988" y="1829"/>
              <a:ext cx="0" cy="206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6277" name="Line 21"/>
            <p:cNvSpPr>
              <a:spLocks noChangeShapeType="1"/>
            </p:cNvSpPr>
            <p:nvPr/>
          </p:nvSpPr>
          <p:spPr bwMode="auto">
            <a:xfrm>
              <a:off x="1655" y="1829"/>
              <a:ext cx="0" cy="2049"/>
            </a:xfrm>
            <a:prstGeom prst="line">
              <a:avLst/>
            </a:prstGeom>
            <a:noFill/>
            <a:ln w="28575" cap="sq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6278" name="Line 22"/>
            <p:cNvSpPr>
              <a:spLocks noChangeShapeType="1"/>
            </p:cNvSpPr>
            <p:nvPr/>
          </p:nvSpPr>
          <p:spPr bwMode="auto">
            <a:xfrm>
              <a:off x="340" y="2872"/>
              <a:ext cx="1315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6279" name="Line 23"/>
            <p:cNvSpPr>
              <a:spLocks noChangeShapeType="1"/>
            </p:cNvSpPr>
            <p:nvPr/>
          </p:nvSpPr>
          <p:spPr bwMode="auto">
            <a:xfrm>
              <a:off x="340" y="3174"/>
              <a:ext cx="1315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96308" name="Picture 52" descr="BottleWaterLabou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" y="2098"/>
              <a:ext cx="673" cy="7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311" name="Picture 55" descr="British pound 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" y="3315"/>
              <a:ext cx="602" cy="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313" name="Picture 5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224"/>
            <a:stretch>
              <a:fillRect/>
            </a:stretch>
          </p:blipFill>
          <p:spPr bwMode="auto">
            <a:xfrm>
              <a:off x="375" y="2079"/>
              <a:ext cx="577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6316" name="Picture 6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0" y="3231"/>
              <a:ext cx="372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6320" name="Group 64"/>
          <p:cNvGrpSpPr>
            <a:grpSpLocks/>
          </p:cNvGrpSpPr>
          <p:nvPr/>
        </p:nvGrpSpPr>
        <p:grpSpPr bwMode="auto">
          <a:xfrm>
            <a:off x="6572250" y="2892425"/>
            <a:ext cx="2103438" cy="3252788"/>
            <a:chOff x="4140" y="1822"/>
            <a:chExt cx="1325" cy="2049"/>
          </a:xfrm>
        </p:grpSpPr>
        <p:sp>
          <p:nvSpPr>
            <p:cNvPr id="96293" name="Text Box 37"/>
            <p:cNvSpPr txBox="1">
              <a:spLocks noChangeArrowheads="1"/>
            </p:cNvSpPr>
            <p:nvPr/>
          </p:nvSpPr>
          <p:spPr bwMode="auto">
            <a:xfrm>
              <a:off x="4150" y="2449"/>
              <a:ext cx="1315" cy="1402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GB" sz="2000">
                <a:latin typeface="Arial" charset="0"/>
              </a:endParaRPr>
            </a:p>
            <a:p>
              <a:pPr algn="ctr">
                <a:spcBef>
                  <a:spcPct val="50000"/>
                </a:spcBef>
              </a:pPr>
              <a:endParaRPr lang="en-GB" sz="2000">
                <a:latin typeface="Arial" charset="0"/>
              </a:endParaRPr>
            </a:p>
            <a:p>
              <a:pPr algn="ctr">
                <a:spcBef>
                  <a:spcPct val="50000"/>
                </a:spcBef>
              </a:pPr>
              <a:endParaRPr lang="en-GB" sz="2000">
                <a:latin typeface="Arial" charset="0"/>
              </a:endParaRPr>
            </a:p>
            <a:p>
              <a:pPr algn="ctr">
                <a:spcBef>
                  <a:spcPct val="50000"/>
                </a:spcBef>
              </a:pPr>
              <a:endParaRPr lang="en-GB" sz="2000">
                <a:latin typeface="Arial" charset="0"/>
              </a:endParaRPr>
            </a:p>
            <a:p>
              <a:pPr algn="ctr">
                <a:spcBef>
                  <a:spcPct val="50000"/>
                </a:spcBef>
              </a:pPr>
              <a:endParaRPr lang="en-GB" sz="2000">
                <a:latin typeface="Arial" charset="0"/>
              </a:endParaRPr>
            </a:p>
          </p:txBody>
        </p:sp>
        <p:sp>
          <p:nvSpPr>
            <p:cNvPr id="96301" name="Rectangle 45"/>
            <p:cNvSpPr>
              <a:spLocks noChangeArrowheads="1"/>
            </p:cNvSpPr>
            <p:nvPr/>
          </p:nvSpPr>
          <p:spPr bwMode="auto">
            <a:xfrm>
              <a:off x="4140" y="1830"/>
              <a:ext cx="1317" cy="62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6288" name="Text Box 32"/>
            <p:cNvSpPr txBox="1">
              <a:spLocks noChangeArrowheads="1"/>
            </p:cNvSpPr>
            <p:nvPr/>
          </p:nvSpPr>
          <p:spPr bwMode="auto">
            <a:xfrm>
              <a:off x="4150" y="1929"/>
              <a:ext cx="1315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000">
                  <a:solidFill>
                    <a:schemeClr val="accent2"/>
                  </a:solidFill>
                  <a:latin typeface="Arial" charset="0"/>
                </a:rPr>
                <a:t>Goods and/or Services</a:t>
              </a:r>
            </a:p>
          </p:txBody>
        </p:sp>
        <p:pic>
          <p:nvPicPr>
            <p:cNvPr id="96306" name="Picture 50" descr="bottleofWater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0" y="2510"/>
              <a:ext cx="1004" cy="1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6300" name="Rectangle 44"/>
            <p:cNvSpPr>
              <a:spLocks noChangeArrowheads="1"/>
            </p:cNvSpPr>
            <p:nvPr/>
          </p:nvSpPr>
          <p:spPr bwMode="auto">
            <a:xfrm>
              <a:off x="4144" y="1822"/>
              <a:ext cx="1314" cy="2049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6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6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6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6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6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6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6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302" grpId="0" animBg="1"/>
      <p:bldP spid="96260" grpId="0" animBg="1"/>
      <p:bldP spid="96261" grpId="0" animBg="1"/>
      <p:bldP spid="96284" grpId="0" animBg="1"/>
      <p:bldP spid="96285" grpId="0" animBg="1"/>
      <p:bldP spid="962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96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700" y="4824413"/>
            <a:ext cx="1677988" cy="167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468313" y="1776413"/>
            <a:ext cx="7993062" cy="936625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323850" y="1163638"/>
            <a:ext cx="80010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GB">
                <a:latin typeface="Arial" charset="0"/>
              </a:rPr>
              <a:t>It can be defined as:</a:t>
            </a:r>
            <a:br>
              <a:rPr lang="en-GB">
                <a:latin typeface="Arial" charset="0"/>
              </a:rPr>
            </a:br>
            <a:endParaRPr lang="en-GB">
              <a:latin typeface="Arial" charset="0"/>
            </a:endParaRP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GB" i="1">
                <a:solidFill>
                  <a:schemeClr val="accent2"/>
                </a:solidFill>
                <a:latin typeface="Arial" charset="0"/>
              </a:rPr>
              <a:t>“The increase in the benefits of a good or service which are created at each stage of production”</a:t>
            </a:r>
            <a:r>
              <a:rPr lang="en-GB">
                <a:latin typeface="Arial" charset="0"/>
              </a:rPr>
              <a:t> </a:t>
            </a:r>
            <a:br>
              <a:rPr lang="en-GB">
                <a:latin typeface="Arial" charset="0"/>
              </a:rPr>
            </a:br>
            <a:endParaRPr lang="en-GB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GB">
                <a:latin typeface="Arial" charset="0"/>
              </a:rPr>
              <a:t>This means that value can be added simply by making a product more appealing to customers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 typeface="Wingdings 3" pitchFamily="18" charset="2"/>
              <a:buBlip>
                <a:blip r:embed="rId4"/>
              </a:buBlip>
            </a:pPr>
            <a:r>
              <a:rPr lang="en-GB" sz="2000">
                <a:latin typeface="Arial" charset="0"/>
              </a:rPr>
              <a:t>Methods of </a:t>
            </a:r>
            <a:r>
              <a:rPr lang="en-GB" sz="2000">
                <a:solidFill>
                  <a:srgbClr val="FF0000"/>
                </a:solidFill>
                <a:latin typeface="Arial" charset="0"/>
              </a:rPr>
              <a:t>Adding Value</a:t>
            </a:r>
            <a:r>
              <a:rPr lang="en-GB" sz="2000">
                <a:latin typeface="Arial" charset="0"/>
              </a:rPr>
              <a:t> include: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endParaRPr lang="en-GB">
              <a:latin typeface="Arial" charset="0"/>
            </a:endParaRPr>
          </a:p>
          <a:p>
            <a:pPr marL="1600200" lvl="3" indent="-228600" eaLnBrk="1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</a:pPr>
            <a:endParaRPr lang="en-GB" sz="160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endParaRPr lang="en-GB">
              <a:latin typeface="Arial" charset="0"/>
            </a:endParaRPr>
          </a:p>
        </p:txBody>
      </p:sp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401638" y="4124325"/>
            <a:ext cx="2771775" cy="24225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-25400" y="4060825"/>
            <a:ext cx="3252788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endParaRPr lang="en-GB" b="1">
              <a:solidFill>
                <a:schemeClr val="accent2"/>
              </a:solidFill>
              <a:latin typeface="Arial" charset="0"/>
            </a:endParaRPr>
          </a:p>
          <a:p>
            <a:pPr marL="742950" lvl="1" indent="-285750" eaLnBrk="1" hangingPunct="1">
              <a:spcBef>
                <a:spcPct val="20000"/>
              </a:spcBef>
              <a:buFont typeface="Wingdings 3" pitchFamily="18" charset="2"/>
              <a:buBlip>
                <a:blip r:embed="rId4"/>
              </a:buBlip>
            </a:pPr>
            <a:r>
              <a:rPr lang="en-GB" sz="1600" b="1">
                <a:latin typeface="Arial" charset="0"/>
              </a:rPr>
              <a:t>E.g. turning steel sheets into teaspoons</a:t>
            </a:r>
            <a:endParaRPr lang="en-GB" sz="2000">
              <a:latin typeface="Arial" charset="0"/>
            </a:endParaRPr>
          </a:p>
        </p:txBody>
      </p:sp>
      <p:sp>
        <p:nvSpPr>
          <p:cNvPr id="97289" name="Rectangle 9"/>
          <p:cNvSpPr>
            <a:spLocks noChangeArrowheads="1"/>
          </p:cNvSpPr>
          <p:nvPr/>
        </p:nvSpPr>
        <p:spPr bwMode="auto">
          <a:xfrm>
            <a:off x="92075" y="4127500"/>
            <a:ext cx="3390900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GB" sz="1800" b="1">
                <a:solidFill>
                  <a:schemeClr val="accent2"/>
                </a:solidFill>
                <a:latin typeface="Arial" charset="0"/>
              </a:rPr>
              <a:t>Changing Raw Materials</a:t>
            </a:r>
            <a:endParaRPr lang="en-GB" sz="1800">
              <a:latin typeface="Arial" charset="0"/>
            </a:endParaRPr>
          </a:p>
        </p:txBody>
      </p:sp>
      <p:sp>
        <p:nvSpPr>
          <p:cNvPr id="97290" name="Rectangle 10"/>
          <p:cNvSpPr>
            <a:spLocks noChangeArrowheads="1"/>
          </p:cNvSpPr>
          <p:nvPr/>
        </p:nvSpPr>
        <p:spPr bwMode="auto">
          <a:xfrm>
            <a:off x="3219450" y="4122738"/>
            <a:ext cx="2771775" cy="24225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7291" name="Rectangle 11"/>
          <p:cNvSpPr>
            <a:spLocks noChangeArrowheads="1"/>
          </p:cNvSpPr>
          <p:nvPr/>
        </p:nvSpPr>
        <p:spPr bwMode="auto">
          <a:xfrm>
            <a:off x="2830513" y="4060825"/>
            <a:ext cx="3252787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endParaRPr lang="en-GB" b="1">
              <a:solidFill>
                <a:schemeClr val="accent2"/>
              </a:solidFill>
              <a:latin typeface="Arial" charset="0"/>
            </a:endParaRPr>
          </a:p>
          <a:p>
            <a:pPr marL="742950" lvl="1" indent="-285750" eaLnBrk="1" hangingPunct="1">
              <a:spcBef>
                <a:spcPct val="20000"/>
              </a:spcBef>
              <a:buFont typeface="Wingdings 3" pitchFamily="18" charset="2"/>
              <a:buBlip>
                <a:blip r:embed="rId4"/>
              </a:buBlip>
            </a:pPr>
            <a:r>
              <a:rPr lang="en-GB" sz="1600" b="1">
                <a:latin typeface="Arial" charset="0"/>
              </a:rPr>
              <a:t>E.g. shaped perfume bottles</a:t>
            </a:r>
            <a:endParaRPr lang="en-GB" sz="2000">
              <a:latin typeface="Arial" charset="0"/>
            </a:endParaRPr>
          </a:p>
        </p:txBody>
      </p:sp>
      <p:sp>
        <p:nvSpPr>
          <p:cNvPr id="97292" name="Rectangle 12"/>
          <p:cNvSpPr>
            <a:spLocks noChangeArrowheads="1"/>
          </p:cNvSpPr>
          <p:nvPr/>
        </p:nvSpPr>
        <p:spPr bwMode="auto">
          <a:xfrm>
            <a:off x="3170238" y="4125913"/>
            <a:ext cx="2862262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GB" sz="1800" b="1">
                <a:solidFill>
                  <a:schemeClr val="accent2"/>
                </a:solidFill>
                <a:latin typeface="Arial" charset="0"/>
              </a:rPr>
              <a:t>Packaging</a:t>
            </a:r>
            <a:endParaRPr lang="en-GB" sz="1800">
              <a:latin typeface="Arial" charset="0"/>
            </a:endParaRPr>
          </a:p>
        </p:txBody>
      </p:sp>
      <p:sp>
        <p:nvSpPr>
          <p:cNvPr id="97293" name="Rectangle 13"/>
          <p:cNvSpPr>
            <a:spLocks noChangeArrowheads="1"/>
          </p:cNvSpPr>
          <p:nvPr/>
        </p:nvSpPr>
        <p:spPr bwMode="auto">
          <a:xfrm>
            <a:off x="6042025" y="4125913"/>
            <a:ext cx="2771775" cy="24225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7294" name="Rectangle 14"/>
          <p:cNvSpPr>
            <a:spLocks noChangeArrowheads="1"/>
          </p:cNvSpPr>
          <p:nvPr/>
        </p:nvSpPr>
        <p:spPr bwMode="auto">
          <a:xfrm>
            <a:off x="5614988" y="4060825"/>
            <a:ext cx="3252787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endParaRPr lang="en-GB" b="1">
              <a:solidFill>
                <a:schemeClr val="accent2"/>
              </a:solidFill>
              <a:latin typeface="Arial" charset="0"/>
            </a:endParaRPr>
          </a:p>
          <a:p>
            <a:pPr marL="742950" lvl="1" indent="-285750" eaLnBrk="1" hangingPunct="1">
              <a:spcBef>
                <a:spcPct val="20000"/>
              </a:spcBef>
              <a:buFont typeface="Wingdings 3" pitchFamily="18" charset="2"/>
              <a:buBlip>
                <a:blip r:embed="rId4"/>
              </a:buBlip>
            </a:pPr>
            <a:r>
              <a:rPr lang="en-GB" sz="1600" b="1">
                <a:latin typeface="Arial" charset="0"/>
              </a:rPr>
              <a:t>E.g. using famous personalities or logos</a:t>
            </a:r>
            <a:endParaRPr lang="en-GB" sz="2000">
              <a:latin typeface="Arial" charset="0"/>
            </a:endParaRPr>
          </a:p>
        </p:txBody>
      </p:sp>
      <p:sp>
        <p:nvSpPr>
          <p:cNvPr id="97295" name="Rectangle 15"/>
          <p:cNvSpPr>
            <a:spLocks noChangeArrowheads="1"/>
          </p:cNvSpPr>
          <p:nvPr/>
        </p:nvSpPr>
        <p:spPr bwMode="auto">
          <a:xfrm>
            <a:off x="5992813" y="4125913"/>
            <a:ext cx="2862262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GB" sz="1800" b="1">
                <a:solidFill>
                  <a:schemeClr val="accent2"/>
                </a:solidFill>
                <a:latin typeface="Arial" charset="0"/>
              </a:rPr>
              <a:t>Branding</a:t>
            </a:r>
            <a:endParaRPr lang="en-GB" sz="1800">
              <a:latin typeface="Arial" charset="0"/>
            </a:endParaRPr>
          </a:p>
        </p:txBody>
      </p:sp>
      <p:pic>
        <p:nvPicPr>
          <p:cNvPr id="97297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91"/>
          <a:stretch>
            <a:fillRect/>
          </a:stretch>
        </p:blipFill>
        <p:spPr bwMode="auto">
          <a:xfrm>
            <a:off x="557213" y="5053013"/>
            <a:ext cx="2557462" cy="137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298" name="Picture 1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288" y="5045075"/>
            <a:ext cx="1687512" cy="142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7299" name="Rectangle 19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/>
              <a:t>What Is Value-Added?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7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7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7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97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97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 animBg="1"/>
      <p:bldP spid="97287" grpId="0" animBg="1"/>
      <p:bldP spid="97288" grpId="0" build="p" bldLvl="2"/>
      <p:bldP spid="97289" grpId="0" build="p" bldLvl="2"/>
      <p:bldP spid="97290" grpId="0" animBg="1"/>
      <p:bldP spid="97291" grpId="0" build="p" bldLvl="2"/>
      <p:bldP spid="97292" grpId="0" build="p" bldLvl="2"/>
      <p:bldP spid="97293" grpId="0" animBg="1"/>
      <p:bldP spid="97294" grpId="0" build="p" bldLvl="2"/>
      <p:bldP spid="97295" grpId="0" build="p" bldLvl="2"/>
    </p:bldLst>
  </p:timing>
</p:sld>
</file>

<file path=ppt/theme/theme1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 Presentation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628</Words>
  <Application>Microsoft Office PowerPoint</Application>
  <PresentationFormat>On-screen Show (4:3)</PresentationFormat>
  <Paragraphs>130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Times New Roman</vt:lpstr>
      <vt:lpstr>Comic Sans MS</vt:lpstr>
      <vt:lpstr>Arial</vt:lpstr>
      <vt:lpstr>Wingdings 3</vt:lpstr>
      <vt:lpstr>Tempus Sans ITC</vt:lpstr>
      <vt:lpstr>1_Blank Presentation</vt:lpstr>
      <vt:lpstr>Positioning The Product</vt:lpstr>
      <vt:lpstr>Identifying The Competition</vt:lpstr>
      <vt:lpstr>Identifying Strengths &amp; Weaknesses</vt:lpstr>
      <vt:lpstr>Market Mapping</vt:lpstr>
      <vt:lpstr>An Example of A Market Map</vt:lpstr>
      <vt:lpstr>Competitive Advantage</vt:lpstr>
      <vt:lpstr>Gaining A Competitive Advantage</vt:lpstr>
      <vt:lpstr>Adding Value</vt:lpstr>
      <vt:lpstr>What Is Value-Added?</vt:lpstr>
      <vt:lpstr>Calculating Value Added</vt:lpstr>
      <vt:lpstr>Added Value and Survival</vt:lpstr>
    </vt:vector>
  </TitlesOfParts>
  <Company>Business Studies Online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 Murray</dc:creator>
  <cp:lastModifiedBy>Stephen Gouldthorpe</cp:lastModifiedBy>
  <cp:revision>215</cp:revision>
  <cp:lastPrinted>2002-07-17T11:16:39Z</cp:lastPrinted>
  <dcterms:created xsi:type="dcterms:W3CDTF">2001-07-04T09:21:15Z</dcterms:created>
  <dcterms:modified xsi:type="dcterms:W3CDTF">2018-06-06T15:41:53Z</dcterms:modified>
</cp:coreProperties>
</file>