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33"/>
    <p:restoredTop sz="94632"/>
  </p:normalViewPr>
  <p:slideViewPr>
    <p:cSldViewPr snapToGrid="0" snapToObjects="1">
      <p:cViewPr>
        <p:scale>
          <a:sx n="100" d="100"/>
          <a:sy n="100" d="100"/>
        </p:scale>
        <p:origin x="288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A990-00AC-8046-9D36-FA90230064C9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0901-953F-824A-AE98-87F6E94A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A990-00AC-8046-9D36-FA90230064C9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0901-953F-824A-AE98-87F6E94A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A990-00AC-8046-9D36-FA90230064C9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0901-953F-824A-AE98-87F6E94A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A990-00AC-8046-9D36-FA90230064C9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0901-953F-824A-AE98-87F6E94A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A990-00AC-8046-9D36-FA90230064C9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0901-953F-824A-AE98-87F6E94A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A990-00AC-8046-9D36-FA90230064C9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0901-953F-824A-AE98-87F6E94A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A990-00AC-8046-9D36-FA90230064C9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0901-953F-824A-AE98-87F6E94A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A990-00AC-8046-9D36-FA90230064C9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0901-953F-824A-AE98-87F6E94A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A990-00AC-8046-9D36-FA90230064C9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0901-953F-824A-AE98-87F6E94A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A990-00AC-8046-9D36-FA90230064C9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0901-953F-824A-AE98-87F6E94A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A990-00AC-8046-9D36-FA90230064C9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0901-953F-824A-AE98-87F6E94A4C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AA990-00AC-8046-9D36-FA90230064C9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30901-953F-824A-AE98-87F6E94A4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09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107232" y="33702"/>
            <a:ext cx="6857999" cy="9840860"/>
            <a:chOff x="114300" y="33702"/>
            <a:chExt cx="7310120" cy="9840860"/>
          </a:xfrm>
        </p:grpSpPr>
        <p:sp>
          <p:nvSpPr>
            <p:cNvPr id="10" name="Rectangle 9"/>
            <p:cNvSpPr/>
            <p:nvPr/>
          </p:nvSpPr>
          <p:spPr>
            <a:xfrm>
              <a:off x="202295" y="1673238"/>
              <a:ext cx="3086100" cy="21717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543935" y="1756722"/>
              <a:ext cx="3656330" cy="81178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45573" y="1756722"/>
              <a:ext cx="2991483" cy="574040"/>
              <a:chOff x="262825" y="12700"/>
              <a:chExt cx="3710116" cy="647251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293532" y="12700"/>
                <a:ext cx="3634734" cy="647251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>
                <a:glow>
                  <a:schemeClr val="accent1">
                    <a:alpha val="40000"/>
                  </a:schemeClr>
                </a:glow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Text Box 1306"/>
              <p:cNvSpPr txBox="1"/>
              <p:nvPr/>
            </p:nvSpPr>
            <p:spPr>
              <a:xfrm>
                <a:off x="262825" y="116840"/>
                <a:ext cx="3710116" cy="54304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50" dirty="0">
                    <a:solidFill>
                      <a:schemeClr val="tx1"/>
                    </a:solidFill>
                    <a:effectLst/>
                    <a:ea typeface="Times New Roman" charset="0"/>
                    <a:cs typeface="Times New Roman" charset="0"/>
                  </a:rPr>
                  <a:t>MARKET SHARE = </a:t>
                </a:r>
                <a:r>
                  <a:rPr lang="en-US" sz="1050" b="1" u="sng" dirty="0">
                    <a:solidFill>
                      <a:schemeClr val="tx1"/>
                    </a:solidFill>
                    <a:effectLst/>
                    <a:ea typeface="Times New Roman" charset="0"/>
                    <a:cs typeface="Times New Roman" charset="0"/>
                  </a:rPr>
                  <a:t>SALES OF A BUSINESS</a:t>
                </a:r>
                <a:r>
                  <a:rPr lang="en-US" sz="1050" b="1" dirty="0">
                    <a:solidFill>
                      <a:schemeClr val="tx1"/>
                    </a:solidFill>
                    <a:effectLst/>
                    <a:ea typeface="Times New Roman" charset="0"/>
                    <a:cs typeface="Times New Roman" charset="0"/>
                  </a:rPr>
                  <a:t> X100</a:t>
                </a:r>
                <a:endParaRPr lang="en-US" sz="1050" dirty="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endParaRPr>
              </a:p>
              <a:p>
                <a:pPr marL="457200" marR="0" indent="45720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50" b="1" dirty="0">
                    <a:solidFill>
                      <a:schemeClr val="tx1"/>
                    </a:solidFill>
                    <a:effectLst/>
                    <a:ea typeface="Times New Roman" charset="0"/>
                    <a:cs typeface="Times New Roman" charset="0"/>
                  </a:rPr>
                  <a:t>TOTAL SALES IN THE MARKET</a:t>
                </a:r>
                <a:endParaRPr lang="en-US" sz="1050" dirty="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dirty="0">
                    <a:solidFill>
                      <a:schemeClr val="tx1"/>
                    </a:solidFill>
                    <a:effectLst/>
                    <a:ea typeface="Times New Roman" charset="0"/>
                    <a:cs typeface="Times New Roman" charset="0"/>
                  </a:rPr>
                  <a:t> </a:t>
                </a:r>
                <a:endParaRPr lang="en-US" sz="1050" dirty="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endParaRPr>
              </a:p>
            </p:txBody>
          </p:sp>
        </p:grpSp>
        <p:sp>
          <p:nvSpPr>
            <p:cNvPr id="5" name="Text Box 1307"/>
            <p:cNvSpPr txBox="1"/>
            <p:nvPr/>
          </p:nvSpPr>
          <p:spPr>
            <a:xfrm>
              <a:off x="114300" y="33702"/>
              <a:ext cx="7310120" cy="136144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20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600">
                  <a:ln>
                    <a:noFill/>
                  </a:ln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latin typeface="Garamond" charset="0"/>
                  <a:ea typeface="Times New Roman" charset="0"/>
                  <a:cs typeface="Times New Roman" charset="0"/>
                </a:rPr>
                <a:t>EQUATIONS YOU NEED TO KNOW</a:t>
              </a:r>
              <a:endParaRPr lang="en-US" sz="1050">
                <a:effectLst/>
                <a:latin typeface="Century Gothic" charset="0"/>
                <a:ea typeface="Times New Roman" charset="0"/>
                <a:cs typeface="Times New Roman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42899" y="2506550"/>
              <a:ext cx="3149597" cy="600611"/>
              <a:chOff x="402776" y="-55505"/>
              <a:chExt cx="3151076" cy="602272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402776" y="-55505"/>
                <a:ext cx="2849360" cy="46101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Text Box 600"/>
              <p:cNvSpPr txBox="1"/>
              <p:nvPr/>
            </p:nvSpPr>
            <p:spPr>
              <a:xfrm>
                <a:off x="402776" y="-26321"/>
                <a:ext cx="3151076" cy="5730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50" dirty="0">
                    <a:solidFill>
                      <a:schemeClr val="tx1"/>
                    </a:solidFill>
                    <a:effectLst/>
                    <a:ea typeface="Times New Roman" charset="0"/>
                    <a:cs typeface="Times New Roman" charset="0"/>
                  </a:rPr>
                  <a:t>PED = </a:t>
                </a:r>
                <a:r>
                  <a:rPr lang="en-US" sz="1050" b="1" u="sng" dirty="0">
                    <a:solidFill>
                      <a:schemeClr val="tx1"/>
                    </a:solidFill>
                    <a:effectLst/>
                    <a:ea typeface="Times New Roman" charset="0"/>
                    <a:cs typeface="Times New Roman" charset="0"/>
                  </a:rPr>
                  <a:t>% CHANGE IN QUANTITY DEMANDED</a:t>
                </a:r>
                <a:endParaRPr lang="en-US" sz="1050" dirty="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50" b="1" dirty="0">
                    <a:solidFill>
                      <a:schemeClr val="tx1"/>
                    </a:solidFill>
                    <a:effectLst/>
                    <a:ea typeface="Times New Roman" charset="0"/>
                    <a:cs typeface="Times New Roman" charset="0"/>
                  </a:rPr>
                  <a:t>                     % CHANGE IN PRICE</a:t>
                </a:r>
                <a:endParaRPr lang="en-US" sz="1050" dirty="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45574" y="3215111"/>
              <a:ext cx="2971166" cy="601551"/>
              <a:chOff x="180288" y="-27511"/>
              <a:chExt cx="2973136" cy="601551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05063" y="-27511"/>
                <a:ext cx="2948361" cy="45974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Text Box 1207"/>
              <p:cNvSpPr txBox="1"/>
              <p:nvPr/>
            </p:nvSpPr>
            <p:spPr>
              <a:xfrm>
                <a:off x="180288" y="0"/>
                <a:ext cx="2973136" cy="57404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50" dirty="0">
                    <a:solidFill>
                      <a:schemeClr val="tx1"/>
                    </a:solidFill>
                    <a:effectLst/>
                    <a:ea typeface="Times New Roman" charset="0"/>
                    <a:cs typeface="Times New Roman" charset="0"/>
                  </a:rPr>
                  <a:t>YED = </a:t>
                </a:r>
                <a:r>
                  <a:rPr lang="en-US" sz="1050" b="1" u="sng" dirty="0">
                    <a:solidFill>
                      <a:schemeClr val="tx1"/>
                    </a:solidFill>
                    <a:effectLst/>
                    <a:ea typeface="Times New Roman" charset="0"/>
                    <a:cs typeface="Times New Roman" charset="0"/>
                  </a:rPr>
                  <a:t>% CHANGE IN QUANTITY DEMANDED</a:t>
                </a:r>
                <a:endParaRPr lang="en-US" sz="1050" dirty="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50" b="1" dirty="0">
                    <a:solidFill>
                      <a:schemeClr val="tx1"/>
                    </a:solidFill>
                    <a:effectLst/>
                    <a:ea typeface="Times New Roman" charset="0"/>
                    <a:cs typeface="Times New Roman" charset="0"/>
                  </a:rPr>
                  <a:t>                % CHANGE IN INCOME</a:t>
                </a:r>
                <a:endParaRPr lang="en-US" sz="1050" dirty="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endParaRPr>
              </a:p>
            </p:txBody>
          </p:sp>
        </p:grpSp>
        <p:sp>
          <p:nvSpPr>
            <p:cNvPr id="8" name="Text Box 1309"/>
            <p:cNvSpPr txBox="1"/>
            <p:nvPr/>
          </p:nvSpPr>
          <p:spPr>
            <a:xfrm>
              <a:off x="4345305" y="1878642"/>
              <a:ext cx="2400935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dirty="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 SALES VOLUME =</a:t>
              </a:r>
              <a:r>
                <a:rPr lang="en-US" sz="1050" b="1" u="sng" dirty="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SALES REVENUES</a:t>
              </a:r>
              <a:endParaRPr lang="en-US" sz="1050" dirty="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         	 </a:t>
              </a:r>
              <a:r>
                <a:rPr lang="en-US" sz="1050" b="1" dirty="0" smtClean="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         PRICE</a:t>
              </a:r>
              <a:endParaRPr lang="en-US" sz="1050" dirty="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9" name="Text Box 1310"/>
            <p:cNvSpPr txBox="1"/>
            <p:nvPr/>
          </p:nvSpPr>
          <p:spPr>
            <a:xfrm>
              <a:off x="915670" y="1379053"/>
              <a:ext cx="1486535" cy="34544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20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THEME ONE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11" name="Text Box 1312"/>
            <p:cNvSpPr txBox="1"/>
            <p:nvPr/>
          </p:nvSpPr>
          <p:spPr>
            <a:xfrm>
              <a:off x="4800599" y="1467162"/>
              <a:ext cx="1486535" cy="34544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20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THEME TWO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12" name="Text Box 1313"/>
            <p:cNvSpPr txBox="1"/>
            <p:nvPr/>
          </p:nvSpPr>
          <p:spPr>
            <a:xfrm>
              <a:off x="4229735" y="2559362"/>
              <a:ext cx="2629535" cy="3454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 SALES REVENUE =</a:t>
              </a: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PRICE X QUANTITY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13" name="Text Box 1314"/>
            <p:cNvSpPr txBox="1"/>
            <p:nvPr/>
          </p:nvSpPr>
          <p:spPr>
            <a:xfrm>
              <a:off x="4343400" y="3242622"/>
              <a:ext cx="2400935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TOTAL COSTS =</a:t>
              </a: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FIXED COSTS +      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                         VARIABLE COSTS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14300" y="4042722"/>
              <a:ext cx="3429635" cy="58318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Text Box 1315"/>
            <p:cNvSpPr txBox="1"/>
            <p:nvPr/>
          </p:nvSpPr>
          <p:spPr>
            <a:xfrm>
              <a:off x="4344670" y="3933502"/>
              <a:ext cx="2400935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TOTAL VARIABLE =</a:t>
              </a: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TOTAL COSTS – 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                               FIXED COSTS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15" name="Text Box 1316"/>
            <p:cNvSpPr txBox="1"/>
            <p:nvPr/>
          </p:nvSpPr>
          <p:spPr>
            <a:xfrm>
              <a:off x="4344035" y="4616762"/>
              <a:ext cx="2400935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TOTAL VARIABLE =</a:t>
              </a: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AVERAGE 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  <a:p>
              <a:pPr marL="457200" marR="0" indent="45720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VARIABLE X OUTPUT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16" name="Text Box 1317"/>
            <p:cNvSpPr txBox="1"/>
            <p:nvPr/>
          </p:nvSpPr>
          <p:spPr>
            <a:xfrm>
              <a:off x="4116070" y="5419402"/>
              <a:ext cx="2971800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dirty="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AVERAGE VARIABLE = </a:t>
              </a:r>
              <a:r>
                <a:rPr lang="en-US" sz="1050" b="1" u="sng" dirty="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VARIABLE </a:t>
              </a:r>
              <a:r>
                <a:rPr lang="en-US" sz="1050" b="1" u="sng" dirty="0" smtClean="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COSTS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 smtClean="0">
                  <a:solidFill>
                    <a:schemeClr val="tx1"/>
                  </a:solidFill>
                  <a:ea typeface="Times New Roman" charset="0"/>
                  <a:cs typeface="Times New Roman" charset="0"/>
                </a:rPr>
                <a:t>	                OUTPUT</a:t>
              </a:r>
              <a:endParaRPr lang="en-US" sz="1050" dirty="0" smtClean="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17" name="Text Box 1318"/>
            <p:cNvSpPr txBox="1"/>
            <p:nvPr/>
          </p:nvSpPr>
          <p:spPr>
            <a:xfrm>
              <a:off x="343535" y="4273862"/>
              <a:ext cx="2515235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BREAKEVEN =</a:t>
              </a: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</a:t>
              </a:r>
              <a:r>
                <a:rPr lang="en-US" sz="1050" b="1" u="sng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TOTAL FIXED COSTS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  <a:p>
              <a:pPr marL="45720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       CONTRIBUTION PER UNIT	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18" name="Text Box 1319"/>
            <p:cNvSpPr txBox="1"/>
            <p:nvPr/>
          </p:nvSpPr>
          <p:spPr>
            <a:xfrm>
              <a:off x="458470" y="5076502"/>
              <a:ext cx="2400935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CONTRIBUTION =</a:t>
              </a: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SELLING PRICE –  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              VARIABLE COST PER UNIT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19" name="Text Box 1320"/>
            <p:cNvSpPr txBox="1"/>
            <p:nvPr/>
          </p:nvSpPr>
          <p:spPr>
            <a:xfrm>
              <a:off x="230505" y="5764842"/>
              <a:ext cx="2858135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TOTAL CONTRIBUTION =</a:t>
              </a: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CONTRIBUTION 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                 PER UNIT X NUMBER UNITS SOLD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u="none" strike="noStrike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 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20" name="Text Box 1321"/>
            <p:cNvSpPr txBox="1"/>
            <p:nvPr/>
          </p:nvSpPr>
          <p:spPr>
            <a:xfrm>
              <a:off x="342900" y="6445562"/>
              <a:ext cx="2743835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MARGIN OF SAFETY=</a:t>
              </a: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TOTAL OUTPUT – 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                                  BREAKEVEN POINT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u="none" strike="noStrike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 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21" name="Text Box 1322"/>
            <p:cNvSpPr txBox="1"/>
            <p:nvPr/>
          </p:nvSpPr>
          <p:spPr>
            <a:xfrm>
              <a:off x="4344670" y="6105202"/>
              <a:ext cx="2400935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PROFIT =</a:t>
              </a: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TOTAL REVENUE – TOTAL 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               COSTS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22" name="Text Box 1323"/>
            <p:cNvSpPr txBox="1"/>
            <p:nvPr/>
          </p:nvSpPr>
          <p:spPr>
            <a:xfrm>
              <a:off x="458470" y="7133902"/>
              <a:ext cx="2400935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GROSS PROFIT =</a:t>
              </a: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SALES REVENUE – 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                            COST OF SALE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23" name="Text Box 1324"/>
            <p:cNvSpPr txBox="1"/>
            <p:nvPr/>
          </p:nvSpPr>
          <p:spPr>
            <a:xfrm>
              <a:off x="572136" y="7817162"/>
              <a:ext cx="2513965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dirty="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GP MARGIN = </a:t>
              </a:r>
              <a:r>
                <a:rPr lang="en-US" sz="1050" b="1" u="sng" dirty="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GROSS PROFIT</a:t>
              </a:r>
              <a:r>
                <a:rPr lang="en-US" sz="1050" b="1" dirty="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</a:t>
              </a:r>
              <a:r>
                <a:rPr lang="en-US" sz="1050" b="1" dirty="0" smtClean="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X100</a:t>
              </a:r>
              <a:r>
                <a:rPr lang="en-US" sz="1050" dirty="0">
                  <a:solidFill>
                    <a:schemeClr val="tx1"/>
                  </a:solidFill>
                  <a:ea typeface="Times New Roman" charset="0"/>
                  <a:cs typeface="Times New Roman" charset="0"/>
                </a:rPr>
                <a:t> </a:t>
              </a:r>
              <a:r>
                <a:rPr lang="en-US" sz="1050" dirty="0" smtClean="0">
                  <a:solidFill>
                    <a:schemeClr val="tx1"/>
                  </a:solidFill>
                  <a:ea typeface="Times New Roman" charset="0"/>
                  <a:cs typeface="Times New Roman" charset="0"/>
                </a:rPr>
                <a:t>            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dirty="0">
                  <a:solidFill>
                    <a:schemeClr val="tx1"/>
                  </a:solidFill>
                  <a:ea typeface="Times New Roman" charset="0"/>
                  <a:cs typeface="Times New Roman" charset="0"/>
                </a:rPr>
                <a:t> </a:t>
              </a:r>
              <a:r>
                <a:rPr lang="en-US" sz="1050" dirty="0" smtClean="0">
                  <a:solidFill>
                    <a:schemeClr val="tx1"/>
                  </a:solidFill>
                  <a:ea typeface="Times New Roman" charset="0"/>
                  <a:cs typeface="Times New Roman" charset="0"/>
                </a:rPr>
                <a:t>                        S</a:t>
              </a:r>
              <a:r>
                <a:rPr lang="en-US" sz="1050" b="1" dirty="0" smtClean="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ALES </a:t>
              </a:r>
              <a:r>
                <a:rPr lang="en-US" sz="1050" b="1" dirty="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REVENUE</a:t>
              </a:r>
              <a:endParaRPr lang="en-US" sz="1050" dirty="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                            </a:t>
              </a:r>
              <a:endParaRPr lang="en-US" sz="1050" dirty="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24" name="Text Box 1325"/>
            <p:cNvSpPr txBox="1"/>
            <p:nvPr/>
          </p:nvSpPr>
          <p:spPr>
            <a:xfrm>
              <a:off x="457200" y="8500422"/>
              <a:ext cx="2629535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OPERATING PROFIT =</a:t>
              </a: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GROSS PROFIT – 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                                   EXPENSES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25" name="Text Box 1326"/>
            <p:cNvSpPr txBox="1"/>
            <p:nvPr/>
          </p:nvSpPr>
          <p:spPr>
            <a:xfrm>
              <a:off x="457835" y="9188762"/>
              <a:ext cx="2743835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OP MARGIN = </a:t>
              </a:r>
              <a:r>
                <a:rPr lang="en-US" sz="1050" b="1" u="sng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OPERATING PROFIT</a:t>
              </a: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X100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  <a:p>
              <a:pPr marL="0" marR="0" indent="45720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              SALES REVENUE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                            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26" name="Text Box 1327"/>
            <p:cNvSpPr txBox="1"/>
            <p:nvPr/>
          </p:nvSpPr>
          <p:spPr>
            <a:xfrm>
              <a:off x="4344035" y="6788462"/>
              <a:ext cx="2400935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NET PROFIT =</a:t>
              </a: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OPERATING PROFIT – 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                      INTEREST/TAX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27" name="Text Box 1351"/>
            <p:cNvSpPr txBox="1"/>
            <p:nvPr/>
          </p:nvSpPr>
          <p:spPr>
            <a:xfrm>
              <a:off x="4458335" y="7474262"/>
              <a:ext cx="2286635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NP MARGIN = </a:t>
              </a:r>
              <a:r>
                <a:rPr lang="en-US" sz="1050" b="1" u="sng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NET PROFIT</a:t>
              </a: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X100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  <a:p>
              <a:pPr marL="0" marR="0" indent="45720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          SALES REVENUE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                            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28" name="Text Box 1352"/>
            <p:cNvSpPr txBox="1"/>
            <p:nvPr/>
          </p:nvSpPr>
          <p:spPr>
            <a:xfrm>
              <a:off x="4344035" y="8160062"/>
              <a:ext cx="2629535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CURRENT RATIO = </a:t>
              </a:r>
              <a:r>
                <a:rPr lang="en-US" sz="1050" b="1" u="sng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CURRENT ASSETS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  <a:p>
              <a:pPr marL="0" marR="0" indent="45720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               CURRENT LIABILITUES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                            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29" name="Text Box 1368"/>
            <p:cNvSpPr txBox="1"/>
            <p:nvPr/>
          </p:nvSpPr>
          <p:spPr>
            <a:xfrm>
              <a:off x="4001770" y="8960162"/>
              <a:ext cx="3086100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ACID TEST RATIO = </a:t>
              </a:r>
              <a:r>
                <a:rPr lang="en-US" sz="1050" b="1" u="sng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CURRENT ASSETS - STOCK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  <a:p>
              <a:pPr marL="0" marR="0" indent="45720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               CURRENT LIABILITUES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>
                  <a:solidFill>
                    <a:schemeClr val="tx1"/>
                  </a:solidFill>
                  <a:effectLst/>
                  <a:ea typeface="Times New Roman" charset="0"/>
                  <a:cs typeface="Times New Roman" charset="0"/>
                </a:rPr>
                <a:t>                             </a:t>
              </a:r>
              <a:endParaRPr lang="en-US" sz="1050">
                <a:solidFill>
                  <a:schemeClr val="tx1"/>
                </a:solidFill>
                <a:effectLst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7231" y="9647953"/>
            <a:ext cx="6647709" cy="2059939"/>
            <a:chOff x="0" y="9646974"/>
            <a:chExt cx="7087235" cy="2045150"/>
          </a:xfrm>
        </p:grpSpPr>
        <p:sp>
          <p:nvSpPr>
            <p:cNvPr id="44" name="Rectangle 43"/>
            <p:cNvSpPr/>
            <p:nvPr/>
          </p:nvSpPr>
          <p:spPr>
            <a:xfrm>
              <a:off x="0" y="9782613"/>
              <a:ext cx="7087235" cy="190951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9" name="Text Box 1370"/>
            <p:cNvSpPr txBox="1"/>
            <p:nvPr/>
          </p:nvSpPr>
          <p:spPr>
            <a:xfrm>
              <a:off x="359161" y="9829709"/>
              <a:ext cx="2743835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ea typeface="Times New Roman" charset="0"/>
                  <a:cs typeface="Times New Roman" charset="0"/>
                </a:rPr>
                <a:t>WORKING CAPITAL=</a:t>
              </a:r>
              <a:r>
                <a:rPr lang="en-US" sz="1050" b="1">
                  <a:effectLst/>
                  <a:ea typeface="Times New Roman" charset="0"/>
                  <a:cs typeface="Times New Roman" charset="0"/>
                </a:rPr>
                <a:t> CURRENT ASSETS – </a:t>
              </a:r>
              <a:endParaRPr lang="en-US" sz="1050"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>
                  <a:effectLst/>
                  <a:ea typeface="Times New Roman" charset="0"/>
                  <a:cs typeface="Times New Roman" charset="0"/>
                </a:rPr>
                <a:t>                                  CURRENT LIABILITIES</a:t>
              </a:r>
              <a:endParaRPr lang="en-US" sz="1050" dirty="0"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40" name="Text Box 1371"/>
            <p:cNvSpPr txBox="1"/>
            <p:nvPr/>
          </p:nvSpPr>
          <p:spPr>
            <a:xfrm>
              <a:off x="342962" y="10448726"/>
              <a:ext cx="2858135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ea typeface="Times New Roman" charset="0"/>
                  <a:cs typeface="Times New Roman" charset="0"/>
                </a:rPr>
                <a:t>PRODUCTIVITY = </a:t>
              </a:r>
              <a:r>
                <a:rPr lang="en-US" sz="1050" b="1" u="sng">
                  <a:effectLst/>
                  <a:ea typeface="Times New Roman" charset="0"/>
                  <a:cs typeface="Times New Roman" charset="0"/>
                </a:rPr>
                <a:t>OUTPUT PER TIME PERIOD</a:t>
              </a:r>
              <a:endParaRPr lang="en-US" sz="1050">
                <a:effectLst/>
                <a:ea typeface="Times New Roman" charset="0"/>
                <a:cs typeface="Times New Roman" charset="0"/>
              </a:endParaRPr>
            </a:p>
            <a:p>
              <a:pPr marL="0" marR="0" indent="45720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>
                  <a:effectLst/>
                  <a:ea typeface="Times New Roman" charset="0"/>
                  <a:cs typeface="Times New Roman" charset="0"/>
                </a:rPr>
                <a:t>                  INPUT PER TIME PERIOD</a:t>
              </a:r>
              <a:endParaRPr lang="en-US" sz="1050" dirty="0"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>
                  <a:effectLst/>
                  <a:ea typeface="Times New Roman" charset="0"/>
                  <a:cs typeface="Times New Roman" charset="0"/>
                </a:rPr>
                <a:t>                             </a:t>
              </a:r>
              <a:endParaRPr lang="en-US" sz="1050" dirty="0"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41" name="Text Box 1372"/>
            <p:cNvSpPr txBox="1"/>
            <p:nvPr/>
          </p:nvSpPr>
          <p:spPr>
            <a:xfrm>
              <a:off x="1705342" y="11051565"/>
              <a:ext cx="3429635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dirty="0">
                  <a:effectLst/>
                  <a:ea typeface="Times New Roman" charset="0"/>
                  <a:cs typeface="Times New Roman" charset="0"/>
                </a:rPr>
                <a:t>LABOUR PRODUCTIVITY = </a:t>
              </a:r>
              <a:r>
                <a:rPr lang="en-US" sz="1050" b="1" u="sng" dirty="0">
                  <a:effectLst/>
                  <a:ea typeface="Times New Roman" charset="0"/>
                  <a:cs typeface="Times New Roman" charset="0"/>
                </a:rPr>
                <a:t>OUTPUT PER TIME PERIOD</a:t>
              </a:r>
              <a:endParaRPr lang="en-US" sz="1050" dirty="0">
                <a:effectLst/>
                <a:ea typeface="Times New Roman" charset="0"/>
                <a:cs typeface="Times New Roman" charset="0"/>
              </a:endParaRPr>
            </a:p>
            <a:p>
              <a:pPr marL="0" marR="0" indent="45720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>
                  <a:effectLst/>
                  <a:ea typeface="Times New Roman" charset="0"/>
                  <a:cs typeface="Times New Roman" charset="0"/>
                </a:rPr>
                <a:t>                     </a:t>
              </a:r>
              <a:r>
                <a:rPr lang="en-US" sz="1050" b="1" dirty="0" smtClean="0">
                  <a:effectLst/>
                  <a:ea typeface="Times New Roman" charset="0"/>
                  <a:cs typeface="Times New Roman" charset="0"/>
                </a:rPr>
                <a:t>   NO</a:t>
              </a:r>
              <a:r>
                <a:rPr lang="en-US" sz="1050" b="1" dirty="0">
                  <a:effectLst/>
                  <a:ea typeface="Times New Roman" charset="0"/>
                  <a:cs typeface="Times New Roman" charset="0"/>
                </a:rPr>
                <a:t>. WORKERS/HOURS WORKED</a:t>
              </a:r>
              <a:endParaRPr lang="en-US" sz="1050" dirty="0"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>
                  <a:effectLst/>
                  <a:ea typeface="Times New Roman" charset="0"/>
                  <a:cs typeface="Times New Roman" charset="0"/>
                </a:rPr>
                <a:t>                             </a:t>
              </a:r>
              <a:endParaRPr lang="en-US" sz="1050" dirty="0"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42" name="Text Box 1373"/>
            <p:cNvSpPr txBox="1"/>
            <p:nvPr/>
          </p:nvSpPr>
          <p:spPr>
            <a:xfrm>
              <a:off x="3545184" y="9646974"/>
              <a:ext cx="3429635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ea typeface="Times New Roman" charset="0"/>
                  <a:cs typeface="Times New Roman" charset="0"/>
                </a:rPr>
                <a:t>CAPITAL PRODUCTIVITY = </a:t>
              </a:r>
              <a:r>
                <a:rPr lang="en-US" sz="1050" b="1" u="sng">
                  <a:effectLst/>
                  <a:ea typeface="Times New Roman" charset="0"/>
                  <a:cs typeface="Times New Roman" charset="0"/>
                </a:rPr>
                <a:t>OUTPUT PER TIME PERIOD</a:t>
              </a:r>
              <a:endParaRPr lang="en-US" sz="1050">
                <a:effectLst/>
                <a:ea typeface="Times New Roman" charset="0"/>
                <a:cs typeface="Times New Roman" charset="0"/>
              </a:endParaRPr>
            </a:p>
            <a:p>
              <a:pPr marL="0" marR="0" indent="45720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>
                  <a:effectLst/>
                  <a:ea typeface="Times New Roman" charset="0"/>
                  <a:cs typeface="Times New Roman" charset="0"/>
                </a:rPr>
                <a:t>                                       NO. MACHINES</a:t>
              </a:r>
              <a:endParaRPr lang="en-US" sz="1050" dirty="0"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>
                  <a:effectLst/>
                  <a:ea typeface="Times New Roman" charset="0"/>
                  <a:cs typeface="Times New Roman" charset="0"/>
                </a:rPr>
                <a:t>                             </a:t>
              </a:r>
              <a:endParaRPr lang="en-US" sz="1050" dirty="0"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43" name="Text Box 1374"/>
            <p:cNvSpPr txBox="1"/>
            <p:nvPr/>
          </p:nvSpPr>
          <p:spPr>
            <a:xfrm>
              <a:off x="3655715" y="10362703"/>
              <a:ext cx="3201035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ea typeface="Times New Roman" charset="0"/>
                  <a:cs typeface="Times New Roman" charset="0"/>
                </a:rPr>
                <a:t>CAPACITY UTILISATION = </a:t>
              </a:r>
              <a:r>
                <a:rPr lang="en-US" sz="1050" b="1" u="sng">
                  <a:effectLst/>
                  <a:ea typeface="Times New Roman" charset="0"/>
                  <a:cs typeface="Times New Roman" charset="0"/>
                </a:rPr>
                <a:t>ACTUAL OUTPUT </a:t>
              </a:r>
              <a:r>
                <a:rPr lang="en-US" sz="1050" b="1">
                  <a:effectLst/>
                  <a:ea typeface="Times New Roman" charset="0"/>
                  <a:cs typeface="Times New Roman" charset="0"/>
                </a:rPr>
                <a:t>X100</a:t>
              </a:r>
              <a:endParaRPr lang="en-US" sz="1050">
                <a:effectLst/>
                <a:ea typeface="Times New Roman" charset="0"/>
                <a:cs typeface="Times New Roman" charset="0"/>
              </a:endParaRPr>
            </a:p>
            <a:p>
              <a:pPr marL="0" marR="0" indent="45720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>
                  <a:effectLst/>
                  <a:ea typeface="Times New Roman" charset="0"/>
                  <a:cs typeface="Times New Roman" charset="0"/>
                </a:rPr>
                <a:t>                            MAXIMUM OUTPUT</a:t>
              </a:r>
              <a:endParaRPr lang="en-US" sz="1050" dirty="0"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>
                  <a:effectLst/>
                  <a:ea typeface="Times New Roman" charset="0"/>
                  <a:cs typeface="Times New Roman" charset="0"/>
                </a:rPr>
                <a:t>                             </a:t>
              </a:r>
              <a:endParaRPr lang="en-US" sz="1050" dirty="0">
                <a:effectLst/>
                <a:ea typeface="Times New Roman" charset="0"/>
                <a:cs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094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52399" y="300990"/>
            <a:ext cx="6540501" cy="2964180"/>
            <a:chOff x="0" y="300990"/>
            <a:chExt cx="7087235" cy="2964180"/>
          </a:xfrm>
        </p:grpSpPr>
        <p:sp>
          <p:nvSpPr>
            <p:cNvPr id="9" name="Rectangle 8"/>
            <p:cNvSpPr/>
            <p:nvPr/>
          </p:nvSpPr>
          <p:spPr>
            <a:xfrm>
              <a:off x="0" y="646430"/>
              <a:ext cx="7087235" cy="261874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" name="Text Box 1378"/>
            <p:cNvSpPr txBox="1"/>
            <p:nvPr/>
          </p:nvSpPr>
          <p:spPr>
            <a:xfrm>
              <a:off x="0" y="300990"/>
              <a:ext cx="2476458" cy="34544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20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>
                  <a:effectLst/>
                  <a:ea typeface="Times New Roman" charset="0"/>
                  <a:cs typeface="Times New Roman" charset="0"/>
                </a:rPr>
                <a:t>THEME THREE</a:t>
              </a:r>
              <a:endParaRPr lang="en-US" sz="1050"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3" name="Text Box 1379"/>
            <p:cNvSpPr txBox="1"/>
            <p:nvPr/>
          </p:nvSpPr>
          <p:spPr>
            <a:xfrm>
              <a:off x="114300" y="862330"/>
              <a:ext cx="3429635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ea typeface="Times New Roman" charset="0"/>
                  <a:cs typeface="Times New Roman" charset="0"/>
                </a:rPr>
                <a:t>GEARING RATIO = </a:t>
              </a:r>
              <a:r>
                <a:rPr lang="en-US" sz="1050" b="1" u="sng">
                  <a:effectLst/>
                  <a:ea typeface="Times New Roman" charset="0"/>
                  <a:cs typeface="Times New Roman" charset="0"/>
                </a:rPr>
                <a:t>NON-CURRENT LIABILITIES</a:t>
              </a:r>
              <a:r>
                <a:rPr lang="en-US" sz="1050" b="1">
                  <a:effectLst/>
                  <a:ea typeface="Times New Roman" charset="0"/>
                  <a:cs typeface="Times New Roman" charset="0"/>
                </a:rPr>
                <a:t> X100</a:t>
              </a:r>
              <a:endParaRPr lang="en-US" sz="1050"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>
                  <a:effectLst/>
                  <a:ea typeface="Times New Roman" charset="0"/>
                  <a:cs typeface="Times New Roman" charset="0"/>
                </a:rPr>
                <a:t>                                    CAPITAL EMPLOYED</a:t>
              </a:r>
              <a:endParaRPr lang="en-US" sz="1050"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4" name="Text Box 1380"/>
            <p:cNvSpPr txBox="1"/>
            <p:nvPr/>
          </p:nvSpPr>
          <p:spPr>
            <a:xfrm>
              <a:off x="114935" y="1550670"/>
              <a:ext cx="2743835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ea typeface="Times New Roman" charset="0"/>
                  <a:cs typeface="Times New Roman" charset="0"/>
                </a:rPr>
                <a:t>ROCE RATIO = </a:t>
              </a:r>
              <a:r>
                <a:rPr lang="en-US" sz="1050" b="1" u="sng">
                  <a:effectLst/>
                  <a:ea typeface="Times New Roman" charset="0"/>
                  <a:cs typeface="Times New Roman" charset="0"/>
                </a:rPr>
                <a:t>OPERATING PROFIT</a:t>
              </a:r>
              <a:r>
                <a:rPr lang="en-US" sz="1050" b="1">
                  <a:effectLst/>
                  <a:ea typeface="Times New Roman" charset="0"/>
                  <a:cs typeface="Times New Roman" charset="0"/>
                </a:rPr>
                <a:t> X100</a:t>
              </a:r>
              <a:endParaRPr lang="en-US" sz="1050"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>
                  <a:effectLst/>
                  <a:ea typeface="Times New Roman" charset="0"/>
                  <a:cs typeface="Times New Roman" charset="0"/>
                </a:rPr>
                <a:t>                         CAPITAL EMPLOYED</a:t>
              </a:r>
              <a:endParaRPr lang="en-US" sz="1050"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5" name="Text Box 1381"/>
            <p:cNvSpPr txBox="1"/>
            <p:nvPr/>
          </p:nvSpPr>
          <p:spPr>
            <a:xfrm>
              <a:off x="114300" y="2122170"/>
              <a:ext cx="2743835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ea typeface="Times New Roman" charset="0"/>
                  <a:cs typeface="Times New Roman" charset="0"/>
                </a:rPr>
                <a:t>CAPITAL EMPLOYED = </a:t>
              </a:r>
              <a:r>
                <a:rPr lang="en-US" sz="1050" b="1">
                  <a:effectLst/>
                  <a:ea typeface="Times New Roman" charset="0"/>
                  <a:cs typeface="Times New Roman" charset="0"/>
                </a:rPr>
                <a:t>TOTAL EQUITY + </a:t>
              </a:r>
              <a:endParaRPr lang="en-US" sz="1050"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>
                  <a:effectLst/>
                  <a:ea typeface="Times New Roman" charset="0"/>
                  <a:cs typeface="Times New Roman" charset="0"/>
                </a:rPr>
                <a:t>                         NON-CURRENT LIABILITIES</a:t>
              </a:r>
              <a:endParaRPr lang="en-US" sz="1050"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6" name="Text Box 1382"/>
            <p:cNvSpPr txBox="1"/>
            <p:nvPr/>
          </p:nvSpPr>
          <p:spPr>
            <a:xfrm>
              <a:off x="3202305" y="2007870"/>
              <a:ext cx="3772535" cy="46736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>
                  <a:effectLst/>
                  <a:ea typeface="Times New Roman" charset="0"/>
                  <a:cs typeface="Times New Roman" charset="0"/>
                </a:rPr>
                <a:t>LABOUR TURNOVER = </a:t>
              </a:r>
              <a:r>
                <a:rPr lang="en-US" sz="1050" b="1" u="sng">
                  <a:effectLst/>
                  <a:ea typeface="Times New Roman" charset="0"/>
                  <a:cs typeface="Times New Roman" charset="0"/>
                </a:rPr>
                <a:t>NO. EMPLOYEES LEAVING</a:t>
              </a:r>
              <a:r>
                <a:rPr lang="en-US" sz="1050" b="1">
                  <a:effectLst/>
                  <a:ea typeface="Times New Roman" charset="0"/>
                  <a:cs typeface="Times New Roman" charset="0"/>
                </a:rPr>
                <a:t> X100</a:t>
              </a:r>
              <a:endParaRPr lang="en-US" sz="1050">
                <a:effectLst/>
                <a:ea typeface="Times New Roman" charset="0"/>
                <a:cs typeface="Times New Roman" charset="0"/>
              </a:endParaRPr>
            </a:p>
            <a:p>
              <a:pPr marL="914400" marR="0" indent="45720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>
                  <a:effectLst/>
                  <a:ea typeface="Times New Roman" charset="0"/>
                  <a:cs typeface="Times New Roman" charset="0"/>
                </a:rPr>
                <a:t>AVERAGE NO. EMPLOYEES</a:t>
              </a:r>
              <a:endParaRPr lang="en-US" sz="1050"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u="none" strike="noStrike">
                  <a:effectLst/>
                  <a:ea typeface="Times New Roman" charset="0"/>
                  <a:cs typeface="Times New Roman" charset="0"/>
                </a:rPr>
                <a:t> </a:t>
              </a:r>
              <a:endParaRPr lang="en-US" sz="1050"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7" name="Text Box 1383"/>
            <p:cNvSpPr txBox="1"/>
            <p:nvPr/>
          </p:nvSpPr>
          <p:spPr>
            <a:xfrm>
              <a:off x="3546475" y="1431290"/>
              <a:ext cx="3429635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dirty="0">
                  <a:effectLst/>
                  <a:ea typeface="Times New Roman" charset="0"/>
                  <a:cs typeface="Times New Roman" charset="0"/>
                </a:rPr>
                <a:t>LABOUR PRODUCTIVITY = </a:t>
              </a:r>
              <a:r>
                <a:rPr lang="en-US" sz="1050" b="1" u="sng" dirty="0">
                  <a:effectLst/>
                  <a:ea typeface="Times New Roman" charset="0"/>
                  <a:cs typeface="Times New Roman" charset="0"/>
                </a:rPr>
                <a:t>OUTPUT PER TIME PERIOD</a:t>
              </a:r>
              <a:endParaRPr lang="en-US" sz="1050" dirty="0">
                <a:effectLst/>
                <a:ea typeface="Times New Roman" charset="0"/>
                <a:cs typeface="Times New Roman" charset="0"/>
              </a:endParaRPr>
            </a:p>
            <a:p>
              <a:pPr marL="0" marR="0" indent="45720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>
                  <a:effectLst/>
                  <a:ea typeface="Times New Roman" charset="0"/>
                  <a:cs typeface="Times New Roman" charset="0"/>
                </a:rPr>
                <a:t>                     </a:t>
              </a:r>
              <a:r>
                <a:rPr lang="en-US" sz="1050" b="1" dirty="0" smtClean="0">
                  <a:effectLst/>
                  <a:ea typeface="Times New Roman" charset="0"/>
                  <a:cs typeface="Times New Roman" charset="0"/>
                </a:rPr>
                <a:t>   NO</a:t>
              </a:r>
              <a:r>
                <a:rPr lang="en-US" sz="1050" b="1" dirty="0">
                  <a:effectLst/>
                  <a:ea typeface="Times New Roman" charset="0"/>
                  <a:cs typeface="Times New Roman" charset="0"/>
                </a:rPr>
                <a:t>. WORKERS/HOURS WORKED</a:t>
              </a:r>
              <a:endParaRPr lang="en-US" sz="1050" dirty="0"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>
                  <a:effectLst/>
                  <a:ea typeface="Times New Roman" charset="0"/>
                  <a:cs typeface="Times New Roman" charset="0"/>
                </a:rPr>
                <a:t>                             </a:t>
              </a:r>
              <a:endParaRPr lang="en-US" sz="1050" dirty="0">
                <a:effectLst/>
                <a:ea typeface="Times New Roman" charset="0"/>
                <a:cs typeface="Times New Roman" charset="0"/>
              </a:endParaRPr>
            </a:p>
          </p:txBody>
        </p:sp>
        <p:sp>
          <p:nvSpPr>
            <p:cNvPr id="8" name="Text Box 1384"/>
            <p:cNvSpPr txBox="1"/>
            <p:nvPr/>
          </p:nvSpPr>
          <p:spPr>
            <a:xfrm>
              <a:off x="2743835" y="2691130"/>
              <a:ext cx="4229100" cy="459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dirty="0">
                  <a:effectLst/>
                  <a:ea typeface="Times New Roman" charset="0"/>
                  <a:cs typeface="Times New Roman" charset="0"/>
                </a:rPr>
                <a:t>ABSENTEEISM = </a:t>
              </a:r>
              <a:r>
                <a:rPr lang="en-US" sz="1050" b="1" u="sng" dirty="0">
                  <a:effectLst/>
                  <a:ea typeface="Times New Roman" charset="0"/>
                  <a:cs typeface="Times New Roman" charset="0"/>
                </a:rPr>
                <a:t>NO. WORK DAYS LOST THROUGH ABSENCE</a:t>
              </a:r>
              <a:r>
                <a:rPr lang="en-US" sz="1050" b="1" dirty="0">
                  <a:effectLst/>
                  <a:ea typeface="Times New Roman" charset="0"/>
                  <a:cs typeface="Times New Roman" charset="0"/>
                </a:rPr>
                <a:t> X100</a:t>
              </a:r>
              <a:endParaRPr lang="en-US" sz="1050" dirty="0">
                <a:effectLst/>
                <a:ea typeface="Times New Roman" charset="0"/>
                <a:cs typeface="Times New Roman" charset="0"/>
              </a:endParaRPr>
            </a:p>
            <a:p>
              <a:pPr marL="0" marR="0" indent="45720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>
                  <a:effectLst/>
                  <a:ea typeface="Times New Roman" charset="0"/>
                  <a:cs typeface="Times New Roman" charset="0"/>
                </a:rPr>
                <a:t>          	</a:t>
              </a:r>
              <a:r>
                <a:rPr lang="en-US" sz="1050" b="1" dirty="0" smtClean="0">
                  <a:effectLst/>
                  <a:ea typeface="Times New Roman" charset="0"/>
                  <a:cs typeface="Times New Roman" charset="0"/>
                </a:rPr>
                <a:t>       TOTAL </a:t>
              </a:r>
              <a:r>
                <a:rPr lang="en-US" sz="1050" b="1" dirty="0">
                  <a:effectLst/>
                  <a:ea typeface="Times New Roman" charset="0"/>
                  <a:cs typeface="Times New Roman" charset="0"/>
                </a:rPr>
                <a:t>POSSIBLE DAYS WORKED</a:t>
              </a:r>
              <a:endParaRPr lang="en-US" sz="1050" dirty="0">
                <a:effectLst/>
                <a:ea typeface="Times New Roman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>
                  <a:effectLst/>
                  <a:ea typeface="Times New Roman" charset="0"/>
                  <a:cs typeface="Times New Roman" charset="0"/>
                </a:rPr>
                <a:t>                             </a:t>
              </a:r>
              <a:endParaRPr lang="en-US" sz="1050" dirty="0">
                <a:effectLst/>
                <a:ea typeface="Times New Roman" charset="0"/>
                <a:cs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719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336</Words>
  <Application>Microsoft Macintosh PowerPoint</Application>
  <PresentationFormat>Widescreen</PresentationFormat>
  <Paragraphs>84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Calibri</vt:lpstr>
      <vt:lpstr>Calibri Light</vt:lpstr>
      <vt:lpstr>Century Gothic</vt:lpstr>
      <vt:lpstr>Garamond</vt:lpstr>
      <vt:lpstr>Times New Roman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2020-07-02T10:15:19Z</dcterms:created>
  <dcterms:modified xsi:type="dcterms:W3CDTF">2020-07-02T10:24:29Z</dcterms:modified>
</cp:coreProperties>
</file>