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321" r:id="rId3"/>
    <p:sldId id="322" r:id="rId4"/>
    <p:sldId id="323" r:id="rId5"/>
    <p:sldId id="325" r:id="rId6"/>
    <p:sldId id="327" r:id="rId7"/>
    <p:sldId id="329" r:id="rId8"/>
    <p:sldId id="328" r:id="rId9"/>
    <p:sldId id="330" r:id="rId10"/>
    <p:sldId id="297" r:id="rId11"/>
    <p:sldId id="331" r:id="rId12"/>
    <p:sldId id="332" r:id="rId13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19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</a:t>
            </a:r>
            <a:r>
              <a:rPr lang="en-GB" baseline="0" dirty="0" smtClean="0"/>
              <a:t>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considered. Vaccinations!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market failure- a definition </a:t>
            </a:r>
          </a:p>
          <a:p>
            <a:r>
              <a:rPr lang="en-GB" sz="4000" dirty="0" smtClean="0"/>
              <a:t>Externalities- what they are</a:t>
            </a:r>
          </a:p>
          <a:p>
            <a:r>
              <a:rPr lang="en-GB" sz="4000" dirty="0" smtClean="0"/>
              <a:t>Positive externalities- what they are</a:t>
            </a:r>
          </a:p>
          <a:p>
            <a:r>
              <a:rPr lang="en-GB" sz="4000" dirty="0" smtClean="0"/>
              <a:t>Positive externalities- the crucial </a:t>
            </a:r>
            <a:r>
              <a:rPr lang="en-GB" sz="4000" dirty="0" smtClean="0"/>
              <a:t>diagrams</a:t>
            </a:r>
            <a:endParaRPr lang="en-GB" sz="4000" dirty="0"/>
          </a:p>
          <a:p>
            <a:r>
              <a:rPr lang="en-GB" sz="4000" dirty="0" smtClean="0"/>
              <a:t>Merit goods</a:t>
            </a:r>
          </a:p>
          <a:p>
            <a:r>
              <a:rPr lang="en-GB" sz="4000" dirty="0" smtClean="0"/>
              <a:t>De-merit goods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Merit good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December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Price, Cost, Benefit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51720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23728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300192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1960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19672" y="3573016"/>
            <a:ext cx="24482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5936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771800" y="1484784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54820" y="472514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MSB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De-m</a:t>
            </a:r>
            <a:r>
              <a:rPr lang="en-GB" sz="4000" dirty="0" smtClean="0"/>
              <a:t>erit goods</a:t>
            </a:r>
            <a:endParaRPr lang="en-GB" sz="4000" dirty="0" smtClean="0"/>
          </a:p>
          <a:p>
            <a:r>
              <a:rPr lang="en-GB" sz="4000" dirty="0" smtClean="0"/>
              <a:t>Left to the market over-produced</a:t>
            </a:r>
          </a:p>
          <a:p>
            <a:r>
              <a:rPr lang="en-GB" sz="4000" dirty="0" smtClean="0"/>
              <a:t>Have negative externalities in consumption</a:t>
            </a:r>
          </a:p>
          <a:p>
            <a:r>
              <a:rPr lang="en-GB" sz="4000" dirty="0" smtClean="0"/>
              <a:t>Occur due to imperfect information of long-term effects</a:t>
            </a:r>
          </a:p>
          <a:p>
            <a:r>
              <a:rPr lang="en-GB" sz="4000" dirty="0" smtClean="0"/>
              <a:t>Examples: smoking, drug use, gambling</a:t>
            </a:r>
          </a:p>
          <a:p>
            <a:r>
              <a:rPr lang="en-GB" sz="4000" dirty="0" smtClean="0"/>
              <a:t>Government seeks to reduce consumption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95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December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Price, Cost, Benefit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51720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23728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6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1960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19672" y="3573016"/>
            <a:ext cx="24482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5936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De-m</a:t>
            </a:r>
            <a:r>
              <a:rPr lang="en-GB" dirty="0" smtClean="0"/>
              <a:t>erit good diagram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619672" y="2402921"/>
            <a:ext cx="4032448" cy="31863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36096" y="523758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MSB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63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A definition:</a:t>
            </a:r>
          </a:p>
          <a:p>
            <a:pPr>
              <a:buNone/>
            </a:pPr>
            <a:r>
              <a:rPr lang="en-GB" sz="4000" dirty="0" smtClean="0"/>
              <a:t>Market failure occurs when the price mechanism fails to deliver the optimal and most efficient allocation for society as a whole</a:t>
            </a:r>
          </a:p>
          <a:p>
            <a:pPr>
              <a:buNone/>
            </a:pPr>
            <a:r>
              <a:rPr lang="en-GB" sz="4000" dirty="0" smtClean="0"/>
              <a:t>The ‘wrong’ level of output occurs-</a:t>
            </a:r>
          </a:p>
          <a:p>
            <a:pPr>
              <a:buNone/>
            </a:pPr>
            <a:r>
              <a:rPr lang="en-GB" sz="4000" dirty="0" smtClean="0"/>
              <a:t>Could be too little, too much or none at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Externalities- what they are</a:t>
            </a:r>
          </a:p>
          <a:p>
            <a:r>
              <a:rPr lang="en-GB" sz="4000" dirty="0" smtClean="0"/>
              <a:t>Economic agents only consider their </a:t>
            </a:r>
            <a:r>
              <a:rPr lang="en-GB" sz="4000" b="1" dirty="0" smtClean="0"/>
              <a:t>personal </a:t>
            </a:r>
            <a:r>
              <a:rPr lang="en-GB" sz="4000" dirty="0" smtClean="0"/>
              <a:t>costs and benefits</a:t>
            </a:r>
          </a:p>
          <a:p>
            <a:r>
              <a:rPr lang="en-GB" sz="4000" dirty="0" smtClean="0"/>
              <a:t>Decisions are made purely out of self-interest</a:t>
            </a:r>
          </a:p>
          <a:p>
            <a:r>
              <a:rPr lang="en-GB" sz="4000" dirty="0" smtClean="0"/>
              <a:t>Ignore the costs and benefits to others from their actions</a:t>
            </a:r>
          </a:p>
          <a:p>
            <a:r>
              <a:rPr lang="en-GB" sz="4000" dirty="0" smtClean="0"/>
              <a:t>Markets where this is especially apparent- tobacco, alcohol, education, healthcare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Positive externalities- what they are</a:t>
            </a:r>
          </a:p>
          <a:p>
            <a:r>
              <a:rPr lang="en-GB" sz="4000" dirty="0" smtClean="0"/>
              <a:t>Benefits generated, but ignored by market participants</a:t>
            </a:r>
          </a:p>
          <a:p>
            <a:r>
              <a:rPr lang="en-GB" sz="4000" dirty="0" smtClean="0"/>
              <a:t>Leads to market not producing socially optimum level of output (too little)</a:t>
            </a:r>
          </a:p>
          <a:p>
            <a:r>
              <a:rPr lang="en-GB" sz="4000" dirty="0" smtClean="0"/>
              <a:t>Opposite of negative externality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Private, external and social benefits</a:t>
            </a:r>
          </a:p>
          <a:p>
            <a:r>
              <a:rPr lang="en-GB" sz="4000" dirty="0" smtClean="0"/>
              <a:t>Private benefits- enjoyed by buyers and sellers in a transaction.</a:t>
            </a:r>
          </a:p>
          <a:p>
            <a:r>
              <a:rPr lang="en-GB" sz="4000" dirty="0" smtClean="0"/>
              <a:t>Financial decision - motivation for economic activity</a:t>
            </a:r>
          </a:p>
          <a:p>
            <a:r>
              <a:rPr lang="en-GB" sz="4000" dirty="0" smtClean="0"/>
              <a:t>External benefits- enjoyed by a 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party- outside the transaction- ignored by buyer and seller as they won’t enjoy them</a:t>
            </a:r>
          </a:p>
          <a:p>
            <a:r>
              <a:rPr lang="en-GB" sz="4000" dirty="0" smtClean="0"/>
              <a:t>Social benefits- the sum of private and external benefits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Positive externalities</a:t>
            </a:r>
          </a:p>
          <a:p>
            <a:r>
              <a:rPr lang="en-GB" sz="4000" dirty="0" smtClean="0"/>
              <a:t>Lead to the market under-producing</a:t>
            </a:r>
          </a:p>
          <a:p>
            <a:r>
              <a:rPr lang="en-GB" sz="4000" dirty="0" smtClean="0"/>
              <a:t>Market output &lt; socially optimum output</a:t>
            </a:r>
          </a:p>
          <a:p>
            <a:r>
              <a:rPr lang="en-GB" sz="4000" dirty="0" smtClean="0"/>
              <a:t>Education market example</a:t>
            </a:r>
          </a:p>
          <a:p>
            <a:pPr>
              <a:buNone/>
            </a:pPr>
            <a:r>
              <a:rPr lang="en-GB" sz="4000" dirty="0" smtClean="0"/>
              <a:t>Private benefits of consumption: Salary, status, etc.</a:t>
            </a:r>
          </a:p>
          <a:p>
            <a:pPr>
              <a:buNone/>
            </a:pPr>
            <a:r>
              <a:rPr lang="en-GB" sz="4000" dirty="0" smtClean="0"/>
              <a:t>External benefits of consumption: Higher growth, taxes, etc.</a:t>
            </a:r>
          </a:p>
          <a:p>
            <a:pPr>
              <a:buNone/>
            </a:pPr>
            <a:r>
              <a:rPr lang="en-GB" sz="4000" dirty="0" smtClean="0"/>
              <a:t>Tiles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Positive externalities in production </a:t>
            </a:r>
          </a:p>
          <a:p>
            <a:r>
              <a:rPr lang="en-GB" sz="4000" dirty="0" smtClean="0"/>
              <a:t>Lead to the market under-producing</a:t>
            </a:r>
          </a:p>
          <a:p>
            <a:r>
              <a:rPr lang="en-GB" sz="4000" dirty="0" smtClean="0"/>
              <a:t>Market output &lt; socially optimum output</a:t>
            </a:r>
          </a:p>
          <a:p>
            <a:pPr>
              <a:buNone/>
            </a:pPr>
            <a:r>
              <a:rPr lang="en-GB" sz="4000" dirty="0" smtClean="0"/>
              <a:t>Research and development</a:t>
            </a:r>
          </a:p>
          <a:p>
            <a:pPr>
              <a:buNone/>
            </a:pPr>
            <a:r>
              <a:rPr lang="en-GB" sz="4000" smtClean="0"/>
              <a:t>Employee training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December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27584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7504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Price, Cost, Benefit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79208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Quantity</a:t>
            </a:r>
            <a:endParaRPr lang="en-GB" sz="12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15616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59632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292080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47864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27584" y="3573016"/>
            <a:ext cx="24482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31840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11663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Welfare Diagram</a:t>
            </a:r>
            <a:endParaRPr lang="en-GB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28184" y="188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Which curve moves?</a:t>
            </a:r>
          </a:p>
          <a:p>
            <a:r>
              <a:rPr lang="en-GB" dirty="0" smtClean="0"/>
              <a:t>If firms responsible- costs</a:t>
            </a:r>
          </a:p>
          <a:p>
            <a:r>
              <a:rPr lang="en-GB" dirty="0" smtClean="0"/>
              <a:t>If consumers- benefits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228184" y="1196752"/>
            <a:ext cx="2923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dirty="0" smtClean="0"/>
              <a:t>Which way does it move?</a:t>
            </a:r>
          </a:p>
          <a:p>
            <a:pPr marL="342900" indent="-342900"/>
            <a:r>
              <a:rPr lang="en-GB" dirty="0" smtClean="0"/>
              <a:t>Negative externality left </a:t>
            </a:r>
          </a:p>
          <a:p>
            <a:pPr marL="342900" indent="-342900"/>
            <a:r>
              <a:rPr lang="en-GB" dirty="0" smtClean="0"/>
              <a:t>Positive externality right </a:t>
            </a:r>
          </a:p>
          <a:p>
            <a:pPr marL="342900" indent="-342900"/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8676456" y="1700808"/>
            <a:ext cx="28803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676456" y="1988840"/>
            <a:ext cx="28803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28184" y="220486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Curve that moves becomes the social one.</a:t>
            </a:r>
          </a:p>
          <a:p>
            <a:r>
              <a:rPr lang="en-GB" dirty="0" smtClean="0"/>
              <a:t>Curve that stays = social one.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28184" y="34290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Market equilibrium considers private costs and benefits.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28184" y="436510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Social equilibrium considers social &amp; private costs and benefits.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8184" y="530120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 Welfare loss- compare MSB &amp; MSC at market equilibrium.        Pointing  towards social equilibrium</a:t>
            </a:r>
          </a:p>
        </p:txBody>
      </p:sp>
      <p:sp>
        <p:nvSpPr>
          <p:cNvPr id="45" name="Isosceles Triangle 44"/>
          <p:cNvSpPr/>
          <p:nvPr/>
        </p:nvSpPr>
        <p:spPr>
          <a:xfrm>
            <a:off x="7596336" y="5949280"/>
            <a:ext cx="216024" cy="21602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2339752" y="908720"/>
            <a:ext cx="371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Respect due to </a:t>
            </a:r>
            <a:r>
              <a:rPr lang="en-GB" dirty="0" err="1" smtClean="0"/>
              <a:t>Virang</a:t>
            </a:r>
            <a:r>
              <a:rPr lang="en-GB" dirty="0" smtClean="0"/>
              <a:t> </a:t>
            </a:r>
            <a:r>
              <a:rPr lang="en-GB" dirty="0" err="1" smtClean="0"/>
              <a:t>Dal</a:t>
            </a:r>
            <a:r>
              <a:rPr lang="en-GB" dirty="0" smtClean="0"/>
              <a:t>  </a:t>
            </a:r>
            <a:endParaRPr lang="en-GB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004048" y="1052736"/>
            <a:ext cx="8640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Merit goods</a:t>
            </a:r>
            <a:endParaRPr lang="en-GB" sz="4000" dirty="0" smtClean="0"/>
          </a:p>
          <a:p>
            <a:r>
              <a:rPr lang="en-GB" sz="4000" dirty="0" smtClean="0"/>
              <a:t>Left to the market under-produced</a:t>
            </a:r>
          </a:p>
          <a:p>
            <a:r>
              <a:rPr lang="en-GB" sz="4000" dirty="0" smtClean="0"/>
              <a:t>Have positive externalities in consumption</a:t>
            </a:r>
          </a:p>
          <a:p>
            <a:r>
              <a:rPr lang="en-GB" sz="4000" dirty="0" smtClean="0"/>
              <a:t>Occur due to imperfect information</a:t>
            </a:r>
          </a:p>
          <a:p>
            <a:r>
              <a:rPr lang="en-GB" sz="4000" dirty="0" smtClean="0"/>
              <a:t>Society judges should be available to all</a:t>
            </a:r>
          </a:p>
          <a:p>
            <a:r>
              <a:rPr lang="en-GB" sz="4000" dirty="0" smtClean="0"/>
              <a:t>Examples: education, healthcare, vaccinations, libraries</a:t>
            </a:r>
          </a:p>
          <a:p>
            <a:r>
              <a:rPr lang="en-GB" sz="4000" dirty="0" smtClean="0"/>
              <a:t>Partial market failure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December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78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669</Words>
  <Application>Microsoft Office PowerPoint</Application>
  <PresentationFormat>On-screen Show (4:3)</PresentationFormat>
  <Paragraphs>131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Market failure (3)</vt:lpstr>
      <vt:lpstr>Market failure (3)</vt:lpstr>
      <vt:lpstr>Market failure (3)</vt:lpstr>
      <vt:lpstr>Market failure (3)</vt:lpstr>
      <vt:lpstr>Market failure (3)</vt:lpstr>
      <vt:lpstr>Market failure (3)</vt:lpstr>
      <vt:lpstr>Market failure (3)</vt:lpstr>
      <vt:lpstr>PowerPoint Presentation</vt:lpstr>
      <vt:lpstr>Market failure (3)</vt:lpstr>
      <vt:lpstr>Merit good diagram</vt:lpstr>
      <vt:lpstr>Market failure (3)</vt:lpstr>
      <vt:lpstr>De-merit good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Deane C</cp:lastModifiedBy>
  <cp:revision>123</cp:revision>
  <dcterms:created xsi:type="dcterms:W3CDTF">2014-06-22T18:50:03Z</dcterms:created>
  <dcterms:modified xsi:type="dcterms:W3CDTF">2014-12-05T08:27:48Z</dcterms:modified>
</cp:coreProperties>
</file>