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9" r:id="rId2"/>
    <p:sldId id="261" r:id="rId3"/>
    <p:sldId id="264" r:id="rId4"/>
    <p:sldId id="265" r:id="rId5"/>
    <p:sldId id="267" r:id="rId6"/>
    <p:sldId id="266" r:id="rId7"/>
    <p:sldId id="268" r:id="rId8"/>
    <p:sldId id="269" r:id="rId9"/>
    <p:sldId id="270" r:id="rId10"/>
    <p:sldId id="263" r:id="rId11"/>
    <p:sldId id="271" r:id="rId12"/>
    <p:sldId id="262" r:id="rId13"/>
  </p:sldIdLst>
  <p:sldSz cx="9144000" cy="6858000" type="screen4x3"/>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491" autoAdjust="0"/>
  </p:normalViewPr>
  <p:slideViewPr>
    <p:cSldViewPr>
      <p:cViewPr>
        <p:scale>
          <a:sx n="70" d="100"/>
          <a:sy n="70" d="100"/>
        </p:scale>
        <p:origin x="-130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a:lvl1pPr>
          </a:lstStyle>
          <a:p>
            <a:endParaRPr lang="en-GB"/>
          </a:p>
        </p:txBody>
      </p:sp>
      <p:sp>
        <p:nvSpPr>
          <p:cNvPr id="3" name="Date Placeholder 2"/>
          <p:cNvSpPr>
            <a:spLocks noGrp="1"/>
          </p:cNvSpPr>
          <p:nvPr>
            <p:ph type="dt" idx="1"/>
          </p:nvPr>
        </p:nvSpPr>
        <p:spPr>
          <a:xfrm>
            <a:off x="4014100" y="0"/>
            <a:ext cx="3070860" cy="468630"/>
          </a:xfrm>
          <a:prstGeom prst="rect">
            <a:avLst/>
          </a:prstGeom>
        </p:spPr>
        <p:txBody>
          <a:bodyPr vert="horz" lIns="94046" tIns="47023" rIns="94046" bIns="47023" rtlCol="0"/>
          <a:lstStyle>
            <a:lvl1pPr algn="r">
              <a:defRPr sz="1200"/>
            </a:lvl1pPr>
          </a:lstStyle>
          <a:p>
            <a:fld id="{FE6E971E-93EE-4D61-BECB-2663537906A5}" type="datetimeFigureOut">
              <a:rPr lang="en-GB" smtClean="0"/>
              <a:pPr/>
              <a:t>18/09/2014</a:t>
            </a:fld>
            <a:endParaRPr lang="en-GB"/>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6" tIns="47023" rIns="94046" bIns="47023" rtlCol="0" anchor="ctr"/>
          <a:lstStyle/>
          <a:p>
            <a:endParaRPr lang="en-GB"/>
          </a:p>
        </p:txBody>
      </p:sp>
      <p:sp>
        <p:nvSpPr>
          <p:cNvPr id="5" name="Notes Placeholder 4"/>
          <p:cNvSpPr>
            <a:spLocks noGrp="1"/>
          </p:cNvSpPr>
          <p:nvPr>
            <p:ph type="body" sz="quarter" idx="3"/>
          </p:nvPr>
        </p:nvSpPr>
        <p:spPr>
          <a:xfrm>
            <a:off x="708660" y="4451985"/>
            <a:ext cx="5669280" cy="4217670"/>
          </a:xfrm>
          <a:prstGeom prst="rect">
            <a:avLst/>
          </a:prstGeom>
        </p:spPr>
        <p:txBody>
          <a:bodyPr vert="horz" lIns="94046" tIns="47023" rIns="94046" bIns="470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902343"/>
            <a:ext cx="3070860" cy="468630"/>
          </a:xfrm>
          <a:prstGeom prst="rect">
            <a:avLst/>
          </a:prstGeom>
        </p:spPr>
        <p:txBody>
          <a:bodyPr vert="horz" lIns="94046" tIns="47023" rIns="94046" bIns="47023" rtlCol="0" anchor="b"/>
          <a:lstStyle>
            <a:lvl1pPr algn="l">
              <a:defRPr sz="1200"/>
            </a:lvl1pPr>
          </a:lstStyle>
          <a:p>
            <a:endParaRPr lang="en-GB"/>
          </a:p>
        </p:txBody>
      </p:sp>
      <p:sp>
        <p:nvSpPr>
          <p:cNvPr id="7" name="Slide Number Placeholder 6"/>
          <p:cNvSpPr>
            <a:spLocks noGrp="1"/>
          </p:cNvSpPr>
          <p:nvPr>
            <p:ph type="sldNum" sz="quarter" idx="5"/>
          </p:nvPr>
        </p:nvSpPr>
        <p:spPr>
          <a:xfrm>
            <a:off x="4014100" y="8902343"/>
            <a:ext cx="3070860" cy="468630"/>
          </a:xfrm>
          <a:prstGeom prst="rect">
            <a:avLst/>
          </a:prstGeom>
        </p:spPr>
        <p:txBody>
          <a:bodyPr vert="horz" lIns="94046" tIns="47023" rIns="94046" bIns="47023" rtlCol="0" anchor="b"/>
          <a:lstStyle>
            <a:lvl1pPr algn="r">
              <a:defRPr sz="1200"/>
            </a:lvl1pPr>
          </a:lstStyle>
          <a:p>
            <a:fld id="{19514945-9F32-4AA8-9B47-BE061058BAC3}" type="slidenum">
              <a:rPr lang="en-GB" smtClean="0"/>
              <a:pPr/>
              <a:t>‹#›</a:t>
            </a:fld>
            <a:endParaRPr lang="en-GB"/>
          </a:p>
        </p:txBody>
      </p:sp>
    </p:spTree>
    <p:extLst>
      <p:ext uri="{BB962C8B-B14F-4D97-AF65-F5344CB8AC3E}">
        <p14:creationId xmlns:p14="http://schemas.microsoft.com/office/powerpoint/2010/main" xmlns="" val="21252705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9514945-9F32-4AA8-9B47-BE061058BAC3}"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9514945-9F32-4AA8-9B47-BE061058BAC3}" type="slidenum">
              <a:rPr lang="en-GB" smtClean="0"/>
              <a:pPr/>
              <a:t>11</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sz="3200" dirty="0"/>
          </a:p>
        </p:txBody>
      </p:sp>
      <p:sp>
        <p:nvSpPr>
          <p:cNvPr id="4" name="Slide Number Placeholder 3"/>
          <p:cNvSpPr>
            <a:spLocks noGrp="1"/>
          </p:cNvSpPr>
          <p:nvPr>
            <p:ph type="sldNum" sz="quarter" idx="10"/>
          </p:nvPr>
        </p:nvSpPr>
        <p:spPr/>
        <p:txBody>
          <a:bodyPr/>
          <a:lstStyle/>
          <a:p>
            <a:fld id="{19514945-9F32-4AA8-9B47-BE061058BAC3}" type="slidenum">
              <a:rPr lang="en-GB" smtClean="0"/>
              <a:pPr/>
              <a:t>12</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9514945-9F32-4AA8-9B47-BE061058BAC3}"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9514945-9F32-4AA8-9B47-BE061058BAC3}"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 typeface="+mj-lt"/>
              <a:buAutoNum type="arabicPeriod"/>
            </a:pPr>
            <a:r>
              <a:rPr lang="en-GB" dirty="0" smtClean="0"/>
              <a:t>Given a fixed quantity of the 4 factors of production, the maximum level of output possible. </a:t>
            </a:r>
          </a:p>
          <a:p>
            <a:pPr marL="228600" indent="-228600">
              <a:buFont typeface="+mj-lt"/>
              <a:buAutoNum type="arabicPeriod"/>
            </a:pPr>
            <a:r>
              <a:rPr lang="en-GB" dirty="0" smtClean="0"/>
              <a:t>How</a:t>
            </a:r>
            <a:r>
              <a:rPr lang="en-GB" baseline="0" dirty="0" smtClean="0"/>
              <a:t> factors of production can be combined to produce different quantities of goods and services, cakes and beer, guns and food, etc.</a:t>
            </a:r>
            <a:endParaRPr lang="en-GB" dirty="0"/>
          </a:p>
        </p:txBody>
      </p:sp>
      <p:sp>
        <p:nvSpPr>
          <p:cNvPr id="4" name="Slide Number Placeholder 3"/>
          <p:cNvSpPr>
            <a:spLocks noGrp="1"/>
          </p:cNvSpPr>
          <p:nvPr>
            <p:ph type="sldNum" sz="quarter" idx="10"/>
          </p:nvPr>
        </p:nvSpPr>
        <p:spPr/>
        <p:txBody>
          <a:bodyPr/>
          <a:lstStyle/>
          <a:p>
            <a:fld id="{19514945-9F32-4AA8-9B47-BE061058BAC3}"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 typeface="+mj-lt"/>
              <a:buNone/>
            </a:pPr>
            <a:r>
              <a:rPr lang="en-GB" dirty="0" smtClean="0"/>
              <a:t>Draw curve</a:t>
            </a:r>
          </a:p>
          <a:p>
            <a:pPr marL="228600" indent="-228600">
              <a:buFont typeface="+mj-lt"/>
              <a:buAutoNum type="arabicPeriod"/>
            </a:pPr>
            <a:r>
              <a:rPr lang="en-GB" dirty="0" smtClean="0"/>
              <a:t>Point - not using all the scarce resources available. Not maximising production. Inefficient.</a:t>
            </a:r>
          </a:p>
          <a:p>
            <a:pPr marL="228600" indent="-228600">
              <a:buFont typeface="+mj-lt"/>
              <a:buAutoNum type="arabicPeriod"/>
            </a:pPr>
            <a:r>
              <a:rPr lang="en-GB" dirty="0" smtClean="0"/>
              <a:t>Point</a:t>
            </a:r>
            <a:r>
              <a:rPr lang="en-GB" baseline="0" dirty="0" smtClean="0"/>
              <a:t> B – productively efficient- could be any point on the curve. ‘Pareto efficiency’. Only make someone better off by making another worse off.</a:t>
            </a:r>
          </a:p>
          <a:p>
            <a:pPr marL="228600" indent="-228600">
              <a:buFont typeface="+mj-lt"/>
              <a:buAutoNum type="arabicPeriod"/>
            </a:pPr>
            <a:r>
              <a:rPr lang="en-GB" baseline="0" dirty="0" smtClean="0"/>
              <a:t>Point C – to right of curve. Impossible at the moment, not sufficient scarce resources available to make this level off goods and </a:t>
            </a:r>
            <a:r>
              <a:rPr lang="en-GB" baseline="0" dirty="0" err="1" smtClean="0"/>
              <a:t>servies</a:t>
            </a:r>
            <a:r>
              <a:rPr lang="en-GB" baseline="0" dirty="0" smtClean="0"/>
              <a:t>.</a:t>
            </a:r>
          </a:p>
          <a:p>
            <a:pPr marL="228600" indent="-228600">
              <a:buFont typeface="+mj-lt"/>
              <a:buAutoNum type="arabicPeriod"/>
            </a:pPr>
            <a:r>
              <a:rPr lang="en-GB" baseline="0" dirty="0" smtClean="0"/>
              <a:t>Point D- shift along curve more services produced at the expense of some goods. Will make people who consume more services better off.</a:t>
            </a:r>
            <a:endParaRPr lang="en-GB" dirty="0"/>
          </a:p>
        </p:txBody>
      </p:sp>
      <p:sp>
        <p:nvSpPr>
          <p:cNvPr id="4" name="Slide Number Placeholder 3"/>
          <p:cNvSpPr>
            <a:spLocks noGrp="1"/>
          </p:cNvSpPr>
          <p:nvPr>
            <p:ph type="sldNum" sz="quarter" idx="10"/>
          </p:nvPr>
        </p:nvSpPr>
        <p:spPr/>
        <p:txBody>
          <a:bodyPr/>
          <a:lstStyle/>
          <a:p>
            <a:fld id="{19514945-9F32-4AA8-9B47-BE061058BAC3}"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 typeface="+mj-lt"/>
              <a:buNone/>
            </a:pPr>
            <a:r>
              <a:rPr lang="en-GB" dirty="0" smtClean="0"/>
              <a:t>Draw curve to show opportunity cost on PPF</a:t>
            </a:r>
          </a:p>
          <a:p>
            <a:pPr marL="228600" indent="-228600">
              <a:buFont typeface="+mj-lt"/>
              <a:buAutoNum type="arabicPeriod"/>
            </a:pPr>
            <a:r>
              <a:rPr lang="en-GB" dirty="0" smtClean="0"/>
              <a:t>Point E-</a:t>
            </a:r>
            <a:r>
              <a:rPr lang="en-GB" baseline="0" dirty="0" smtClean="0"/>
              <a:t> 100 units of Goods 20. units of services</a:t>
            </a:r>
            <a:endParaRPr lang="en-GB" dirty="0" smtClean="0"/>
          </a:p>
          <a:p>
            <a:pPr marL="228600" indent="-228600">
              <a:buFont typeface="+mj-lt"/>
              <a:buAutoNum type="arabicPeriod"/>
            </a:pPr>
            <a:r>
              <a:rPr lang="en-GB" dirty="0" smtClean="0"/>
              <a:t>Point</a:t>
            </a:r>
            <a:r>
              <a:rPr lang="en-GB" baseline="0" dirty="0" smtClean="0"/>
              <a:t> F – Move from E to F as economy demands more services. 85 units goods, 35 units services. The </a:t>
            </a:r>
            <a:r>
              <a:rPr lang="en-GB" baseline="0" dirty="0" err="1" smtClean="0"/>
              <a:t>opp</a:t>
            </a:r>
            <a:r>
              <a:rPr lang="en-GB" baseline="0" dirty="0" smtClean="0"/>
              <a:t> cost of the extra 15 units of services is the 15 units of goods foregone.</a:t>
            </a:r>
          </a:p>
          <a:p>
            <a:pPr marL="228600" indent="-228600">
              <a:buFont typeface="+mj-lt"/>
              <a:buAutoNum type="arabicPeriod"/>
            </a:pPr>
            <a:r>
              <a:rPr lang="en-GB" baseline="0" dirty="0" smtClean="0"/>
              <a:t>Point G – Move from F to G as economy demands more services. 65 units goods, 50 units services. The </a:t>
            </a:r>
            <a:r>
              <a:rPr lang="en-GB" baseline="0" dirty="0" err="1" smtClean="0"/>
              <a:t>opp</a:t>
            </a:r>
            <a:r>
              <a:rPr lang="en-GB" baseline="0" dirty="0" smtClean="0"/>
              <a:t> cost of the extra 15 units of services is the 20 units of goods foregone.</a:t>
            </a:r>
          </a:p>
          <a:p>
            <a:pPr marL="228600" indent="-228600">
              <a:buFont typeface="+mj-lt"/>
              <a:buAutoNum type="arabicPeriod"/>
            </a:pPr>
            <a:r>
              <a:rPr lang="en-GB" baseline="0" dirty="0" smtClean="0"/>
              <a:t>Point H- Move from G to H as economy specialises more in services. 35 units goods, 65 units services. The </a:t>
            </a:r>
            <a:r>
              <a:rPr lang="en-GB" baseline="0" dirty="0" err="1" smtClean="0"/>
              <a:t>opp</a:t>
            </a:r>
            <a:r>
              <a:rPr lang="en-GB" baseline="0" dirty="0" smtClean="0"/>
              <a:t> cost of the extra 15 units of services is the 30 units of goods foregone.</a:t>
            </a:r>
          </a:p>
          <a:p>
            <a:pPr marL="228600" indent="-228600">
              <a:buFont typeface="+mj-lt"/>
              <a:buNone/>
            </a:pPr>
            <a:r>
              <a:rPr lang="en-GB" baseline="0" dirty="0" smtClean="0"/>
              <a:t>As the economy specialises more towards producing services there is increasing opportunity cost. The factors of production being reallocated are more suited to producing goods than services. Concave shape of PPF tells us this.</a:t>
            </a:r>
          </a:p>
        </p:txBody>
      </p:sp>
      <p:sp>
        <p:nvSpPr>
          <p:cNvPr id="4" name="Slide Number Placeholder 3"/>
          <p:cNvSpPr>
            <a:spLocks noGrp="1"/>
          </p:cNvSpPr>
          <p:nvPr>
            <p:ph type="sldNum" sz="quarter" idx="10"/>
          </p:nvPr>
        </p:nvSpPr>
        <p:spPr/>
        <p:txBody>
          <a:bodyPr/>
          <a:lstStyle/>
          <a:p>
            <a:fld id="{19514945-9F32-4AA8-9B47-BE061058BAC3}"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 typeface="+mj-lt"/>
              <a:buNone/>
            </a:pPr>
            <a:r>
              <a:rPr lang="en-GB" dirty="0" smtClean="0"/>
              <a:t>Draw curve to show shift</a:t>
            </a:r>
            <a:r>
              <a:rPr lang="en-GB" baseline="0" dirty="0" smtClean="0"/>
              <a:t> of </a:t>
            </a:r>
            <a:r>
              <a:rPr lang="en-GB" dirty="0" smtClean="0"/>
              <a:t>PPF</a:t>
            </a:r>
          </a:p>
          <a:p>
            <a:pPr marL="228600" indent="-228600">
              <a:buFont typeface="+mj-lt"/>
              <a:buAutoNum type="arabicPeriod"/>
            </a:pPr>
            <a:r>
              <a:rPr lang="en-GB" dirty="0" smtClean="0"/>
              <a:t>Point A-</a:t>
            </a:r>
            <a:r>
              <a:rPr lang="en-GB" baseline="0" dirty="0" smtClean="0"/>
              <a:t> on PPF</a:t>
            </a:r>
            <a:r>
              <a:rPr lang="en-GB" sz="1050" baseline="-25000" dirty="0" smtClean="0"/>
              <a:t>1</a:t>
            </a:r>
            <a:r>
              <a:rPr lang="en-GB" sz="1050" baseline="0" dirty="0" smtClean="0"/>
              <a:t> Productively efficient. If scarce resources (factors of production) increase in quantity </a:t>
            </a:r>
            <a:r>
              <a:rPr lang="en-GB" sz="1050" b="1" baseline="0" dirty="0" smtClean="0"/>
              <a:t>or </a:t>
            </a:r>
            <a:r>
              <a:rPr lang="en-GB" sz="1050" b="0" baseline="0" dirty="0" smtClean="0"/>
              <a:t>quality this moves the PPF to </a:t>
            </a:r>
            <a:r>
              <a:rPr lang="en-GB" baseline="0" dirty="0" smtClean="0"/>
              <a:t>PPF</a:t>
            </a:r>
            <a:r>
              <a:rPr lang="en-GB" sz="1050" baseline="-25000" dirty="0" smtClean="0"/>
              <a:t>2</a:t>
            </a:r>
            <a:endParaRPr lang="en-GB" baseline="-25000" dirty="0" smtClean="0"/>
          </a:p>
          <a:p>
            <a:pPr marL="228600" indent="-228600">
              <a:buFont typeface="+mj-lt"/>
              <a:buAutoNum type="arabicPeriod"/>
            </a:pPr>
            <a:r>
              <a:rPr lang="en-GB" dirty="0" smtClean="0"/>
              <a:t>Point</a:t>
            </a:r>
            <a:r>
              <a:rPr lang="en-GB" baseline="0" dirty="0" smtClean="0"/>
              <a:t> B- on PPF</a:t>
            </a:r>
            <a:r>
              <a:rPr lang="en-GB" sz="1050" baseline="-25000" dirty="0" smtClean="0"/>
              <a:t>2</a:t>
            </a:r>
            <a:r>
              <a:rPr lang="en-GB" sz="1050" baseline="0" dirty="0" smtClean="0"/>
              <a:t> a new point of productive efficiency. </a:t>
            </a:r>
            <a:endParaRPr lang="en-GB" baseline="0" dirty="0" smtClean="0"/>
          </a:p>
          <a:p>
            <a:pPr marL="228600" indent="-228600">
              <a:buFont typeface="+mj-lt"/>
              <a:buAutoNum type="arabicPeriod"/>
            </a:pPr>
            <a:r>
              <a:rPr lang="en-GB" baseline="0" dirty="0" smtClean="0"/>
              <a:t>Can say an Pareto improvement- someone better off, not at the expense of another being worse off.</a:t>
            </a:r>
          </a:p>
          <a:p>
            <a:pPr marL="228600" indent="-228600">
              <a:buFont typeface="+mj-lt"/>
              <a:buAutoNum type="arabicPeriod"/>
            </a:pPr>
            <a:r>
              <a:rPr lang="en-GB" baseline="0" dirty="0" smtClean="0"/>
              <a:t>Reasons for movement to the right of PPFs- new tech., discovery of natural resources, immigration, better educated workforce, specialisation (more efficient combination of factors of production), increase in entrepreneurial sprit.....</a:t>
            </a:r>
          </a:p>
          <a:p>
            <a:pPr marL="228600" indent="-228600">
              <a:buFont typeface="+mj-lt"/>
              <a:buAutoNum type="arabicPeriod"/>
            </a:pPr>
            <a:r>
              <a:rPr lang="en-GB" baseline="0" dirty="0" smtClean="0"/>
              <a:t>What could cause PPF to shift to the left?</a:t>
            </a:r>
          </a:p>
        </p:txBody>
      </p:sp>
      <p:sp>
        <p:nvSpPr>
          <p:cNvPr id="4" name="Slide Number Placeholder 3"/>
          <p:cNvSpPr>
            <a:spLocks noGrp="1"/>
          </p:cNvSpPr>
          <p:nvPr>
            <p:ph type="sldNum" sz="quarter" idx="10"/>
          </p:nvPr>
        </p:nvSpPr>
        <p:spPr/>
        <p:txBody>
          <a:bodyPr/>
          <a:lstStyle/>
          <a:p>
            <a:fld id="{19514945-9F32-4AA8-9B47-BE061058BAC3}"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 typeface="+mj-lt"/>
              <a:buNone/>
            </a:pPr>
            <a:r>
              <a:rPr lang="en-GB" dirty="0" smtClean="0"/>
              <a:t>Draw curves to show pivot</a:t>
            </a:r>
            <a:r>
              <a:rPr lang="en-GB" baseline="0" dirty="0" smtClean="0"/>
              <a:t> of </a:t>
            </a:r>
            <a:r>
              <a:rPr lang="en-GB" dirty="0" smtClean="0"/>
              <a:t>PPF</a:t>
            </a:r>
          </a:p>
          <a:p>
            <a:pPr marL="228600" indent="-228600">
              <a:buFont typeface="+mj-lt"/>
              <a:buAutoNum type="arabicPeriod"/>
            </a:pPr>
            <a:r>
              <a:rPr lang="en-GB" baseline="0" dirty="0" smtClean="0"/>
              <a:t>PPF</a:t>
            </a:r>
            <a:r>
              <a:rPr lang="en-GB" sz="1050" baseline="-25000" dirty="0" smtClean="0"/>
              <a:t>1</a:t>
            </a:r>
            <a:r>
              <a:rPr lang="en-GB" sz="1050" baseline="0" dirty="0" smtClean="0"/>
              <a:t> </a:t>
            </a:r>
            <a:r>
              <a:rPr lang="en-GB" sz="1050" b="0" baseline="0" dirty="0" smtClean="0"/>
              <a:t>to </a:t>
            </a:r>
            <a:r>
              <a:rPr lang="en-GB" baseline="0" dirty="0" smtClean="0"/>
              <a:t>PPF</a:t>
            </a:r>
            <a:r>
              <a:rPr lang="en-GB" sz="1050" baseline="-25000" dirty="0" smtClean="0"/>
              <a:t>2</a:t>
            </a:r>
            <a:r>
              <a:rPr lang="en-GB" sz="1050" baseline="0" dirty="0" smtClean="0"/>
              <a:t> Efficiency has only increased in one area of the economy. No change in productive potential in goods, but e.g. Tech gains in services mean more can be produced.</a:t>
            </a:r>
            <a:endParaRPr lang="en-GB" baseline="0" dirty="0" smtClean="0"/>
          </a:p>
        </p:txBody>
      </p:sp>
      <p:sp>
        <p:nvSpPr>
          <p:cNvPr id="4" name="Slide Number Placeholder 3"/>
          <p:cNvSpPr>
            <a:spLocks noGrp="1"/>
          </p:cNvSpPr>
          <p:nvPr>
            <p:ph type="sldNum" sz="quarter" idx="10"/>
          </p:nvPr>
        </p:nvSpPr>
        <p:spPr/>
        <p:txBody>
          <a:bodyPr/>
          <a:lstStyle/>
          <a:p>
            <a:fld id="{19514945-9F32-4AA8-9B47-BE061058BAC3}"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28600" indent="-228600">
              <a:buFont typeface="+mj-lt"/>
              <a:buNone/>
            </a:pPr>
            <a:endParaRPr lang="en-GB" baseline="0" dirty="0" smtClean="0"/>
          </a:p>
        </p:txBody>
      </p:sp>
      <p:sp>
        <p:nvSpPr>
          <p:cNvPr id="4" name="Slide Number Placeholder 3"/>
          <p:cNvSpPr>
            <a:spLocks noGrp="1"/>
          </p:cNvSpPr>
          <p:nvPr>
            <p:ph type="sldNum" sz="quarter" idx="10"/>
          </p:nvPr>
        </p:nvSpPr>
        <p:spPr/>
        <p:txBody>
          <a:bodyPr/>
          <a:lstStyle/>
          <a:p>
            <a:fld id="{19514945-9F32-4AA8-9B47-BE061058BAC3}"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21099AC-CACD-4DF7-984A-5C891B52FA65}" type="datetimeFigureOut">
              <a:rPr lang="en-GB" smtClean="0"/>
              <a:pPr/>
              <a:t>18/09/2014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7AE758-B589-4597-889B-3AAF7A7801F3}"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1099AC-CACD-4DF7-984A-5C891B52FA65}" type="datetimeFigureOut">
              <a:rPr lang="en-GB" smtClean="0"/>
              <a:pPr/>
              <a:t>18/09/2014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7AE758-B589-4597-889B-3AAF7A7801F3}"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1099AC-CACD-4DF7-984A-5C891B52FA65}" type="datetimeFigureOut">
              <a:rPr lang="en-GB" smtClean="0"/>
              <a:pPr/>
              <a:t>18/09/2014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7AE758-B589-4597-889B-3AAF7A7801F3}"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21099AC-CACD-4DF7-984A-5C891B52FA65}" type="datetimeFigureOut">
              <a:rPr lang="en-GB" smtClean="0"/>
              <a:pPr/>
              <a:t>18/09/2014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7AE758-B589-4597-889B-3AAF7A7801F3}"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21099AC-CACD-4DF7-984A-5C891B52FA65}" type="datetimeFigureOut">
              <a:rPr lang="en-GB" smtClean="0"/>
              <a:pPr/>
              <a:t>18/09/2014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7AE758-B589-4597-889B-3AAF7A7801F3}"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21099AC-CACD-4DF7-984A-5C891B52FA65}" type="datetimeFigureOut">
              <a:rPr lang="en-GB" smtClean="0"/>
              <a:pPr/>
              <a:t>18/09/2014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7AE758-B589-4597-889B-3AAF7A7801F3}"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21099AC-CACD-4DF7-984A-5C891B52FA65}" type="datetimeFigureOut">
              <a:rPr lang="en-GB" smtClean="0"/>
              <a:pPr/>
              <a:t>18/09/2014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F7AE758-B589-4597-889B-3AAF7A7801F3}"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21099AC-CACD-4DF7-984A-5C891B52FA65}" type="datetimeFigureOut">
              <a:rPr lang="en-GB" smtClean="0"/>
              <a:pPr/>
              <a:t>18/09/2014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F7AE758-B589-4597-889B-3AAF7A7801F3}"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1099AC-CACD-4DF7-984A-5C891B52FA65}" type="datetimeFigureOut">
              <a:rPr lang="en-GB" smtClean="0"/>
              <a:pPr/>
              <a:t>18/09/2014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F7AE758-B589-4597-889B-3AAF7A7801F3}"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1099AC-CACD-4DF7-984A-5C891B52FA65}" type="datetimeFigureOut">
              <a:rPr lang="en-GB" smtClean="0"/>
              <a:pPr/>
              <a:t>18/09/2014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7AE758-B589-4597-889B-3AAF7A7801F3}"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21099AC-CACD-4DF7-984A-5C891B52FA65}" type="datetimeFigureOut">
              <a:rPr lang="en-GB" smtClean="0"/>
              <a:pPr/>
              <a:t>18/09/2014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7AE758-B589-4597-889B-3AAF7A7801F3}"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4">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1099AC-CACD-4DF7-984A-5C891B52FA65}" type="datetimeFigureOut">
              <a:rPr lang="en-GB" smtClean="0"/>
              <a:pPr/>
              <a:t>18/09/2014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7AE758-B589-4597-889B-3AAF7A7801F3}"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Recap from last lesson</a:t>
            </a:r>
            <a:endParaRPr lang="en-GB" dirty="0"/>
          </a:p>
        </p:txBody>
      </p:sp>
      <p:sp>
        <p:nvSpPr>
          <p:cNvPr id="3" name="Content Placeholder 2"/>
          <p:cNvSpPr>
            <a:spLocks noGrp="1"/>
          </p:cNvSpPr>
          <p:nvPr>
            <p:ph idx="1"/>
          </p:nvPr>
        </p:nvSpPr>
        <p:spPr/>
        <p:txBody>
          <a:bodyPr>
            <a:normAutofit/>
          </a:bodyPr>
          <a:lstStyle/>
          <a:p>
            <a:pPr marL="0" indent="0">
              <a:buNone/>
            </a:pPr>
            <a:r>
              <a:rPr lang="en-GB" sz="4000" dirty="0" smtClean="0"/>
              <a:t>Explain the meaning of </a:t>
            </a:r>
          </a:p>
          <a:p>
            <a:pPr marL="0" indent="0">
              <a:buNone/>
            </a:pPr>
            <a:r>
              <a:rPr lang="en-GB" sz="4000" dirty="0" smtClean="0"/>
              <a:t>‘opportunity cost’</a:t>
            </a:r>
          </a:p>
          <a:p>
            <a:pPr marL="0" indent="0">
              <a:buNone/>
            </a:pPr>
            <a:endParaRPr lang="en-GB" sz="4000" dirty="0"/>
          </a:p>
          <a:p>
            <a:pPr marL="0" indent="0">
              <a:buNone/>
            </a:pPr>
            <a:r>
              <a:rPr lang="en-GB" sz="4000" dirty="0" smtClean="0"/>
              <a:t>Starter multiple choice questions.</a:t>
            </a:r>
            <a:endParaRPr lang="en-GB" sz="4000" dirty="0"/>
          </a:p>
          <a:p>
            <a:pPr algn="ctr">
              <a:buNone/>
            </a:pPr>
            <a:endParaRPr lang="en-GB" sz="4000" dirty="0"/>
          </a:p>
        </p:txBody>
      </p:sp>
      <p:sp>
        <p:nvSpPr>
          <p:cNvPr id="4" name="Date Placeholder 3"/>
          <p:cNvSpPr>
            <a:spLocks noGrp="1"/>
          </p:cNvSpPr>
          <p:nvPr>
            <p:ph type="dt" sz="half" idx="10"/>
          </p:nvPr>
        </p:nvSpPr>
        <p:spPr/>
        <p:txBody>
          <a:bodyPr/>
          <a:lstStyle/>
          <a:p>
            <a:fld id="{DCA1AE37-56A2-4DF0-B0A8-664A53FAAC22}" type="datetime6">
              <a:rPr lang="en-GB" smtClean="0"/>
              <a:pPr/>
              <a:t>September 14</a:t>
            </a:fld>
            <a:endParaRPr lang="en-GB"/>
          </a:p>
        </p:txBody>
      </p:sp>
      <p:sp>
        <p:nvSpPr>
          <p:cNvPr id="5" name="Footer Placeholder 4"/>
          <p:cNvSpPr>
            <a:spLocks noGrp="1"/>
          </p:cNvSpPr>
          <p:nvPr>
            <p:ph type="ftr" sz="quarter" idx="11"/>
          </p:nvPr>
        </p:nvSpPr>
        <p:spPr/>
        <p:txBody>
          <a:bodyPr/>
          <a:lstStyle/>
          <a:p>
            <a:r>
              <a:rPr lang="en-GB" smtClean="0"/>
              <a:t>Hayesfield 6th AS Economics</a:t>
            </a:r>
            <a:endParaRPr lang="en-GB"/>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AutoShape 2"/>
          <p:cNvSpPr>
            <a:spLocks noGrp="1" noChangeArrowheads="1"/>
          </p:cNvSpPr>
          <p:nvPr>
            <p:ph type="title"/>
          </p:nvPr>
        </p:nvSpPr>
        <p:spPr/>
        <p:txBody>
          <a:bodyPr/>
          <a:lstStyle/>
          <a:p>
            <a:pPr eaLnBrk="1" hangingPunct="1"/>
            <a:r>
              <a:rPr lang="en-GB" dirty="0" smtClean="0"/>
              <a:t>Can You Use the </a:t>
            </a:r>
            <a:r>
              <a:rPr lang="en-GB" dirty="0" smtClean="0"/>
              <a:t>PPF </a:t>
            </a:r>
            <a:r>
              <a:rPr lang="en-GB" dirty="0" smtClean="0"/>
              <a:t>to </a:t>
            </a:r>
            <a:r>
              <a:rPr lang="en-GB" dirty="0" smtClean="0"/>
              <a:t>show?</a:t>
            </a:r>
            <a:endParaRPr lang="en-US" dirty="0" smtClean="0"/>
          </a:p>
        </p:txBody>
      </p:sp>
      <p:sp>
        <p:nvSpPr>
          <p:cNvPr id="29699" name="Rectangle 3"/>
          <p:cNvSpPr>
            <a:spLocks noGrp="1" noChangeArrowheads="1"/>
          </p:cNvSpPr>
          <p:nvPr>
            <p:ph type="body" idx="1"/>
          </p:nvPr>
        </p:nvSpPr>
        <p:spPr/>
        <p:txBody>
          <a:bodyPr/>
          <a:lstStyle/>
          <a:p>
            <a:pPr eaLnBrk="1" hangingPunct="1"/>
            <a:r>
              <a:rPr lang="en-GB" dirty="0" smtClean="0"/>
              <a:t>Resource Allocation </a:t>
            </a:r>
          </a:p>
          <a:p>
            <a:pPr eaLnBrk="1" hangingPunct="1"/>
            <a:r>
              <a:rPr lang="en-GB" dirty="0" smtClean="0"/>
              <a:t>Resource Reallocation </a:t>
            </a:r>
          </a:p>
          <a:p>
            <a:pPr eaLnBrk="1" hangingPunct="1"/>
            <a:r>
              <a:rPr lang="en-GB" dirty="0" smtClean="0"/>
              <a:t>Opportunity Cost </a:t>
            </a:r>
          </a:p>
          <a:p>
            <a:pPr eaLnBrk="1" hangingPunct="1"/>
            <a:r>
              <a:rPr lang="en-GB" dirty="0" smtClean="0"/>
              <a:t>Economic Growth </a:t>
            </a:r>
          </a:p>
          <a:p>
            <a:pPr eaLnBrk="1" hangingPunct="1"/>
            <a:r>
              <a:rPr lang="en-GB" dirty="0" smtClean="0"/>
              <a:t>Changes in Productivity</a:t>
            </a:r>
          </a:p>
          <a:p>
            <a:pPr eaLnBrk="1" hangingPunct="1"/>
            <a:r>
              <a:rPr lang="en-GB" dirty="0" smtClean="0"/>
              <a:t>Changes in Efficiency </a:t>
            </a:r>
            <a:endParaRPr lang="en-US"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blinds(horizontal)">
                                      <p:cBhvr>
                                        <p:cTn id="7" dur="500"/>
                                        <p:tgtEl>
                                          <p:spTgt spid="296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blinds(horizontal)">
                                      <p:cBhvr>
                                        <p:cTn id="12" dur="500"/>
                                        <p:tgtEl>
                                          <p:spTgt spid="296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9699">
                                            <p:txEl>
                                              <p:pRg st="2" end="2"/>
                                            </p:txEl>
                                          </p:spTgt>
                                        </p:tgtEl>
                                        <p:attrNameLst>
                                          <p:attrName>style.visibility</p:attrName>
                                        </p:attrNameLst>
                                      </p:cBhvr>
                                      <p:to>
                                        <p:strVal val="visible"/>
                                      </p:to>
                                    </p:set>
                                    <p:animEffect transition="in" filter="blinds(horizontal)">
                                      <p:cBhvr>
                                        <p:cTn id="17" dur="500"/>
                                        <p:tgtEl>
                                          <p:spTgt spid="296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9699">
                                            <p:txEl>
                                              <p:pRg st="3" end="3"/>
                                            </p:txEl>
                                          </p:spTgt>
                                        </p:tgtEl>
                                        <p:attrNameLst>
                                          <p:attrName>style.visibility</p:attrName>
                                        </p:attrNameLst>
                                      </p:cBhvr>
                                      <p:to>
                                        <p:strVal val="visible"/>
                                      </p:to>
                                    </p:set>
                                    <p:animEffect transition="in" filter="blinds(horizontal)">
                                      <p:cBhvr>
                                        <p:cTn id="22" dur="500"/>
                                        <p:tgtEl>
                                          <p:spTgt spid="296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9699">
                                            <p:txEl>
                                              <p:pRg st="4" end="4"/>
                                            </p:txEl>
                                          </p:spTgt>
                                        </p:tgtEl>
                                        <p:attrNameLst>
                                          <p:attrName>style.visibility</p:attrName>
                                        </p:attrNameLst>
                                      </p:cBhvr>
                                      <p:to>
                                        <p:strVal val="visible"/>
                                      </p:to>
                                    </p:set>
                                    <p:animEffect transition="in" filter="blinds(horizontal)">
                                      <p:cBhvr>
                                        <p:cTn id="27" dur="500"/>
                                        <p:tgtEl>
                                          <p:spTgt spid="296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9699">
                                            <p:txEl>
                                              <p:pRg st="5" end="5"/>
                                            </p:txEl>
                                          </p:spTgt>
                                        </p:tgtEl>
                                        <p:attrNameLst>
                                          <p:attrName>style.visibility</p:attrName>
                                        </p:attrNameLst>
                                      </p:cBhvr>
                                      <p:to>
                                        <p:strVal val="visible"/>
                                      </p:to>
                                    </p:set>
                                    <p:animEffect transition="in" filter="blinds(horizontal)">
                                      <p:cBhvr>
                                        <p:cTn id="32" dur="500"/>
                                        <p:tgtEl>
                                          <p:spTgt spid="296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Production possibility frontiers</a:t>
            </a:r>
            <a:br>
              <a:rPr lang="en-GB" dirty="0" smtClean="0"/>
            </a:br>
            <a:r>
              <a:rPr lang="en-GB" dirty="0" smtClean="0"/>
              <a:t>(</a:t>
            </a:r>
            <a:r>
              <a:rPr lang="en-GB" dirty="0" smtClean="0"/>
              <a:t>PPFs</a:t>
            </a:r>
            <a:r>
              <a:rPr lang="en-GB" dirty="0" smtClean="0"/>
              <a:t>)</a:t>
            </a:r>
            <a:endParaRPr lang="en-GB" dirty="0"/>
          </a:p>
        </p:txBody>
      </p:sp>
      <p:sp>
        <p:nvSpPr>
          <p:cNvPr id="3" name="Content Placeholder 2"/>
          <p:cNvSpPr>
            <a:spLocks noGrp="1"/>
          </p:cNvSpPr>
          <p:nvPr>
            <p:ph idx="1"/>
          </p:nvPr>
        </p:nvSpPr>
        <p:spPr/>
        <p:txBody>
          <a:bodyPr>
            <a:normAutofit/>
          </a:bodyPr>
          <a:lstStyle/>
          <a:p>
            <a:pPr>
              <a:buNone/>
            </a:pPr>
            <a:r>
              <a:rPr lang="en-GB" sz="4000" dirty="0" smtClean="0"/>
              <a:t>Lesson objective</a:t>
            </a:r>
          </a:p>
          <a:p>
            <a:r>
              <a:rPr lang="en-GB" sz="4000" dirty="0" smtClean="0"/>
              <a:t>Understand the concept of a </a:t>
            </a:r>
            <a:r>
              <a:rPr lang="en-GB" sz="4000" dirty="0" smtClean="0"/>
              <a:t>PPF</a:t>
            </a:r>
          </a:p>
          <a:p>
            <a:r>
              <a:rPr lang="en-GB" sz="4000" dirty="0" smtClean="0"/>
              <a:t>Recognise productive </a:t>
            </a:r>
            <a:r>
              <a:rPr lang="en-GB" sz="4000" dirty="0" smtClean="0"/>
              <a:t>efficiency</a:t>
            </a:r>
            <a:endParaRPr lang="en-GB" sz="4000" dirty="0" smtClean="0"/>
          </a:p>
          <a:p>
            <a:r>
              <a:rPr lang="en-GB" sz="4000" dirty="0"/>
              <a:t>Understand the </a:t>
            </a:r>
            <a:r>
              <a:rPr lang="en-GB" sz="4000" dirty="0" smtClean="0"/>
              <a:t>link between PPF and opportunity cost</a:t>
            </a:r>
          </a:p>
          <a:p>
            <a:r>
              <a:rPr lang="en-GB" sz="4000" dirty="0" smtClean="0"/>
              <a:t>Know what shifts the PPF</a:t>
            </a:r>
            <a:endParaRPr lang="en-GB" sz="4000" dirty="0"/>
          </a:p>
          <a:p>
            <a:pPr marL="0" indent="0">
              <a:buNone/>
            </a:pPr>
            <a:endParaRPr lang="en-GB" sz="4000" dirty="0" smtClean="0"/>
          </a:p>
          <a:p>
            <a:pPr marL="0" indent="0">
              <a:buNone/>
            </a:pPr>
            <a:endParaRPr lang="en-GB" sz="4000" dirty="0" smtClean="0"/>
          </a:p>
          <a:p>
            <a:pPr>
              <a:buNone/>
            </a:pPr>
            <a:endParaRPr lang="en-GB" sz="4000" dirty="0" smtClean="0"/>
          </a:p>
          <a:p>
            <a:pPr algn="ctr">
              <a:buNone/>
            </a:pPr>
            <a:endParaRPr lang="en-GB" sz="4000" dirty="0"/>
          </a:p>
        </p:txBody>
      </p:sp>
      <p:sp>
        <p:nvSpPr>
          <p:cNvPr id="4" name="Date Placeholder 3"/>
          <p:cNvSpPr>
            <a:spLocks noGrp="1"/>
          </p:cNvSpPr>
          <p:nvPr>
            <p:ph type="dt" sz="half" idx="10"/>
          </p:nvPr>
        </p:nvSpPr>
        <p:spPr/>
        <p:txBody>
          <a:bodyPr/>
          <a:lstStyle/>
          <a:p>
            <a:fld id="{DCA1AE37-56A2-4DF0-B0A8-664A53FAAC22}" type="datetime6">
              <a:rPr lang="en-GB" smtClean="0"/>
              <a:pPr/>
              <a:t>September 14</a:t>
            </a:fld>
            <a:endParaRPr lang="en-GB"/>
          </a:p>
        </p:txBody>
      </p:sp>
      <p:sp>
        <p:nvSpPr>
          <p:cNvPr id="5" name="Footer Placeholder 4"/>
          <p:cNvSpPr>
            <a:spLocks noGrp="1"/>
          </p:cNvSpPr>
          <p:nvPr>
            <p:ph type="ftr" sz="quarter" idx="11"/>
          </p:nvPr>
        </p:nvSpPr>
        <p:spPr/>
        <p:txBody>
          <a:bodyPr/>
          <a:lstStyle/>
          <a:p>
            <a:r>
              <a:rPr lang="en-GB" smtClean="0"/>
              <a:t>Hayesfield 6th AS Economics</a:t>
            </a:r>
            <a:endParaRPr lang="en-GB"/>
          </a:p>
        </p:txBody>
      </p:sp>
    </p:spTree>
    <p:extLst>
      <p:ext uri="{BB962C8B-B14F-4D97-AF65-F5344CB8AC3E}">
        <p14:creationId xmlns:p14="http://schemas.microsoft.com/office/powerpoint/2010/main" xmlns="" val="39667160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Homework</a:t>
            </a:r>
            <a:endParaRPr lang="en-GB" dirty="0"/>
          </a:p>
        </p:txBody>
      </p:sp>
      <p:sp>
        <p:nvSpPr>
          <p:cNvPr id="3" name="Content Placeholder 2"/>
          <p:cNvSpPr>
            <a:spLocks noGrp="1"/>
          </p:cNvSpPr>
          <p:nvPr>
            <p:ph idx="1"/>
          </p:nvPr>
        </p:nvSpPr>
        <p:spPr/>
        <p:txBody>
          <a:bodyPr>
            <a:normAutofit/>
          </a:bodyPr>
          <a:lstStyle/>
          <a:p>
            <a:pPr>
              <a:buNone/>
            </a:pPr>
            <a:endParaRPr lang="en-GB" sz="4000" dirty="0" smtClean="0"/>
          </a:p>
          <a:p>
            <a:pPr algn="ctr">
              <a:buNone/>
            </a:pPr>
            <a:r>
              <a:rPr lang="en-GB" sz="4000" dirty="0" smtClean="0"/>
              <a:t>‘PPF- worksheet’ </a:t>
            </a:r>
          </a:p>
          <a:p>
            <a:pPr algn="ctr">
              <a:buNone/>
            </a:pPr>
            <a:r>
              <a:rPr lang="en-GB" sz="4000" dirty="0" err="1"/>
              <a:t>p</a:t>
            </a:r>
            <a:r>
              <a:rPr lang="en-GB" sz="4000" dirty="0" err="1" smtClean="0"/>
              <a:t>df</a:t>
            </a:r>
            <a:r>
              <a:rPr lang="en-GB" sz="4000" dirty="0" smtClean="0"/>
              <a:t> on </a:t>
            </a:r>
            <a:r>
              <a:rPr lang="en-GB" sz="4000" dirty="0" err="1" smtClean="0"/>
              <a:t>Edmodo</a:t>
            </a:r>
            <a:endParaRPr lang="en-GB" sz="4000" dirty="0" smtClean="0"/>
          </a:p>
          <a:p>
            <a:pPr algn="ctr">
              <a:buNone/>
            </a:pPr>
            <a:endParaRPr lang="en-GB" sz="4000" dirty="0"/>
          </a:p>
        </p:txBody>
      </p:sp>
      <p:sp>
        <p:nvSpPr>
          <p:cNvPr id="4" name="Date Placeholder 3"/>
          <p:cNvSpPr>
            <a:spLocks noGrp="1"/>
          </p:cNvSpPr>
          <p:nvPr>
            <p:ph type="dt" sz="half" idx="10"/>
          </p:nvPr>
        </p:nvSpPr>
        <p:spPr/>
        <p:txBody>
          <a:bodyPr/>
          <a:lstStyle/>
          <a:p>
            <a:fld id="{DCA1AE37-56A2-4DF0-B0A8-664A53FAAC22}" type="datetime6">
              <a:rPr lang="en-GB" smtClean="0"/>
              <a:pPr/>
              <a:t>September 14</a:t>
            </a:fld>
            <a:endParaRPr lang="en-GB"/>
          </a:p>
        </p:txBody>
      </p:sp>
      <p:sp>
        <p:nvSpPr>
          <p:cNvPr id="5" name="Footer Placeholder 4"/>
          <p:cNvSpPr>
            <a:spLocks noGrp="1"/>
          </p:cNvSpPr>
          <p:nvPr>
            <p:ph type="ftr" sz="quarter" idx="11"/>
          </p:nvPr>
        </p:nvSpPr>
        <p:spPr/>
        <p:txBody>
          <a:bodyPr/>
          <a:lstStyle/>
          <a:p>
            <a:r>
              <a:rPr lang="en-GB" smtClean="0"/>
              <a:t>Hayesfield 6th AS Economics</a:t>
            </a:r>
            <a:endParaRPr lang="en-GB"/>
          </a:p>
        </p:txBody>
      </p:sp>
    </p:spTree>
    <p:extLst>
      <p:ext uri="{BB962C8B-B14F-4D97-AF65-F5344CB8AC3E}">
        <p14:creationId xmlns:p14="http://schemas.microsoft.com/office/powerpoint/2010/main" xmlns="" val="63015874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Production possibility frontiers</a:t>
            </a:r>
            <a:br>
              <a:rPr lang="en-GB" dirty="0" smtClean="0"/>
            </a:br>
            <a:r>
              <a:rPr lang="en-GB" dirty="0" smtClean="0"/>
              <a:t>(</a:t>
            </a:r>
            <a:r>
              <a:rPr lang="en-GB" dirty="0" smtClean="0"/>
              <a:t>PPFs</a:t>
            </a:r>
            <a:r>
              <a:rPr lang="en-GB" dirty="0" smtClean="0"/>
              <a:t>)</a:t>
            </a:r>
            <a:endParaRPr lang="en-GB" dirty="0"/>
          </a:p>
        </p:txBody>
      </p:sp>
      <p:sp>
        <p:nvSpPr>
          <p:cNvPr id="3" name="Content Placeholder 2"/>
          <p:cNvSpPr>
            <a:spLocks noGrp="1"/>
          </p:cNvSpPr>
          <p:nvPr>
            <p:ph idx="1"/>
          </p:nvPr>
        </p:nvSpPr>
        <p:spPr/>
        <p:txBody>
          <a:bodyPr>
            <a:normAutofit/>
          </a:bodyPr>
          <a:lstStyle/>
          <a:p>
            <a:pPr>
              <a:buNone/>
            </a:pPr>
            <a:r>
              <a:rPr lang="en-GB" sz="4000" dirty="0" smtClean="0"/>
              <a:t>Lesson objective</a:t>
            </a:r>
          </a:p>
          <a:p>
            <a:r>
              <a:rPr lang="en-GB" sz="4000" dirty="0" smtClean="0"/>
              <a:t>Understand the concept of a </a:t>
            </a:r>
            <a:r>
              <a:rPr lang="en-GB" sz="4000" dirty="0" smtClean="0"/>
              <a:t>PPF</a:t>
            </a:r>
          </a:p>
          <a:p>
            <a:r>
              <a:rPr lang="en-GB" sz="4000" dirty="0" smtClean="0"/>
              <a:t>Recognise productive </a:t>
            </a:r>
            <a:r>
              <a:rPr lang="en-GB" sz="4000" dirty="0" smtClean="0"/>
              <a:t>efficiency</a:t>
            </a:r>
            <a:endParaRPr lang="en-GB" sz="4000" dirty="0" smtClean="0"/>
          </a:p>
          <a:p>
            <a:r>
              <a:rPr lang="en-GB" sz="4000" dirty="0"/>
              <a:t>Understand the </a:t>
            </a:r>
            <a:r>
              <a:rPr lang="en-GB" sz="4000" dirty="0" smtClean="0"/>
              <a:t>link between PPF and opportunity cost</a:t>
            </a:r>
          </a:p>
          <a:p>
            <a:r>
              <a:rPr lang="en-GB" sz="4000" dirty="0" smtClean="0"/>
              <a:t>Know what shifts the PPF</a:t>
            </a:r>
            <a:endParaRPr lang="en-GB" sz="4000" dirty="0"/>
          </a:p>
          <a:p>
            <a:pPr marL="0" indent="0">
              <a:buNone/>
            </a:pPr>
            <a:endParaRPr lang="en-GB" sz="4000" dirty="0" smtClean="0"/>
          </a:p>
          <a:p>
            <a:pPr marL="0" indent="0">
              <a:buNone/>
            </a:pPr>
            <a:endParaRPr lang="en-GB" sz="4000" dirty="0" smtClean="0"/>
          </a:p>
          <a:p>
            <a:pPr>
              <a:buNone/>
            </a:pPr>
            <a:endParaRPr lang="en-GB" sz="4000" dirty="0" smtClean="0"/>
          </a:p>
          <a:p>
            <a:pPr algn="ctr">
              <a:buNone/>
            </a:pPr>
            <a:endParaRPr lang="en-GB" sz="4000" dirty="0"/>
          </a:p>
        </p:txBody>
      </p:sp>
      <p:sp>
        <p:nvSpPr>
          <p:cNvPr id="4" name="Date Placeholder 3"/>
          <p:cNvSpPr>
            <a:spLocks noGrp="1"/>
          </p:cNvSpPr>
          <p:nvPr>
            <p:ph type="dt" sz="half" idx="10"/>
          </p:nvPr>
        </p:nvSpPr>
        <p:spPr/>
        <p:txBody>
          <a:bodyPr/>
          <a:lstStyle/>
          <a:p>
            <a:fld id="{DCA1AE37-56A2-4DF0-B0A8-664A53FAAC22}" type="datetime6">
              <a:rPr lang="en-GB" smtClean="0"/>
              <a:pPr/>
              <a:t>September 14</a:t>
            </a:fld>
            <a:endParaRPr lang="en-GB"/>
          </a:p>
        </p:txBody>
      </p:sp>
      <p:sp>
        <p:nvSpPr>
          <p:cNvPr id="5" name="Footer Placeholder 4"/>
          <p:cNvSpPr>
            <a:spLocks noGrp="1"/>
          </p:cNvSpPr>
          <p:nvPr>
            <p:ph type="ftr" sz="quarter" idx="11"/>
          </p:nvPr>
        </p:nvSpPr>
        <p:spPr/>
        <p:txBody>
          <a:bodyPr/>
          <a:lstStyle/>
          <a:p>
            <a:r>
              <a:rPr lang="en-GB" smtClean="0"/>
              <a:t>Hayesfield 6th AS Economics</a:t>
            </a:r>
            <a:endParaRPr lang="en-GB"/>
          </a:p>
        </p:txBody>
      </p:sp>
    </p:spTree>
    <p:extLst>
      <p:ext uri="{BB962C8B-B14F-4D97-AF65-F5344CB8AC3E}">
        <p14:creationId xmlns:p14="http://schemas.microsoft.com/office/powerpoint/2010/main" xmlns="" val="39667160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Production possibility frontiers</a:t>
            </a:r>
            <a:br>
              <a:rPr lang="en-GB" dirty="0" smtClean="0"/>
            </a:br>
            <a:r>
              <a:rPr lang="en-GB" dirty="0" smtClean="0"/>
              <a:t>(</a:t>
            </a:r>
            <a:r>
              <a:rPr lang="en-GB" dirty="0" smtClean="0"/>
              <a:t>PPFs</a:t>
            </a:r>
            <a:r>
              <a:rPr lang="en-GB" dirty="0" smtClean="0"/>
              <a:t>)</a:t>
            </a:r>
            <a:endParaRPr lang="en-GB" dirty="0"/>
          </a:p>
        </p:txBody>
      </p:sp>
      <p:sp>
        <p:nvSpPr>
          <p:cNvPr id="3" name="Content Placeholder 2"/>
          <p:cNvSpPr>
            <a:spLocks noGrp="1"/>
          </p:cNvSpPr>
          <p:nvPr>
            <p:ph idx="1"/>
          </p:nvPr>
        </p:nvSpPr>
        <p:spPr/>
        <p:txBody>
          <a:bodyPr>
            <a:normAutofit/>
          </a:bodyPr>
          <a:lstStyle/>
          <a:p>
            <a:pPr marL="0" indent="0">
              <a:buNone/>
            </a:pPr>
            <a:r>
              <a:rPr lang="en-GB" sz="4000" dirty="0" smtClean="0"/>
              <a:t>AKA</a:t>
            </a:r>
          </a:p>
          <a:p>
            <a:pPr marL="0" indent="0">
              <a:buNone/>
            </a:pPr>
            <a:r>
              <a:rPr lang="en-GB" sz="4000" dirty="0" smtClean="0"/>
              <a:t>Production possibility </a:t>
            </a:r>
            <a:r>
              <a:rPr lang="en-GB" sz="4000" dirty="0" smtClean="0"/>
              <a:t>curves</a:t>
            </a:r>
            <a:r>
              <a:rPr lang="en-GB" sz="4000" dirty="0" smtClean="0"/>
              <a:t/>
            </a:r>
            <a:br>
              <a:rPr lang="en-GB" sz="4000" dirty="0" smtClean="0"/>
            </a:br>
            <a:r>
              <a:rPr lang="en-GB" sz="4000" dirty="0" smtClean="0"/>
              <a:t>(</a:t>
            </a:r>
            <a:r>
              <a:rPr lang="en-GB" sz="4000" dirty="0" smtClean="0"/>
              <a:t>PPCs)</a:t>
            </a:r>
          </a:p>
          <a:p>
            <a:pPr marL="0" indent="0">
              <a:buNone/>
            </a:pPr>
            <a:r>
              <a:rPr lang="en-GB" sz="4000" dirty="0" smtClean="0"/>
              <a:t>Production possibility </a:t>
            </a:r>
            <a:r>
              <a:rPr lang="en-GB" sz="4000" dirty="0" smtClean="0"/>
              <a:t>boundaries</a:t>
            </a:r>
            <a:r>
              <a:rPr lang="en-GB" sz="4000" dirty="0" smtClean="0"/>
              <a:t/>
            </a:r>
            <a:br>
              <a:rPr lang="en-GB" sz="4000" dirty="0" smtClean="0"/>
            </a:br>
            <a:r>
              <a:rPr lang="en-GB" sz="4000" dirty="0" smtClean="0"/>
              <a:t>(</a:t>
            </a:r>
            <a:r>
              <a:rPr lang="en-GB" sz="4000" dirty="0" smtClean="0"/>
              <a:t>PPBs</a:t>
            </a:r>
            <a:r>
              <a:rPr lang="en-GB" sz="4000" dirty="0" smtClean="0"/>
              <a:t>)</a:t>
            </a:r>
            <a:endParaRPr lang="en-GB" sz="4000" dirty="0" smtClean="0"/>
          </a:p>
          <a:p>
            <a:pPr marL="0" indent="0">
              <a:buNone/>
            </a:pPr>
            <a:endParaRPr lang="en-GB" sz="4000" dirty="0" smtClean="0"/>
          </a:p>
          <a:p>
            <a:pPr>
              <a:buNone/>
            </a:pPr>
            <a:endParaRPr lang="en-GB" sz="4000" dirty="0" smtClean="0"/>
          </a:p>
          <a:p>
            <a:pPr algn="ctr">
              <a:buNone/>
            </a:pPr>
            <a:endParaRPr lang="en-GB" sz="4000" dirty="0"/>
          </a:p>
        </p:txBody>
      </p:sp>
      <p:sp>
        <p:nvSpPr>
          <p:cNvPr id="4" name="Date Placeholder 3"/>
          <p:cNvSpPr>
            <a:spLocks noGrp="1"/>
          </p:cNvSpPr>
          <p:nvPr>
            <p:ph type="dt" sz="half" idx="10"/>
          </p:nvPr>
        </p:nvSpPr>
        <p:spPr/>
        <p:txBody>
          <a:bodyPr/>
          <a:lstStyle/>
          <a:p>
            <a:fld id="{DCA1AE37-56A2-4DF0-B0A8-664A53FAAC22}" type="datetime6">
              <a:rPr lang="en-GB" smtClean="0"/>
              <a:pPr/>
              <a:t>September 14</a:t>
            </a:fld>
            <a:endParaRPr lang="en-GB"/>
          </a:p>
        </p:txBody>
      </p:sp>
      <p:sp>
        <p:nvSpPr>
          <p:cNvPr id="5" name="Footer Placeholder 4"/>
          <p:cNvSpPr>
            <a:spLocks noGrp="1"/>
          </p:cNvSpPr>
          <p:nvPr>
            <p:ph type="ftr" sz="quarter" idx="11"/>
          </p:nvPr>
        </p:nvSpPr>
        <p:spPr/>
        <p:txBody>
          <a:bodyPr/>
          <a:lstStyle/>
          <a:p>
            <a:r>
              <a:rPr lang="en-GB" smtClean="0"/>
              <a:t>Hayesfield 6th AS Economics</a:t>
            </a:r>
            <a:endParaRPr lang="en-GB"/>
          </a:p>
        </p:txBody>
      </p:sp>
    </p:spTree>
    <p:extLst>
      <p:ext uri="{BB962C8B-B14F-4D97-AF65-F5344CB8AC3E}">
        <p14:creationId xmlns:p14="http://schemas.microsoft.com/office/powerpoint/2010/main" xmlns="" val="396671600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Production possibility frontiers</a:t>
            </a:r>
            <a:br>
              <a:rPr lang="en-GB" dirty="0" smtClean="0"/>
            </a:br>
            <a:r>
              <a:rPr lang="en-GB" dirty="0" smtClean="0"/>
              <a:t>(</a:t>
            </a:r>
            <a:r>
              <a:rPr lang="en-GB" dirty="0" smtClean="0"/>
              <a:t>PPFs</a:t>
            </a:r>
            <a:r>
              <a:rPr lang="en-GB" dirty="0" smtClean="0"/>
              <a:t>)</a:t>
            </a:r>
            <a:endParaRPr lang="en-GB" dirty="0"/>
          </a:p>
        </p:txBody>
      </p:sp>
      <p:sp>
        <p:nvSpPr>
          <p:cNvPr id="3" name="Content Placeholder 2"/>
          <p:cNvSpPr>
            <a:spLocks noGrp="1"/>
          </p:cNvSpPr>
          <p:nvPr>
            <p:ph idx="1"/>
          </p:nvPr>
        </p:nvSpPr>
        <p:spPr/>
        <p:txBody>
          <a:bodyPr>
            <a:normAutofit/>
          </a:bodyPr>
          <a:lstStyle/>
          <a:p>
            <a:pPr marL="0" indent="0">
              <a:buNone/>
            </a:pPr>
            <a:r>
              <a:rPr lang="en-GB" sz="4000" dirty="0" smtClean="0"/>
              <a:t>Used for </a:t>
            </a:r>
          </a:p>
          <a:p>
            <a:pPr marL="0" indent="0"/>
            <a:r>
              <a:rPr lang="en-GB" sz="4000" dirty="0" smtClean="0"/>
              <a:t>I</a:t>
            </a:r>
            <a:r>
              <a:rPr lang="en-GB" sz="4000" dirty="0" smtClean="0"/>
              <a:t>ndividual firms</a:t>
            </a:r>
          </a:p>
          <a:p>
            <a:pPr marL="0" indent="0"/>
            <a:r>
              <a:rPr lang="en-GB" sz="4000" dirty="0" smtClean="0"/>
              <a:t>Whole economies</a:t>
            </a:r>
          </a:p>
          <a:p>
            <a:pPr marL="0" indent="0"/>
            <a:r>
              <a:rPr lang="en-GB" sz="4000" dirty="0" smtClean="0"/>
              <a:t>Simplified scenario- 2 specific things</a:t>
            </a:r>
          </a:p>
          <a:p>
            <a:pPr marL="0" indent="0"/>
            <a:r>
              <a:rPr lang="en-GB" sz="4000" dirty="0" smtClean="0"/>
              <a:t>Maximum production possible given scarce resources</a:t>
            </a:r>
            <a:endParaRPr lang="en-GB" sz="4000" dirty="0" smtClean="0"/>
          </a:p>
          <a:p>
            <a:pPr>
              <a:buNone/>
            </a:pPr>
            <a:endParaRPr lang="en-GB" sz="4000" dirty="0" smtClean="0"/>
          </a:p>
          <a:p>
            <a:pPr algn="ctr">
              <a:buNone/>
            </a:pPr>
            <a:endParaRPr lang="en-GB" sz="4000" dirty="0"/>
          </a:p>
        </p:txBody>
      </p:sp>
      <p:sp>
        <p:nvSpPr>
          <p:cNvPr id="4" name="Date Placeholder 3"/>
          <p:cNvSpPr>
            <a:spLocks noGrp="1"/>
          </p:cNvSpPr>
          <p:nvPr>
            <p:ph type="dt" sz="half" idx="10"/>
          </p:nvPr>
        </p:nvSpPr>
        <p:spPr/>
        <p:txBody>
          <a:bodyPr/>
          <a:lstStyle/>
          <a:p>
            <a:fld id="{DCA1AE37-56A2-4DF0-B0A8-664A53FAAC22}" type="datetime6">
              <a:rPr lang="en-GB" smtClean="0"/>
              <a:pPr/>
              <a:t>September 14</a:t>
            </a:fld>
            <a:endParaRPr lang="en-GB"/>
          </a:p>
        </p:txBody>
      </p:sp>
      <p:sp>
        <p:nvSpPr>
          <p:cNvPr id="5" name="Footer Placeholder 4"/>
          <p:cNvSpPr>
            <a:spLocks noGrp="1"/>
          </p:cNvSpPr>
          <p:nvPr>
            <p:ph type="ftr" sz="quarter" idx="11"/>
          </p:nvPr>
        </p:nvSpPr>
        <p:spPr/>
        <p:txBody>
          <a:bodyPr/>
          <a:lstStyle/>
          <a:p>
            <a:r>
              <a:rPr lang="en-GB" smtClean="0"/>
              <a:t>Hayesfield 6th AS Economics</a:t>
            </a:r>
            <a:endParaRPr lang="en-GB"/>
          </a:p>
        </p:txBody>
      </p:sp>
    </p:spTree>
    <p:extLst>
      <p:ext uri="{BB962C8B-B14F-4D97-AF65-F5344CB8AC3E}">
        <p14:creationId xmlns:p14="http://schemas.microsoft.com/office/powerpoint/2010/main" xmlns="" val="3966716002"/>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Production possibility frontiers</a:t>
            </a:r>
            <a:br>
              <a:rPr lang="en-GB" dirty="0" smtClean="0"/>
            </a:br>
            <a:r>
              <a:rPr lang="en-GB" dirty="0" smtClean="0"/>
              <a:t>(</a:t>
            </a:r>
            <a:r>
              <a:rPr lang="en-GB" dirty="0" smtClean="0"/>
              <a:t>PPFs</a:t>
            </a:r>
            <a:r>
              <a:rPr lang="en-GB" dirty="0" smtClean="0"/>
              <a:t>)</a:t>
            </a:r>
            <a:endParaRPr lang="en-GB" dirty="0"/>
          </a:p>
        </p:txBody>
      </p:sp>
      <p:sp>
        <p:nvSpPr>
          <p:cNvPr id="3" name="Content Placeholder 2"/>
          <p:cNvSpPr>
            <a:spLocks noGrp="1"/>
          </p:cNvSpPr>
          <p:nvPr>
            <p:ph idx="1"/>
          </p:nvPr>
        </p:nvSpPr>
        <p:spPr/>
        <p:txBody>
          <a:bodyPr>
            <a:normAutofit/>
          </a:bodyPr>
          <a:lstStyle/>
          <a:p>
            <a:pPr>
              <a:buNone/>
            </a:pPr>
            <a:endParaRPr lang="en-GB" sz="4000" dirty="0" smtClean="0"/>
          </a:p>
          <a:p>
            <a:pPr algn="ctr">
              <a:buNone/>
            </a:pPr>
            <a:endParaRPr lang="en-GB" sz="4000" dirty="0"/>
          </a:p>
        </p:txBody>
      </p:sp>
      <p:sp>
        <p:nvSpPr>
          <p:cNvPr id="4" name="Date Placeholder 3"/>
          <p:cNvSpPr>
            <a:spLocks noGrp="1"/>
          </p:cNvSpPr>
          <p:nvPr>
            <p:ph type="dt" sz="half" idx="10"/>
          </p:nvPr>
        </p:nvSpPr>
        <p:spPr/>
        <p:txBody>
          <a:bodyPr/>
          <a:lstStyle/>
          <a:p>
            <a:fld id="{DCA1AE37-56A2-4DF0-B0A8-664A53FAAC22}" type="datetime6">
              <a:rPr lang="en-GB" smtClean="0"/>
              <a:pPr/>
              <a:t>September 14</a:t>
            </a:fld>
            <a:endParaRPr lang="en-GB"/>
          </a:p>
        </p:txBody>
      </p:sp>
      <p:sp>
        <p:nvSpPr>
          <p:cNvPr id="5" name="Footer Placeholder 4"/>
          <p:cNvSpPr>
            <a:spLocks noGrp="1"/>
          </p:cNvSpPr>
          <p:nvPr>
            <p:ph type="ftr" sz="quarter" idx="11"/>
          </p:nvPr>
        </p:nvSpPr>
        <p:spPr/>
        <p:txBody>
          <a:bodyPr/>
          <a:lstStyle/>
          <a:p>
            <a:r>
              <a:rPr lang="en-GB" smtClean="0"/>
              <a:t>Hayesfield 6th AS Economics</a:t>
            </a:r>
            <a:endParaRPr lang="en-GB"/>
          </a:p>
        </p:txBody>
      </p:sp>
      <p:cxnSp>
        <p:nvCxnSpPr>
          <p:cNvPr id="7" name="Straight Connector 6"/>
          <p:cNvCxnSpPr/>
          <p:nvPr/>
        </p:nvCxnSpPr>
        <p:spPr>
          <a:xfrm>
            <a:off x="1475656" y="1628800"/>
            <a:ext cx="0" cy="4392488"/>
          </a:xfrm>
          <a:prstGeom prst="line">
            <a:avLst/>
          </a:prstGeom>
          <a:ln w="2540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043608" y="5733256"/>
            <a:ext cx="5832648" cy="0"/>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51520" y="1412776"/>
            <a:ext cx="1080120" cy="461665"/>
          </a:xfrm>
          <a:prstGeom prst="rect">
            <a:avLst/>
          </a:prstGeom>
          <a:noFill/>
        </p:spPr>
        <p:txBody>
          <a:bodyPr wrap="square" rtlCol="0">
            <a:spAutoFit/>
          </a:bodyPr>
          <a:lstStyle/>
          <a:p>
            <a:r>
              <a:rPr lang="en-GB" sz="2400" dirty="0" smtClean="0"/>
              <a:t>Goods</a:t>
            </a:r>
            <a:endParaRPr lang="en-GB" sz="2400" dirty="0"/>
          </a:p>
        </p:txBody>
      </p:sp>
      <p:sp>
        <p:nvSpPr>
          <p:cNvPr id="12" name="TextBox 11"/>
          <p:cNvSpPr txBox="1"/>
          <p:nvPr/>
        </p:nvSpPr>
        <p:spPr>
          <a:xfrm>
            <a:off x="6804248" y="5805264"/>
            <a:ext cx="1368152" cy="461665"/>
          </a:xfrm>
          <a:prstGeom prst="rect">
            <a:avLst/>
          </a:prstGeom>
          <a:noFill/>
        </p:spPr>
        <p:txBody>
          <a:bodyPr wrap="square" rtlCol="0">
            <a:spAutoFit/>
          </a:bodyPr>
          <a:lstStyle/>
          <a:p>
            <a:r>
              <a:rPr lang="en-GB" sz="2400" dirty="0" smtClean="0"/>
              <a:t>Services</a:t>
            </a:r>
            <a:endParaRPr lang="en-GB" sz="2400" dirty="0"/>
          </a:p>
        </p:txBody>
      </p:sp>
    </p:spTree>
    <p:extLst>
      <p:ext uri="{BB962C8B-B14F-4D97-AF65-F5344CB8AC3E}">
        <p14:creationId xmlns:p14="http://schemas.microsoft.com/office/powerpoint/2010/main" xmlns="" val="3966716002"/>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Production possibility frontiers</a:t>
            </a:r>
            <a:br>
              <a:rPr lang="en-GB" dirty="0" smtClean="0"/>
            </a:br>
            <a:r>
              <a:rPr lang="en-GB" dirty="0" smtClean="0"/>
              <a:t>(</a:t>
            </a:r>
            <a:r>
              <a:rPr lang="en-GB" dirty="0" smtClean="0"/>
              <a:t>PPFs</a:t>
            </a:r>
            <a:r>
              <a:rPr lang="en-GB" dirty="0" smtClean="0"/>
              <a:t>)</a:t>
            </a:r>
            <a:endParaRPr lang="en-GB" dirty="0"/>
          </a:p>
        </p:txBody>
      </p:sp>
      <p:sp>
        <p:nvSpPr>
          <p:cNvPr id="3" name="Content Placeholder 2"/>
          <p:cNvSpPr>
            <a:spLocks noGrp="1"/>
          </p:cNvSpPr>
          <p:nvPr>
            <p:ph idx="1"/>
          </p:nvPr>
        </p:nvSpPr>
        <p:spPr/>
        <p:txBody>
          <a:bodyPr>
            <a:normAutofit/>
          </a:bodyPr>
          <a:lstStyle/>
          <a:p>
            <a:pPr>
              <a:buNone/>
            </a:pPr>
            <a:endParaRPr lang="en-GB" sz="4000" dirty="0" smtClean="0"/>
          </a:p>
          <a:p>
            <a:pPr algn="ctr">
              <a:buNone/>
            </a:pPr>
            <a:endParaRPr lang="en-GB" sz="4000" dirty="0"/>
          </a:p>
        </p:txBody>
      </p:sp>
      <p:sp>
        <p:nvSpPr>
          <p:cNvPr id="4" name="Date Placeholder 3"/>
          <p:cNvSpPr>
            <a:spLocks noGrp="1"/>
          </p:cNvSpPr>
          <p:nvPr>
            <p:ph type="dt" sz="half" idx="10"/>
          </p:nvPr>
        </p:nvSpPr>
        <p:spPr/>
        <p:txBody>
          <a:bodyPr/>
          <a:lstStyle/>
          <a:p>
            <a:fld id="{DCA1AE37-56A2-4DF0-B0A8-664A53FAAC22}" type="datetime6">
              <a:rPr lang="en-GB" smtClean="0"/>
              <a:pPr/>
              <a:t>September 14</a:t>
            </a:fld>
            <a:endParaRPr lang="en-GB"/>
          </a:p>
        </p:txBody>
      </p:sp>
      <p:sp>
        <p:nvSpPr>
          <p:cNvPr id="5" name="Footer Placeholder 4"/>
          <p:cNvSpPr>
            <a:spLocks noGrp="1"/>
          </p:cNvSpPr>
          <p:nvPr>
            <p:ph type="ftr" sz="quarter" idx="11"/>
          </p:nvPr>
        </p:nvSpPr>
        <p:spPr/>
        <p:txBody>
          <a:bodyPr/>
          <a:lstStyle/>
          <a:p>
            <a:r>
              <a:rPr lang="en-GB" smtClean="0"/>
              <a:t>Hayesfield 6th AS Economics</a:t>
            </a:r>
            <a:endParaRPr lang="en-GB"/>
          </a:p>
        </p:txBody>
      </p:sp>
      <p:cxnSp>
        <p:nvCxnSpPr>
          <p:cNvPr id="7" name="Straight Connector 6"/>
          <p:cNvCxnSpPr/>
          <p:nvPr/>
        </p:nvCxnSpPr>
        <p:spPr>
          <a:xfrm>
            <a:off x="1475656" y="1628800"/>
            <a:ext cx="0" cy="4392488"/>
          </a:xfrm>
          <a:prstGeom prst="line">
            <a:avLst/>
          </a:prstGeom>
          <a:ln w="2540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043608" y="5733256"/>
            <a:ext cx="5832648" cy="0"/>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51520" y="1412776"/>
            <a:ext cx="1080120" cy="461665"/>
          </a:xfrm>
          <a:prstGeom prst="rect">
            <a:avLst/>
          </a:prstGeom>
          <a:noFill/>
        </p:spPr>
        <p:txBody>
          <a:bodyPr wrap="square" rtlCol="0">
            <a:spAutoFit/>
          </a:bodyPr>
          <a:lstStyle/>
          <a:p>
            <a:r>
              <a:rPr lang="en-GB" sz="2400" dirty="0" smtClean="0"/>
              <a:t>Goods</a:t>
            </a:r>
            <a:endParaRPr lang="en-GB" sz="2400" dirty="0"/>
          </a:p>
        </p:txBody>
      </p:sp>
      <p:sp>
        <p:nvSpPr>
          <p:cNvPr id="12" name="TextBox 11"/>
          <p:cNvSpPr txBox="1"/>
          <p:nvPr/>
        </p:nvSpPr>
        <p:spPr>
          <a:xfrm>
            <a:off x="6804248" y="5805264"/>
            <a:ext cx="1368152" cy="461665"/>
          </a:xfrm>
          <a:prstGeom prst="rect">
            <a:avLst/>
          </a:prstGeom>
          <a:noFill/>
        </p:spPr>
        <p:txBody>
          <a:bodyPr wrap="square" rtlCol="0">
            <a:spAutoFit/>
          </a:bodyPr>
          <a:lstStyle/>
          <a:p>
            <a:r>
              <a:rPr lang="en-GB" sz="2400" dirty="0" smtClean="0"/>
              <a:t>Services</a:t>
            </a:r>
            <a:endParaRPr lang="en-GB" sz="2400" dirty="0"/>
          </a:p>
        </p:txBody>
      </p:sp>
    </p:spTree>
    <p:extLst>
      <p:ext uri="{BB962C8B-B14F-4D97-AF65-F5344CB8AC3E}">
        <p14:creationId xmlns:p14="http://schemas.microsoft.com/office/powerpoint/2010/main" xmlns="" val="3966716002"/>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Production possibility frontiers</a:t>
            </a:r>
            <a:br>
              <a:rPr lang="en-GB" dirty="0" smtClean="0"/>
            </a:br>
            <a:r>
              <a:rPr lang="en-GB" dirty="0" smtClean="0"/>
              <a:t>(</a:t>
            </a:r>
            <a:r>
              <a:rPr lang="en-GB" dirty="0" smtClean="0"/>
              <a:t>PPFs</a:t>
            </a:r>
            <a:r>
              <a:rPr lang="en-GB" dirty="0" smtClean="0"/>
              <a:t>)</a:t>
            </a:r>
            <a:endParaRPr lang="en-GB" dirty="0"/>
          </a:p>
        </p:txBody>
      </p:sp>
      <p:sp>
        <p:nvSpPr>
          <p:cNvPr id="3" name="Content Placeholder 2"/>
          <p:cNvSpPr>
            <a:spLocks noGrp="1"/>
          </p:cNvSpPr>
          <p:nvPr>
            <p:ph idx="1"/>
          </p:nvPr>
        </p:nvSpPr>
        <p:spPr/>
        <p:txBody>
          <a:bodyPr>
            <a:normAutofit/>
          </a:bodyPr>
          <a:lstStyle/>
          <a:p>
            <a:pPr>
              <a:buNone/>
            </a:pPr>
            <a:endParaRPr lang="en-GB" sz="4000" dirty="0" smtClean="0"/>
          </a:p>
          <a:p>
            <a:pPr algn="ctr">
              <a:buNone/>
            </a:pPr>
            <a:endParaRPr lang="en-GB" sz="4000" dirty="0"/>
          </a:p>
        </p:txBody>
      </p:sp>
      <p:sp>
        <p:nvSpPr>
          <p:cNvPr id="4" name="Date Placeholder 3"/>
          <p:cNvSpPr>
            <a:spLocks noGrp="1"/>
          </p:cNvSpPr>
          <p:nvPr>
            <p:ph type="dt" sz="half" idx="10"/>
          </p:nvPr>
        </p:nvSpPr>
        <p:spPr/>
        <p:txBody>
          <a:bodyPr/>
          <a:lstStyle/>
          <a:p>
            <a:fld id="{DCA1AE37-56A2-4DF0-B0A8-664A53FAAC22}" type="datetime6">
              <a:rPr lang="en-GB" smtClean="0"/>
              <a:pPr/>
              <a:t>September 14</a:t>
            </a:fld>
            <a:endParaRPr lang="en-GB"/>
          </a:p>
        </p:txBody>
      </p:sp>
      <p:sp>
        <p:nvSpPr>
          <p:cNvPr id="5" name="Footer Placeholder 4"/>
          <p:cNvSpPr>
            <a:spLocks noGrp="1"/>
          </p:cNvSpPr>
          <p:nvPr>
            <p:ph type="ftr" sz="quarter" idx="11"/>
          </p:nvPr>
        </p:nvSpPr>
        <p:spPr/>
        <p:txBody>
          <a:bodyPr/>
          <a:lstStyle/>
          <a:p>
            <a:r>
              <a:rPr lang="en-GB" smtClean="0"/>
              <a:t>Hayesfield 6th AS Economics</a:t>
            </a:r>
            <a:endParaRPr lang="en-GB"/>
          </a:p>
        </p:txBody>
      </p:sp>
      <p:cxnSp>
        <p:nvCxnSpPr>
          <p:cNvPr id="7" name="Straight Connector 6"/>
          <p:cNvCxnSpPr/>
          <p:nvPr/>
        </p:nvCxnSpPr>
        <p:spPr>
          <a:xfrm>
            <a:off x="1475656" y="1628800"/>
            <a:ext cx="0" cy="4392488"/>
          </a:xfrm>
          <a:prstGeom prst="line">
            <a:avLst/>
          </a:prstGeom>
          <a:ln w="2540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043608" y="5733256"/>
            <a:ext cx="5832648" cy="0"/>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51520" y="1412776"/>
            <a:ext cx="1080120" cy="461665"/>
          </a:xfrm>
          <a:prstGeom prst="rect">
            <a:avLst/>
          </a:prstGeom>
          <a:noFill/>
        </p:spPr>
        <p:txBody>
          <a:bodyPr wrap="square" rtlCol="0">
            <a:spAutoFit/>
          </a:bodyPr>
          <a:lstStyle/>
          <a:p>
            <a:r>
              <a:rPr lang="en-GB" sz="2400" dirty="0" smtClean="0"/>
              <a:t>Goods</a:t>
            </a:r>
            <a:endParaRPr lang="en-GB" sz="2400" dirty="0"/>
          </a:p>
        </p:txBody>
      </p:sp>
      <p:sp>
        <p:nvSpPr>
          <p:cNvPr id="12" name="TextBox 11"/>
          <p:cNvSpPr txBox="1"/>
          <p:nvPr/>
        </p:nvSpPr>
        <p:spPr>
          <a:xfrm>
            <a:off x="6804248" y="5805264"/>
            <a:ext cx="1368152" cy="461665"/>
          </a:xfrm>
          <a:prstGeom prst="rect">
            <a:avLst/>
          </a:prstGeom>
          <a:noFill/>
        </p:spPr>
        <p:txBody>
          <a:bodyPr wrap="square" rtlCol="0">
            <a:spAutoFit/>
          </a:bodyPr>
          <a:lstStyle/>
          <a:p>
            <a:r>
              <a:rPr lang="en-GB" sz="2400" dirty="0" smtClean="0"/>
              <a:t>Services</a:t>
            </a:r>
            <a:endParaRPr lang="en-GB" sz="2400" dirty="0"/>
          </a:p>
        </p:txBody>
      </p:sp>
    </p:spTree>
    <p:extLst>
      <p:ext uri="{BB962C8B-B14F-4D97-AF65-F5344CB8AC3E}">
        <p14:creationId xmlns:p14="http://schemas.microsoft.com/office/powerpoint/2010/main" xmlns="" val="3966716002"/>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Production possibility frontiers</a:t>
            </a:r>
            <a:br>
              <a:rPr lang="en-GB" dirty="0" smtClean="0"/>
            </a:br>
            <a:r>
              <a:rPr lang="en-GB" dirty="0" smtClean="0"/>
              <a:t>(</a:t>
            </a:r>
            <a:r>
              <a:rPr lang="en-GB" dirty="0" smtClean="0"/>
              <a:t>PPFs</a:t>
            </a:r>
            <a:r>
              <a:rPr lang="en-GB" dirty="0" smtClean="0"/>
              <a:t>)</a:t>
            </a:r>
            <a:endParaRPr lang="en-GB" dirty="0"/>
          </a:p>
        </p:txBody>
      </p:sp>
      <p:sp>
        <p:nvSpPr>
          <p:cNvPr id="3" name="Content Placeholder 2"/>
          <p:cNvSpPr>
            <a:spLocks noGrp="1"/>
          </p:cNvSpPr>
          <p:nvPr>
            <p:ph idx="1"/>
          </p:nvPr>
        </p:nvSpPr>
        <p:spPr/>
        <p:txBody>
          <a:bodyPr>
            <a:normAutofit/>
          </a:bodyPr>
          <a:lstStyle/>
          <a:p>
            <a:pPr>
              <a:buNone/>
            </a:pPr>
            <a:endParaRPr lang="en-GB" sz="4000" dirty="0" smtClean="0"/>
          </a:p>
          <a:p>
            <a:pPr algn="ctr">
              <a:buNone/>
            </a:pPr>
            <a:endParaRPr lang="en-GB" sz="4000" dirty="0"/>
          </a:p>
        </p:txBody>
      </p:sp>
      <p:sp>
        <p:nvSpPr>
          <p:cNvPr id="4" name="Date Placeholder 3"/>
          <p:cNvSpPr>
            <a:spLocks noGrp="1"/>
          </p:cNvSpPr>
          <p:nvPr>
            <p:ph type="dt" sz="half" idx="10"/>
          </p:nvPr>
        </p:nvSpPr>
        <p:spPr/>
        <p:txBody>
          <a:bodyPr/>
          <a:lstStyle/>
          <a:p>
            <a:fld id="{DCA1AE37-56A2-4DF0-B0A8-664A53FAAC22}" type="datetime6">
              <a:rPr lang="en-GB" smtClean="0"/>
              <a:pPr/>
              <a:t>September 14</a:t>
            </a:fld>
            <a:endParaRPr lang="en-GB"/>
          </a:p>
        </p:txBody>
      </p:sp>
      <p:sp>
        <p:nvSpPr>
          <p:cNvPr id="5" name="Footer Placeholder 4"/>
          <p:cNvSpPr>
            <a:spLocks noGrp="1"/>
          </p:cNvSpPr>
          <p:nvPr>
            <p:ph type="ftr" sz="quarter" idx="11"/>
          </p:nvPr>
        </p:nvSpPr>
        <p:spPr/>
        <p:txBody>
          <a:bodyPr/>
          <a:lstStyle/>
          <a:p>
            <a:r>
              <a:rPr lang="en-GB" smtClean="0"/>
              <a:t>Hayesfield 6th AS Economics</a:t>
            </a:r>
            <a:endParaRPr lang="en-GB"/>
          </a:p>
        </p:txBody>
      </p:sp>
      <p:cxnSp>
        <p:nvCxnSpPr>
          <p:cNvPr id="7" name="Straight Connector 6"/>
          <p:cNvCxnSpPr/>
          <p:nvPr/>
        </p:nvCxnSpPr>
        <p:spPr>
          <a:xfrm>
            <a:off x="1475656" y="1628800"/>
            <a:ext cx="0" cy="4392488"/>
          </a:xfrm>
          <a:prstGeom prst="line">
            <a:avLst/>
          </a:prstGeom>
          <a:ln w="2540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043608" y="5733256"/>
            <a:ext cx="5832648" cy="0"/>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51520" y="1412776"/>
            <a:ext cx="1080120" cy="461665"/>
          </a:xfrm>
          <a:prstGeom prst="rect">
            <a:avLst/>
          </a:prstGeom>
          <a:noFill/>
        </p:spPr>
        <p:txBody>
          <a:bodyPr wrap="square" rtlCol="0">
            <a:spAutoFit/>
          </a:bodyPr>
          <a:lstStyle/>
          <a:p>
            <a:r>
              <a:rPr lang="en-GB" sz="2400" dirty="0" smtClean="0"/>
              <a:t>Goods</a:t>
            </a:r>
            <a:endParaRPr lang="en-GB" sz="2400" dirty="0"/>
          </a:p>
        </p:txBody>
      </p:sp>
      <p:sp>
        <p:nvSpPr>
          <p:cNvPr id="12" name="TextBox 11"/>
          <p:cNvSpPr txBox="1"/>
          <p:nvPr/>
        </p:nvSpPr>
        <p:spPr>
          <a:xfrm>
            <a:off x="6804248" y="5805264"/>
            <a:ext cx="1368152" cy="461665"/>
          </a:xfrm>
          <a:prstGeom prst="rect">
            <a:avLst/>
          </a:prstGeom>
          <a:noFill/>
        </p:spPr>
        <p:txBody>
          <a:bodyPr wrap="square" rtlCol="0">
            <a:spAutoFit/>
          </a:bodyPr>
          <a:lstStyle/>
          <a:p>
            <a:r>
              <a:rPr lang="en-GB" sz="2400" dirty="0" smtClean="0"/>
              <a:t>Services</a:t>
            </a:r>
            <a:endParaRPr lang="en-GB" sz="2400" dirty="0"/>
          </a:p>
        </p:txBody>
      </p:sp>
    </p:spTree>
    <p:extLst>
      <p:ext uri="{BB962C8B-B14F-4D97-AF65-F5344CB8AC3E}">
        <p14:creationId xmlns:p14="http://schemas.microsoft.com/office/powerpoint/2010/main" xmlns="" val="396671600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Production possibility frontiers</a:t>
            </a:r>
            <a:br>
              <a:rPr lang="en-GB" dirty="0" smtClean="0"/>
            </a:br>
            <a:r>
              <a:rPr lang="en-GB" dirty="0" smtClean="0"/>
              <a:t>(</a:t>
            </a:r>
            <a:r>
              <a:rPr lang="en-GB" dirty="0" smtClean="0"/>
              <a:t>PPFs</a:t>
            </a:r>
            <a:r>
              <a:rPr lang="en-GB" dirty="0" smtClean="0"/>
              <a:t>)</a:t>
            </a:r>
            <a:endParaRPr lang="en-GB" dirty="0"/>
          </a:p>
        </p:txBody>
      </p:sp>
      <p:sp>
        <p:nvSpPr>
          <p:cNvPr id="3" name="Content Placeholder 2"/>
          <p:cNvSpPr>
            <a:spLocks noGrp="1"/>
          </p:cNvSpPr>
          <p:nvPr>
            <p:ph idx="1"/>
          </p:nvPr>
        </p:nvSpPr>
        <p:spPr/>
        <p:txBody>
          <a:bodyPr>
            <a:normAutofit/>
          </a:bodyPr>
          <a:lstStyle/>
          <a:p>
            <a:pPr>
              <a:buNone/>
            </a:pPr>
            <a:endParaRPr lang="en-GB" sz="4000" dirty="0" smtClean="0"/>
          </a:p>
          <a:p>
            <a:pPr algn="ctr">
              <a:buNone/>
            </a:pPr>
            <a:endParaRPr lang="en-GB" sz="4000" dirty="0"/>
          </a:p>
        </p:txBody>
      </p:sp>
      <p:sp>
        <p:nvSpPr>
          <p:cNvPr id="4" name="Date Placeholder 3"/>
          <p:cNvSpPr>
            <a:spLocks noGrp="1"/>
          </p:cNvSpPr>
          <p:nvPr>
            <p:ph type="dt" sz="half" idx="10"/>
          </p:nvPr>
        </p:nvSpPr>
        <p:spPr/>
        <p:txBody>
          <a:bodyPr/>
          <a:lstStyle/>
          <a:p>
            <a:fld id="{DCA1AE37-56A2-4DF0-B0A8-664A53FAAC22}" type="datetime6">
              <a:rPr lang="en-GB" smtClean="0"/>
              <a:pPr/>
              <a:t>September 14</a:t>
            </a:fld>
            <a:endParaRPr lang="en-GB"/>
          </a:p>
        </p:txBody>
      </p:sp>
      <p:sp>
        <p:nvSpPr>
          <p:cNvPr id="5" name="Footer Placeholder 4"/>
          <p:cNvSpPr>
            <a:spLocks noGrp="1"/>
          </p:cNvSpPr>
          <p:nvPr>
            <p:ph type="ftr" sz="quarter" idx="11"/>
          </p:nvPr>
        </p:nvSpPr>
        <p:spPr/>
        <p:txBody>
          <a:bodyPr/>
          <a:lstStyle/>
          <a:p>
            <a:r>
              <a:rPr lang="en-GB" smtClean="0"/>
              <a:t>Hayesfield 6th AS Economics</a:t>
            </a:r>
            <a:endParaRPr lang="en-GB"/>
          </a:p>
        </p:txBody>
      </p:sp>
      <p:sp>
        <p:nvSpPr>
          <p:cNvPr id="13" name="Content Placeholder 2"/>
          <p:cNvSpPr txBox="1">
            <a:spLocks/>
          </p:cNvSpPr>
          <p:nvPr/>
        </p:nvSpPr>
        <p:spPr>
          <a:xfrm>
            <a:off x="609600" y="1752600"/>
            <a:ext cx="8229600" cy="4525963"/>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GB" sz="40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GB" sz="4000" dirty="0" smtClean="0"/>
              <a:t>Complete the worksheet on PPFs</a:t>
            </a:r>
            <a:endParaRPr kumimoji="0" lang="en-GB" sz="4000" b="0" i="0" u="none" strike="noStrike" kern="1200" cap="none" spc="0" normalizeH="0" baseline="0" noProof="0" dirty="0" smtClean="0">
              <a:ln>
                <a:noFill/>
              </a:ln>
              <a:solidFill>
                <a:schemeClr val="tx1"/>
              </a:solidFill>
              <a:effectLst/>
              <a:uLnTx/>
              <a:uFillTx/>
              <a:latin typeface="+mn-lt"/>
              <a:ea typeface="+mn-ea"/>
              <a:cs typeface="+mn-cs"/>
            </a:endParaRPr>
          </a:p>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0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4000" b="0" i="0" u="none" strike="noStrike" kern="1200" cap="none" spc="0" normalizeH="0" baseline="0" noProof="0" dirty="0">
              <a:ln>
                <a:noFill/>
              </a:ln>
              <a:solidFill>
                <a:schemeClr val="tx1"/>
              </a:solidFill>
              <a:effectLst/>
              <a:uLnTx/>
              <a:uFillTx/>
              <a:latin typeface="+mn-lt"/>
              <a:ea typeface="+mn-ea"/>
              <a:cs typeface="+mn-cs"/>
            </a:endParaRPr>
          </a:p>
        </p:txBody>
      </p:sp>
    </p:spTree>
    <p:extLst>
      <p:ext uri="{BB962C8B-B14F-4D97-AF65-F5344CB8AC3E}">
        <p14:creationId xmlns:p14="http://schemas.microsoft.com/office/powerpoint/2010/main" xmlns="" val="396671600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612</TotalTime>
  <Words>692</Words>
  <Application>Microsoft Office PowerPoint</Application>
  <PresentationFormat>On-screen Show (4:3)</PresentationFormat>
  <Paragraphs>113</Paragraphs>
  <Slides>12</Slides>
  <Notes>11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Recap from last lesson</vt:lpstr>
      <vt:lpstr>Production possibility frontiers (PPFs)</vt:lpstr>
      <vt:lpstr>Production possibility frontiers (PPFs)</vt:lpstr>
      <vt:lpstr>Production possibility frontiers (PPFs)</vt:lpstr>
      <vt:lpstr>Production possibility frontiers (PPFs)</vt:lpstr>
      <vt:lpstr>Production possibility frontiers (PPFs)</vt:lpstr>
      <vt:lpstr>Production possibility frontiers (PPFs)</vt:lpstr>
      <vt:lpstr>Production possibility frontiers (PPFs)</vt:lpstr>
      <vt:lpstr>Production possibility frontiers (PPFs)</vt:lpstr>
      <vt:lpstr>Can You Use the PPF to show?</vt:lpstr>
      <vt:lpstr>Production possibility frontiers (PPFs)</vt:lpstr>
      <vt:lpstr>Homework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Let’s quiz</dc:title>
  <dc:creator>Chris</dc:creator>
  <cp:lastModifiedBy>Chris</cp:lastModifiedBy>
  <cp:revision>30</cp:revision>
  <dcterms:created xsi:type="dcterms:W3CDTF">2014-06-22T18:50:03Z</dcterms:created>
  <dcterms:modified xsi:type="dcterms:W3CDTF">2014-09-18T20:14:53Z</dcterms:modified>
</cp:coreProperties>
</file>