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3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46"/>
  </p:notesMasterIdLst>
  <p:sldIdLst>
    <p:sldId id="256" r:id="rId3"/>
    <p:sldId id="266" r:id="rId4"/>
    <p:sldId id="258" r:id="rId5"/>
    <p:sldId id="291" r:id="rId6"/>
    <p:sldId id="309" r:id="rId7"/>
    <p:sldId id="322" r:id="rId8"/>
    <p:sldId id="269" r:id="rId9"/>
    <p:sldId id="314" r:id="rId10"/>
    <p:sldId id="320" r:id="rId11"/>
    <p:sldId id="319" r:id="rId12"/>
    <p:sldId id="321" r:id="rId13"/>
    <p:sldId id="323" r:id="rId14"/>
    <p:sldId id="310" r:id="rId15"/>
    <p:sldId id="315" r:id="rId16"/>
    <p:sldId id="311" r:id="rId17"/>
    <p:sldId id="316" r:id="rId18"/>
    <p:sldId id="324" r:id="rId19"/>
    <p:sldId id="325" r:id="rId20"/>
    <p:sldId id="312" r:id="rId21"/>
    <p:sldId id="317" r:id="rId22"/>
    <p:sldId id="326" r:id="rId23"/>
    <p:sldId id="327" r:id="rId24"/>
    <p:sldId id="313" r:id="rId25"/>
    <p:sldId id="318" r:id="rId26"/>
    <p:sldId id="328" r:id="rId27"/>
    <p:sldId id="286" r:id="rId28"/>
    <p:sldId id="287" r:id="rId29"/>
    <p:sldId id="288" r:id="rId30"/>
    <p:sldId id="289" r:id="rId31"/>
    <p:sldId id="290" r:id="rId32"/>
    <p:sldId id="292" r:id="rId33"/>
    <p:sldId id="304" r:id="rId34"/>
    <p:sldId id="293" r:id="rId35"/>
    <p:sldId id="294" r:id="rId36"/>
    <p:sldId id="296" r:id="rId37"/>
    <p:sldId id="297" r:id="rId38"/>
    <p:sldId id="298" r:id="rId39"/>
    <p:sldId id="305" r:id="rId40"/>
    <p:sldId id="306" r:id="rId41"/>
    <p:sldId id="307" r:id="rId42"/>
    <p:sldId id="308" r:id="rId43"/>
    <p:sldId id="263" r:id="rId44"/>
    <p:sldId id="28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416" autoAdjust="0"/>
  </p:normalViewPr>
  <p:slideViewPr>
    <p:cSldViewPr snapToGrid="0">
      <p:cViewPr varScale="1">
        <p:scale>
          <a:sx n="54" d="100"/>
          <a:sy n="54" d="100"/>
        </p:scale>
        <p:origin x="6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is the product?</a:t>
            </a:r>
          </a:p>
          <a:p>
            <a:r>
              <a:rPr lang="en-GB" dirty="0" smtClean="0"/>
              <a:t>Where</a:t>
            </a:r>
            <a:r>
              <a:rPr lang="en-GB" baseline="0" dirty="0" smtClean="0"/>
              <a:t> is it already sold?</a:t>
            </a:r>
          </a:p>
          <a:p>
            <a:r>
              <a:rPr lang="en-GB" baseline="0" dirty="0" smtClean="0"/>
              <a:t>What is the competition in those potential markets?</a:t>
            </a:r>
          </a:p>
          <a:p>
            <a:r>
              <a:rPr lang="en-GB" baseline="0" dirty="0" smtClean="0"/>
              <a:t>Does the business have any data?</a:t>
            </a:r>
          </a:p>
          <a:p>
            <a:r>
              <a:rPr lang="en-GB" baseline="0" dirty="0" smtClean="0"/>
              <a:t>Are there any possible joint ventures or mergers on the horizon?</a:t>
            </a:r>
          </a:p>
          <a:p>
            <a:endParaRPr lang="en-GB" baseline="0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43281-C3FD-4406-A68E-5F79E05AC53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805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Video is long and all about USA so check before you show it – I thought it was OK and had some good examples, but it may not be suitable for your kids.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43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84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Legacy question</a:t>
            </a:r>
            <a:r>
              <a:rPr lang="en-GB" baseline="0" dirty="0" smtClean="0"/>
              <a:t> which is why it is 6 marks – no 6 mark questions on the paper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644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Production is</a:t>
            </a:r>
            <a:r>
              <a:rPr lang="en-GB" baseline="0" dirty="0" smtClean="0"/>
              <a:t> dealt with in a different topic and PowerPoint so try and remain focussed on the selling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983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They could choose these countries or you could choose</a:t>
            </a:r>
            <a:r>
              <a:rPr lang="en-GB" baseline="0" dirty="0" smtClean="0"/>
              <a:t> or keep the ones suggested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577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921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759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89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788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4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2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296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354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73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040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129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143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476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3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869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100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2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05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9pu_sT0eX-4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oecdbetterlifeindex.org/topics/income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ata.oecd.org/hha/household-disposable-income.htm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doingbusiness.org/rankings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3.weforum.org/docs/gcr/2015-2016/Global_Competitiveness_Report_2015-2016.pdf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ports.weforum.org/global-competitiveness-index/competitiveness-rankings/?doing_wp_cron=1504363656.2056028842926025390625#series=EOSQ056" TargetMode="External"/><Relationship Id="rId2" Type="http://schemas.openxmlformats.org/officeDocument/2006/relationships/hyperlink" Target="http://reports.weforum.org/global-competitiveness-index/competitiveness-rankings/#series=GOVDEBTGD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fXIVegYWK4s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bbc.co.uk/news/world-latin-america-40886198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eoe-6NBy10&amp;t=41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radingeconomics.com/switzerland/inflation-cpi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k.businessinsider.com/disposable-income-infographic-2015-3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8526" y="4102780"/>
            <a:ext cx="5630779" cy="2536559"/>
          </a:xfrm>
        </p:spPr>
        <p:txBody>
          <a:bodyPr>
            <a:normAutofit fontScale="25000" lnSpcReduction="20000"/>
          </a:bodyPr>
          <a:lstStyle/>
          <a:p>
            <a:r>
              <a:rPr lang="en-GB" sz="11000" b="1" dirty="0" smtClean="0">
                <a:solidFill>
                  <a:srgbClr val="0070C0"/>
                </a:solidFill>
              </a:rPr>
              <a:t>Edexcel A2 Business</a:t>
            </a:r>
          </a:p>
          <a:p>
            <a:endParaRPr lang="en-GB" sz="4000" dirty="0" smtClean="0"/>
          </a:p>
          <a:p>
            <a:endParaRPr lang="en-GB" sz="4000" dirty="0" smtClean="0"/>
          </a:p>
          <a:p>
            <a:r>
              <a:rPr lang="en-GB" sz="9800" dirty="0" smtClean="0"/>
              <a:t>4.2.2 Assessment of a country as a market</a:t>
            </a:r>
          </a:p>
          <a:p>
            <a:endParaRPr lang="en-GB" sz="4000" dirty="0"/>
          </a:p>
          <a:p>
            <a:endParaRPr lang="en-GB" sz="4000" dirty="0" smtClean="0"/>
          </a:p>
          <a:p>
            <a:r>
              <a:rPr lang="en-GB" sz="11200" dirty="0" smtClean="0"/>
              <a:t>Revisionstation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117496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6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Disposable </a:t>
            </a:r>
            <a:r>
              <a:rPr lang="en-GB" dirty="0" smtClean="0"/>
              <a:t>income per household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/>
              <a:t>Household </a:t>
            </a:r>
            <a:r>
              <a:rPr lang="en-GB" dirty="0" smtClean="0"/>
              <a:t>disposable </a:t>
            </a:r>
            <a:r>
              <a:rPr lang="en-GB" dirty="0"/>
              <a:t>income is the amount of money that a household earns, or gains, each year after </a:t>
            </a:r>
            <a:r>
              <a:rPr lang="en-GB" dirty="0" smtClean="0"/>
              <a:t>taxes. </a:t>
            </a:r>
          </a:p>
          <a:p>
            <a:r>
              <a:rPr lang="en-GB" dirty="0" smtClean="0"/>
              <a:t>It </a:t>
            </a:r>
            <a:r>
              <a:rPr lang="en-GB" dirty="0"/>
              <a:t>represents the money available to a household for spending on goods or services. </a:t>
            </a:r>
            <a:endParaRPr lang="en-GB" dirty="0" smtClean="0"/>
          </a:p>
          <a:p>
            <a:r>
              <a:rPr lang="en-GB" dirty="0" smtClean="0"/>
              <a:t>A minimum wage is the least amount that a business is allowed to pay a worker in that country</a:t>
            </a:r>
            <a:endParaRPr lang="en-GB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647714"/>
            <a:ext cx="5181600" cy="2707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912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Disposable income – better life index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OECD have a better life index of income</a:t>
            </a:r>
          </a:p>
          <a:p>
            <a:r>
              <a:rPr lang="en-GB" dirty="0" smtClean="0"/>
              <a:t>Click the graphic to the right to have a look at the differences</a:t>
            </a:r>
          </a:p>
          <a:p>
            <a:r>
              <a:rPr lang="en-GB" dirty="0" smtClean="0"/>
              <a:t>Where does the </a:t>
            </a:r>
            <a:r>
              <a:rPr lang="en-GB" dirty="0"/>
              <a:t>U</a:t>
            </a:r>
            <a:r>
              <a:rPr lang="en-GB" dirty="0" smtClean="0"/>
              <a:t>K come, how do we compare?</a:t>
            </a:r>
          </a:p>
          <a:p>
            <a:r>
              <a:rPr lang="en-GB" dirty="0" smtClean="0"/>
              <a:t>Which markets are you not interested in now?</a:t>
            </a:r>
            <a:endParaRPr lang="en-GB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57022" y="2024856"/>
            <a:ext cx="5012284" cy="363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7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Growth of disposable income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The growth rate of disposable income can signal potential opportunities in that country to sell to</a:t>
            </a:r>
          </a:p>
          <a:p>
            <a:r>
              <a:rPr lang="en-GB" dirty="0" smtClean="0"/>
              <a:t>Use this OECD </a:t>
            </a:r>
            <a:r>
              <a:rPr lang="en-GB" dirty="0" smtClean="0"/>
              <a:t>interactive online graphic </a:t>
            </a:r>
            <a:r>
              <a:rPr lang="en-GB" dirty="0" smtClean="0"/>
              <a:t>to see which countries have the best growth rates</a:t>
            </a:r>
          </a:p>
          <a:p>
            <a:r>
              <a:rPr lang="en-GB" dirty="0" smtClean="0"/>
              <a:t>Have a look at the growth rate for Russia</a:t>
            </a:r>
          </a:p>
          <a:p>
            <a:endParaRPr lang="en-GB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98689"/>
            <a:ext cx="5181600" cy="3205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362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Ease of doing business</a:t>
            </a:r>
            <a:endParaRPr lang="en-GB" sz="5400" b="1" dirty="0">
              <a:solidFill>
                <a:srgbClr val="0070C0"/>
              </a:solidFill>
            </a:endParaRP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88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#2 Ease of doing business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The ease of doing business index is an index created by the World Bank Group. </a:t>
            </a:r>
            <a:endParaRPr lang="en-GB" dirty="0" smtClean="0"/>
          </a:p>
          <a:p>
            <a:r>
              <a:rPr lang="en-GB" dirty="0" smtClean="0"/>
              <a:t>Higher </a:t>
            </a:r>
            <a:r>
              <a:rPr lang="en-GB" dirty="0"/>
              <a:t>rankings (a </a:t>
            </a:r>
            <a:r>
              <a:rPr lang="en-GB" dirty="0" smtClean="0"/>
              <a:t>low number) </a:t>
            </a:r>
            <a:r>
              <a:rPr lang="en-GB" dirty="0"/>
              <a:t>indicate better, usually simpler, regulations for businesses and stronger protections of property </a:t>
            </a:r>
            <a:r>
              <a:rPr lang="en-GB" dirty="0" smtClean="0"/>
              <a:t>rights</a:t>
            </a:r>
            <a:r>
              <a:rPr lang="en-GB" dirty="0"/>
              <a:t> </a:t>
            </a:r>
            <a:r>
              <a:rPr lang="en-GB" dirty="0" smtClean="0"/>
              <a:t>e.g. patents</a:t>
            </a:r>
          </a:p>
          <a:p>
            <a:r>
              <a:rPr lang="en-GB" dirty="0" smtClean="0"/>
              <a:t>Click on the graphic to search for your countries</a:t>
            </a:r>
            <a:endParaRPr lang="en-GB" dirty="0"/>
          </a:p>
        </p:txBody>
      </p:sp>
      <p:pic>
        <p:nvPicPr>
          <p:cNvPr id="2" name="Content Placeholder 1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41334" y="1825625"/>
            <a:ext cx="4443332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7503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Infrastructure</a:t>
            </a:r>
            <a:endParaRPr lang="en-GB" sz="5400" b="1" dirty="0">
              <a:solidFill>
                <a:srgbClr val="0070C0"/>
              </a:solidFill>
            </a:endParaRP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67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#3 Infrastructure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 smtClean="0"/>
              <a:t>Infrastructure is </a:t>
            </a:r>
            <a:r>
              <a:rPr lang="en-GB" dirty="0"/>
              <a:t>the basic physical and </a:t>
            </a:r>
            <a:r>
              <a:rPr lang="en-GB" dirty="0" smtClean="0"/>
              <a:t>organisational </a:t>
            </a:r>
            <a:r>
              <a:rPr lang="en-GB" dirty="0"/>
              <a:t>structures and facilities (e.g. buildings, roads, power supplies) needed for the operation of a society or </a:t>
            </a:r>
            <a:r>
              <a:rPr lang="en-GB" dirty="0" smtClean="0"/>
              <a:t>business</a:t>
            </a:r>
          </a:p>
          <a:p>
            <a:r>
              <a:rPr lang="en-GB" dirty="0" smtClean="0"/>
              <a:t>Many developing nations have been slow to get their infrastructure in place, and through failure to maintain it have let it decline</a:t>
            </a:r>
          </a:p>
          <a:p>
            <a:r>
              <a:rPr lang="en-GB" dirty="0" smtClean="0"/>
              <a:t>Have a look on </a:t>
            </a:r>
            <a:r>
              <a:rPr lang="en-GB" dirty="0" smtClean="0">
                <a:hlinkClick r:id="rId2"/>
              </a:rPr>
              <a:t>the global competitiveness rankings to see how your countries do</a:t>
            </a:r>
            <a:r>
              <a:rPr lang="en-GB" dirty="0" smtClean="0"/>
              <a:t> page 17</a:t>
            </a:r>
            <a:endParaRPr lang="en-GB" dirty="0"/>
          </a:p>
        </p:txBody>
      </p:sp>
      <p:pic>
        <p:nvPicPr>
          <p:cNvPr id="1026" name="Picture 2" descr="3. Netherlan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653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Global competitiveness index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The World Economic Forum's </a:t>
            </a:r>
            <a:r>
              <a:rPr lang="en-GB" dirty="0">
                <a:hlinkClick r:id="rId2"/>
              </a:rPr>
              <a:t>Global Competitiveness Survey</a:t>
            </a:r>
            <a:r>
              <a:rPr lang="en-GB" dirty="0"/>
              <a:t> looks at the financial health and risks of countries around the world.</a:t>
            </a:r>
          </a:p>
          <a:p>
            <a:r>
              <a:rPr lang="en-GB" dirty="0"/>
              <a:t>One of the sub-indexes ranks countries' infrastructure after scoring them from 1-7. A score of 7 is the best you can get.</a:t>
            </a:r>
          </a:p>
          <a:p>
            <a:r>
              <a:rPr lang="en-GB" dirty="0" smtClean="0"/>
              <a:t>How did your countries do?</a:t>
            </a:r>
            <a:endParaRPr lang="en-GB" dirty="0"/>
          </a:p>
        </p:txBody>
      </p:sp>
      <p:pic>
        <p:nvPicPr>
          <p:cNvPr id="7" name="Content Placeholder 6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291800"/>
            <a:ext cx="5181600" cy="3064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0732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Why infrastructure is </a:t>
            </a:r>
            <a:r>
              <a:rPr lang="en-GB" dirty="0" smtClean="0"/>
              <a:t>important to sales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Infrastructure can mean road, rail and transport. Without this a business cannot deliver to its customers on time</a:t>
            </a:r>
          </a:p>
          <a:p>
            <a:r>
              <a:rPr lang="en-GB" dirty="0" smtClean="0"/>
              <a:t>Infrastructure can also mean telecommunications, without this a business cannot communicate with its suppliers and its customers</a:t>
            </a:r>
            <a:endParaRPr lang="en-GB" dirty="0"/>
          </a:p>
        </p:txBody>
      </p:sp>
      <p:pic>
        <p:nvPicPr>
          <p:cNvPr id="2050" name="Picture 2" descr="https://upload.wikimedia.org/wikipedia/commons/thumb/8/83/Niger_millet_Koremairwa_1214.jpg/220px-Niger_millet_Koremairwa_1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71" y="2355921"/>
            <a:ext cx="4387657" cy="329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85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Political stability</a:t>
            </a:r>
            <a:endParaRPr lang="en-GB" sz="5400" b="1" dirty="0">
              <a:solidFill>
                <a:srgbClr val="0070C0"/>
              </a:solidFill>
            </a:endParaRP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0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Worksheet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24139"/>
            <a:ext cx="10515600" cy="375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5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#4 political stability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2995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The world bank has a series of worldwide governance indicators, one of which is the political stability and absence of violence and terrorism</a:t>
            </a:r>
          </a:p>
          <a:p>
            <a:r>
              <a:rPr lang="en-GB" dirty="0" smtClean="0"/>
              <a:t>Click the graphic to look at the data on an interactive data map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77165"/>
            <a:ext cx="5181600" cy="2247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689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Political </a:t>
            </a:r>
            <a:r>
              <a:rPr lang="en-GB" dirty="0" smtClean="0"/>
              <a:t>stability – risk factor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 smtClean="0"/>
              <a:t>Political instability in a country could be a major risk factor so should be taken into consideration when assessing a potential country as a market for your products</a:t>
            </a:r>
          </a:p>
          <a:p>
            <a:r>
              <a:rPr lang="en-GB" dirty="0" smtClean="0"/>
              <a:t>Each new government may seek to impose a series of laws which will need to be adhered to e.g. environment laws, employment laws which could have an impact on the business</a:t>
            </a:r>
          </a:p>
          <a:p>
            <a:endParaRPr lang="en-GB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89624"/>
            <a:ext cx="5181600" cy="3204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831629" y="5489601"/>
            <a:ext cx="366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 Black" panose="020B0A04020102020204" pitchFamily="34" charset="0"/>
              </a:rPr>
              <a:t>2013 Egyptians riot in the streets – can your business set up a shop here?</a:t>
            </a:r>
          </a:p>
        </p:txBody>
      </p:sp>
    </p:spTree>
    <p:extLst>
      <p:ext uri="{BB962C8B-B14F-4D97-AF65-F5344CB8AC3E}">
        <p14:creationId xmlns:p14="http://schemas.microsoft.com/office/powerpoint/2010/main" val="1445185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Why is political stability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An aggressive takeover of a government, a coup could lead to riots, protests and looting</a:t>
            </a:r>
          </a:p>
          <a:p>
            <a:r>
              <a:rPr lang="en-GB" dirty="0" smtClean="0"/>
              <a:t>It can also lead to civil war, notable recent examples are Egypt, Syria and Sri Lanka</a:t>
            </a:r>
          </a:p>
          <a:p>
            <a:r>
              <a:rPr lang="en-GB" dirty="0" smtClean="0"/>
              <a:t>Even more recently the government in Venezuela has faced challenges which have led to a great deal of political unrest</a:t>
            </a:r>
            <a:endParaRPr lang="en-GB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999226"/>
            <a:ext cx="5181600" cy="3321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3882" y="5327604"/>
            <a:ext cx="3875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Click graphic and scroll down page to watch the BBC video on Venezuela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24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Exchange rates</a:t>
            </a:r>
            <a:endParaRPr lang="en-GB" sz="5400" b="1" dirty="0">
              <a:solidFill>
                <a:srgbClr val="0070C0"/>
              </a:solidFill>
            </a:endParaRP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08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Exchange rates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When assessing a country as a potential market a business will look at the exchange rates:</a:t>
            </a:r>
          </a:p>
          <a:p>
            <a:r>
              <a:rPr lang="en-GB" dirty="0" smtClean="0"/>
              <a:t>Strong </a:t>
            </a:r>
          </a:p>
          <a:p>
            <a:r>
              <a:rPr lang="en-GB" dirty="0" smtClean="0"/>
              <a:t>Pound</a:t>
            </a:r>
          </a:p>
          <a:p>
            <a:r>
              <a:rPr lang="en-GB" dirty="0" smtClean="0"/>
              <a:t>Imports </a:t>
            </a:r>
          </a:p>
          <a:p>
            <a:r>
              <a:rPr lang="en-GB" dirty="0" smtClean="0"/>
              <a:t>Cheaper</a:t>
            </a:r>
          </a:p>
          <a:p>
            <a:r>
              <a:rPr lang="en-GB" dirty="0" smtClean="0"/>
              <a:t>Exports </a:t>
            </a:r>
          </a:p>
          <a:p>
            <a:r>
              <a:rPr lang="en-GB" dirty="0" smtClean="0"/>
              <a:t>Dearer</a:t>
            </a:r>
          </a:p>
          <a:p>
            <a:endParaRPr lang="en-GB" dirty="0"/>
          </a:p>
        </p:txBody>
      </p:sp>
      <p:pic>
        <p:nvPicPr>
          <p:cNvPr id="2" name="Content Placeholder 1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6000" y="2326118"/>
            <a:ext cx="5181600" cy="3159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29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More data?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If you would like to look at more data for your chosen countries in order to better assessment as a potential market then try the website:</a:t>
            </a:r>
          </a:p>
          <a:p>
            <a:r>
              <a:rPr lang="en-GB" dirty="0" smtClean="0"/>
              <a:t>Trading economics and search for your countries and compare data sets</a:t>
            </a:r>
          </a:p>
          <a:p>
            <a:r>
              <a:rPr lang="en-GB" dirty="0" smtClean="0"/>
              <a:t>Click the graphic to go </a:t>
            </a:r>
            <a:r>
              <a:rPr lang="en-GB" dirty="0" smtClean="0"/>
              <a:t>to </a:t>
            </a:r>
            <a:r>
              <a:rPr lang="en-GB" dirty="0" smtClean="0"/>
              <a:t>the site</a:t>
            </a:r>
            <a:endParaRPr lang="en-GB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51744"/>
            <a:ext cx="5181600" cy="2899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1309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Sample Edexcel A2 questions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32" name="Picture 8" descr="https://static.pexels.com/photos/8769/pen-writing-notes-study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28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85860" cy="6593305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Case study for question 1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860" y="95751"/>
            <a:ext cx="9074398" cy="6401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780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Sample question 1</a:t>
            </a:r>
            <a:endParaRPr lang="en-GB" dirty="0"/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8508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93935"/>
            <a:ext cx="10515600" cy="1238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388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255"/>
            <a:ext cx="10515600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mtClean="0"/>
              <a:t>Answer sample question </a:t>
            </a:r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994" y="1749592"/>
            <a:ext cx="8776146" cy="4410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92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From Edexcel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8147"/>
            <a:ext cx="10515600" cy="43513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a) Factors to consider: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n-GB" sz="3600" dirty="0"/>
              <a:t>levels and growth of disposable income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n-GB" sz="3600" dirty="0"/>
              <a:t>ease of doing business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n-GB" sz="3600" dirty="0"/>
              <a:t>infrastructure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n-GB" sz="3600" dirty="0"/>
              <a:t>political stability</a:t>
            </a:r>
          </a:p>
          <a:p>
            <a:pPr lvl="2" indent="-342900">
              <a:buFont typeface="Wingdings" panose="05000000000000000000" pitchFamily="2" charset="2"/>
              <a:buChar char="§"/>
            </a:pPr>
            <a:r>
              <a:rPr lang="en-GB" sz="3600" dirty="0"/>
              <a:t>exchange rate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5" y="813360"/>
            <a:ext cx="2329543" cy="4098018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How to level sample question 1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43" y="365125"/>
            <a:ext cx="9121418" cy="5482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099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Case study for question 2</a:t>
            </a:r>
            <a:endParaRPr lang="en-GB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1852863" y="1371600"/>
            <a:ext cx="8989879" cy="5085184"/>
            <a:chOff x="207" y="650"/>
            <a:chExt cx="5346" cy="3024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7" y="650"/>
              <a:ext cx="5346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" y="650"/>
              <a:ext cx="5352" cy="30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7322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21749" y="312821"/>
            <a:ext cx="8755759" cy="6545179"/>
            <a:chOff x="0" y="-7937"/>
            <a:chExt cx="9096375" cy="7115175"/>
          </a:xfrm>
        </p:grpSpPr>
        <p:grpSp>
          <p:nvGrpSpPr>
            <p:cNvPr id="2" name="Group 5"/>
            <p:cNvGrpSpPr>
              <a:grpSpLocks noChangeAspect="1"/>
            </p:cNvGrpSpPr>
            <p:nvPr/>
          </p:nvGrpSpPr>
          <p:grpSpPr bwMode="auto">
            <a:xfrm>
              <a:off x="0" y="-7937"/>
              <a:ext cx="8486775" cy="3343275"/>
              <a:chOff x="113" y="-108"/>
              <a:chExt cx="5346" cy="2106"/>
            </a:xfrm>
          </p:grpSpPr>
          <p:sp>
            <p:nvSpPr>
              <p:cNvPr id="3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13" y="-108"/>
                <a:ext cx="5346" cy="2106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5126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-108"/>
                <a:ext cx="5352" cy="2112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grpSp>
          <p:nvGrpSpPr>
            <p:cNvPr id="4" name="Group 10"/>
            <p:cNvGrpSpPr>
              <a:grpSpLocks noChangeAspect="1"/>
            </p:cNvGrpSpPr>
            <p:nvPr/>
          </p:nvGrpSpPr>
          <p:grpSpPr bwMode="auto">
            <a:xfrm>
              <a:off x="0" y="3335338"/>
              <a:ext cx="9096375" cy="3771900"/>
              <a:chOff x="0" y="2101"/>
              <a:chExt cx="5730" cy="2376"/>
            </a:xfrm>
          </p:grpSpPr>
          <p:sp>
            <p:nvSpPr>
              <p:cNvPr id="5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2101"/>
                <a:ext cx="5730" cy="2376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5131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101"/>
                <a:ext cx="5736" cy="2382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</p:grpSp>
    </p:spTree>
    <p:extLst>
      <p:ext uri="{BB962C8B-B14F-4D97-AF65-F5344CB8AC3E}">
        <p14:creationId xmlns:p14="http://schemas.microsoft.com/office/powerpoint/2010/main" val="4150251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Sample question 2</a:t>
            </a:r>
            <a:endParaRPr lang="en-GB" dirty="0"/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8508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838200" y="2386156"/>
            <a:ext cx="10515600" cy="1068636"/>
            <a:chOff x="-93" y="1874"/>
            <a:chExt cx="5946" cy="576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-93" y="1874"/>
              <a:ext cx="594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3" y="1874"/>
              <a:ext cx="5952" cy="58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0635916" y="409073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[10]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584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Answer sample question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e.g. moving production to another country, production which is more Flexible</a:t>
            </a:r>
          </a:p>
          <a:p>
            <a:pPr marL="0" indent="0">
              <a:buNone/>
            </a:pPr>
            <a:r>
              <a:rPr lang="en-GB" dirty="0"/>
              <a:t>e.g. advantages in locating in potential new member states of EU, cost advantages and govt. incentives leading to greater profitability, closer to new potential and expanding markets</a:t>
            </a:r>
          </a:p>
          <a:p>
            <a:pPr marL="0" indent="0">
              <a:buNone/>
            </a:pPr>
            <a:r>
              <a:rPr lang="en-GB" dirty="0"/>
              <a:t>e.g. Western Balkans are still relatively unknown locations, recent political stability, EU accession may not happen, infrastructure not developed enough, need for training </a:t>
            </a:r>
            <a:r>
              <a:rPr lang="en-GB" dirty="0" smtClean="0"/>
              <a:t>etc., </a:t>
            </a:r>
            <a:r>
              <a:rPr lang="en-GB" dirty="0"/>
              <a:t>all of which increases costs. Benefits might depend on overcoming cultural and political differences in the region.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601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82" y="0"/>
            <a:ext cx="2259106" cy="5746376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Case study for question 3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803" y="222792"/>
            <a:ext cx="9144793" cy="5749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889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Sample question 3</a:t>
            </a:r>
            <a:endParaRPr lang="en-GB" dirty="0"/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838200" y="2490212"/>
            <a:ext cx="10531254" cy="943270"/>
            <a:chOff x="651" y="1973"/>
            <a:chExt cx="4458" cy="378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651" y="1973"/>
              <a:ext cx="4458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" y="1973"/>
              <a:ext cx="4464" cy="3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0668000" y="3783106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[6]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74432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Answer sample question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Knowledge</a:t>
            </a:r>
            <a:r>
              <a:rPr lang="en-GB" dirty="0"/>
              <a:t>: up to 2 marks (one for each reason) for identifying possible reasons. </a:t>
            </a:r>
            <a:r>
              <a:rPr lang="en-GB" dirty="0" smtClean="0"/>
              <a:t> e.g</a:t>
            </a:r>
            <a:r>
              <a:rPr lang="en-GB" dirty="0"/>
              <a:t>. saturated domestic markets, wanting to increase revenues and profits, extend product life cycle, spread risk question is about expanding sales – do not reward lower production costs/production</a:t>
            </a:r>
          </a:p>
          <a:p>
            <a:pPr marL="0" indent="0">
              <a:buNone/>
            </a:pPr>
            <a:r>
              <a:rPr lang="en-GB" b="1" dirty="0"/>
              <a:t>Application</a:t>
            </a:r>
            <a:r>
              <a:rPr lang="en-GB" dirty="0"/>
              <a:t>: up to 2 marks (one for each reason) for </a:t>
            </a:r>
            <a:r>
              <a:rPr lang="en-GB" dirty="0" smtClean="0"/>
              <a:t>contextual answers </a:t>
            </a:r>
            <a:r>
              <a:rPr lang="en-GB" dirty="0"/>
              <a:t>such as linking the above specifically to the Chinese economy </a:t>
            </a:r>
            <a:r>
              <a:rPr lang="en-GB" dirty="0" smtClean="0"/>
              <a:t>or the </a:t>
            </a:r>
            <a:r>
              <a:rPr lang="en-GB" dirty="0"/>
              <a:t>nature of PPRs brands. e.g. average 10% growth in GDP, </a:t>
            </a:r>
            <a:r>
              <a:rPr lang="en-GB" dirty="0" smtClean="0"/>
              <a:t>million millionaires</a:t>
            </a:r>
            <a:r>
              <a:rPr lang="en-GB" dirty="0"/>
              <a:t>, western markets in recession, Gucci and YSL.</a:t>
            </a:r>
          </a:p>
          <a:p>
            <a:pPr marL="0" indent="0">
              <a:buNone/>
            </a:pPr>
            <a:r>
              <a:rPr lang="en-GB" b="1" dirty="0"/>
              <a:t>Analysis</a:t>
            </a:r>
            <a:r>
              <a:rPr lang="en-GB" dirty="0"/>
              <a:t>: up to 2 marks (one for each reason) are for </a:t>
            </a:r>
            <a:r>
              <a:rPr lang="en-GB" dirty="0" smtClean="0"/>
              <a:t>developing the </a:t>
            </a:r>
            <a:r>
              <a:rPr lang="en-GB" dirty="0"/>
              <a:t>reasons e.g. Luxury goods are income elastic and not </a:t>
            </a:r>
            <a:r>
              <a:rPr lang="en-GB" dirty="0" smtClean="0"/>
              <a:t>necessities therefore </a:t>
            </a:r>
            <a:r>
              <a:rPr lang="en-GB" dirty="0"/>
              <a:t>PPR can expect strong sales and increased profitability</a:t>
            </a:r>
            <a:r>
              <a:rPr lang="en-GB" dirty="0" smtClean="0"/>
              <a:t>, because </a:t>
            </a:r>
            <a:r>
              <a:rPr lang="en-GB" dirty="0"/>
              <a:t>saturated/declining domestic markets have cut off future </a:t>
            </a:r>
            <a:r>
              <a:rPr lang="en-GB" dirty="0" smtClean="0"/>
              <a:t>growth prospects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687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Case study for question 4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681" y="1252418"/>
            <a:ext cx="8266426" cy="5339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434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Sample question 4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82220"/>
            <a:ext cx="10515600" cy="222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Knowledge 4</a:t>
            </a:r>
            <a:endParaRPr lang="en-GB" sz="3200" dirty="0"/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Application 4</a:t>
            </a:r>
            <a:endParaRPr lang="en-GB" sz="2800" dirty="0"/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Analysis</a:t>
            </a:r>
          </a:p>
          <a:p>
            <a:pPr algn="ctr"/>
            <a:r>
              <a:rPr lang="en-GB" sz="3200" dirty="0" smtClean="0"/>
              <a:t> 6</a:t>
            </a:r>
            <a:endParaRPr lang="en-GB" sz="2800" dirty="0"/>
          </a:p>
        </p:txBody>
      </p:sp>
      <p:sp>
        <p:nvSpPr>
          <p:cNvPr id="11" name="Hexagon 10"/>
          <p:cNvSpPr/>
          <p:nvPr/>
        </p:nvSpPr>
        <p:spPr>
          <a:xfrm>
            <a:off x="8977897" y="478508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Evaluation</a:t>
            </a:r>
          </a:p>
          <a:p>
            <a:pPr algn="ctr"/>
            <a:r>
              <a:rPr lang="en-GB" sz="3200" dirty="0" smtClean="0"/>
              <a:t> 6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6530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You work in the marketing department for an international business.  You have been given the task of identifying a new market where you can sell your company’s products.  You are keen to impress at the first meeting with your boss to discuss the potential markets…</a:t>
            </a:r>
          </a:p>
          <a:p>
            <a:endParaRPr lang="en-GB" dirty="0"/>
          </a:p>
          <a:p>
            <a:pPr lvl="0"/>
            <a:r>
              <a:rPr lang="en-GB" dirty="0"/>
              <a:t>What are the questions that you should be asking your boss before you make suggestions of what country to trade in?</a:t>
            </a:r>
          </a:p>
        </p:txBody>
      </p:sp>
    </p:spTree>
    <p:extLst>
      <p:ext uri="{BB962C8B-B14F-4D97-AF65-F5344CB8AC3E}">
        <p14:creationId xmlns:p14="http://schemas.microsoft.com/office/powerpoint/2010/main" val="12416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255"/>
            <a:ext cx="4716012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Answer sample question </a:t>
            </a:r>
            <a:r>
              <a:rPr lang="en-GB" dirty="0"/>
              <a:t>4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531" y="2279775"/>
            <a:ext cx="5010150" cy="323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962" y="132790"/>
            <a:ext cx="4962525" cy="3171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962" y="3616728"/>
            <a:ext cx="4895850" cy="2790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154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8899"/>
            <a:ext cx="2833048" cy="634957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How to level sample question 4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711" y="136476"/>
            <a:ext cx="5948595" cy="651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53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Glossary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Disposable income</a:t>
            </a:r>
            <a:r>
              <a:rPr lang="en-GB" dirty="0"/>
              <a:t>; what is left over from a personal income, after all bills have been paid</a:t>
            </a:r>
          </a:p>
          <a:p>
            <a:r>
              <a:rPr lang="en-GB" b="1" dirty="0"/>
              <a:t>Exchange</a:t>
            </a:r>
            <a:r>
              <a:rPr lang="en-GB" dirty="0"/>
              <a:t> </a:t>
            </a:r>
            <a:r>
              <a:rPr lang="en-GB" b="1" dirty="0"/>
              <a:t>rate</a:t>
            </a:r>
            <a:r>
              <a:rPr lang="en-GB" dirty="0"/>
              <a:t>; The price of one nation’s currency in terms of another currency</a:t>
            </a:r>
          </a:p>
          <a:p>
            <a:r>
              <a:rPr lang="en-GB" b="1" dirty="0"/>
              <a:t>Infrastructure</a:t>
            </a:r>
            <a:r>
              <a:rPr lang="en-GB" dirty="0"/>
              <a:t>; the basic physical and organisational structures and facilities (e.g. buildings, roads, power supplies) needed for the operation of a society or business.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0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57" y="3353713"/>
            <a:ext cx="4848216" cy="3232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9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Assessment of a country as a market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 smtClean="0"/>
              <a:t>You need to be able to consider a range of factors which can make some countries more attractive than others to </a:t>
            </a:r>
            <a:r>
              <a:rPr lang="en-GB" dirty="0" smtClean="0">
                <a:solidFill>
                  <a:srgbClr val="FF0000"/>
                </a:solidFill>
              </a:rPr>
              <a:t>SELL IN*</a:t>
            </a:r>
          </a:p>
          <a:p>
            <a:r>
              <a:rPr lang="en-GB" dirty="0" smtClean="0"/>
              <a:t>Of course there are a huge variety of factors, but the ones that your exam board would like you to be able to discuss are:</a:t>
            </a:r>
          </a:p>
          <a:p>
            <a:pPr marL="1543050" lvl="2" indent="-742950">
              <a:buFont typeface="+mj-lt"/>
              <a:buAutoNum type="arabicPeriod"/>
            </a:pPr>
            <a:r>
              <a:rPr lang="en-GB" sz="3600" dirty="0"/>
              <a:t>levels and growth of disposable income</a:t>
            </a:r>
          </a:p>
          <a:p>
            <a:pPr marL="1543050" lvl="2" indent="-742950">
              <a:buFont typeface="+mj-lt"/>
              <a:buAutoNum type="arabicPeriod"/>
            </a:pPr>
            <a:r>
              <a:rPr lang="en-GB" sz="3600" dirty="0"/>
              <a:t>ease of doing business</a:t>
            </a:r>
          </a:p>
          <a:p>
            <a:pPr marL="1543050" lvl="2" indent="-742950">
              <a:buFont typeface="+mj-lt"/>
              <a:buAutoNum type="arabicPeriod"/>
            </a:pPr>
            <a:r>
              <a:rPr lang="en-GB" sz="3600" dirty="0"/>
              <a:t>infrastructure</a:t>
            </a:r>
          </a:p>
          <a:p>
            <a:pPr marL="1543050" lvl="2" indent="-742950">
              <a:buFont typeface="+mj-lt"/>
              <a:buAutoNum type="arabicPeriod"/>
            </a:pPr>
            <a:r>
              <a:rPr lang="en-GB" sz="3600" dirty="0"/>
              <a:t>political stability</a:t>
            </a:r>
          </a:p>
          <a:p>
            <a:pPr marL="1543050" lvl="2" indent="-742950">
              <a:buFont typeface="+mj-lt"/>
              <a:buAutoNum type="arabicPeriod"/>
            </a:pPr>
            <a:r>
              <a:rPr lang="en-GB" sz="3600" dirty="0"/>
              <a:t>exchange rate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9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355957"/>
              </p:ext>
            </p:extLst>
          </p:nvPr>
        </p:nvGraphicFramePr>
        <p:xfrm>
          <a:off x="678180" y="1448435"/>
          <a:ext cx="105156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32577858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733361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11034071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0334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Venezuela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Russia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Switzerland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4470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 Black" panose="020B0A04020102020204" pitchFamily="34" charset="0"/>
                        </a:rPr>
                        <a:t>levels and growth of disposable income</a:t>
                      </a:r>
                    </a:p>
                    <a:p>
                      <a:endParaRPr lang="en-GB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191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 Black" panose="020B0A04020102020204" pitchFamily="34" charset="0"/>
                        </a:rPr>
                        <a:t>ease of doing business</a:t>
                      </a:r>
                    </a:p>
                    <a:p>
                      <a:endParaRPr lang="en-GB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614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 Black" panose="020B0A04020102020204" pitchFamily="34" charset="0"/>
                        </a:rPr>
                        <a:t>infrastructure</a:t>
                      </a:r>
                    </a:p>
                    <a:p>
                      <a:endParaRPr lang="en-GB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9048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-114300">
                        <a:buFont typeface="+mj-lt"/>
                        <a:buNone/>
                      </a:pPr>
                      <a:r>
                        <a:rPr lang="en-GB" sz="1600" dirty="0" smtClean="0">
                          <a:latin typeface="Arial Black" panose="020B0A04020102020204" pitchFamily="34" charset="0"/>
                        </a:rPr>
                        <a:t>political stability</a:t>
                      </a:r>
                      <a:endParaRPr lang="en-GB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255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 Black" panose="020B0A04020102020204" pitchFamily="34" charset="0"/>
                        </a:rPr>
                        <a:t>exchange rate</a:t>
                      </a:r>
                    </a:p>
                    <a:p>
                      <a:endParaRPr lang="en-GB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993716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4330" y="217170"/>
            <a:ext cx="10839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You have identified three possible markets where there is potential demand for your products, rank each from 1-5 with 5 being the best and see which country you should sell to*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35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Disposable income</a:t>
            </a:r>
            <a:endParaRPr lang="en-GB" sz="5400" b="1" dirty="0">
              <a:solidFill>
                <a:srgbClr val="0070C0"/>
              </a:solidFill>
            </a:endParaRP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5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#1 Disposable income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dirty="0"/>
              <a:t>Disposable income is the amount that a customer has to spend after all their bills have been paid</a:t>
            </a:r>
          </a:p>
          <a:p>
            <a:r>
              <a:rPr lang="en-GB" dirty="0"/>
              <a:t>If a business wants to move into another country it may assess the level of disposable income in that </a:t>
            </a:r>
            <a:r>
              <a:rPr lang="en-GB" dirty="0" smtClean="0"/>
              <a:t>country</a:t>
            </a:r>
          </a:p>
          <a:p>
            <a:r>
              <a:rPr lang="en-GB" dirty="0" smtClean="0"/>
              <a:t>This helps a business to see if the citizens of the country will be able to afford the products that they want to sell there</a:t>
            </a:r>
            <a:endParaRPr lang="en-GB" dirty="0"/>
          </a:p>
          <a:p>
            <a:endParaRPr lang="en-GB" dirty="0"/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2262" y="1834356"/>
            <a:ext cx="41814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11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22" y="0"/>
            <a:ext cx="10084118" cy="68195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500" y="6320790"/>
            <a:ext cx="5853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Monthly disposable income around the world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30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1393</Words>
  <Application>Microsoft Office PowerPoint</Application>
  <PresentationFormat>Widescreen</PresentationFormat>
  <Paragraphs>171</Paragraphs>
  <Slides>43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Wingdings</vt:lpstr>
      <vt:lpstr>Office Theme</vt:lpstr>
      <vt:lpstr>6_Office Theme</vt:lpstr>
      <vt:lpstr>PowerPoint Presentation</vt:lpstr>
      <vt:lpstr>Worksheet</vt:lpstr>
      <vt:lpstr>From Edexcel</vt:lpstr>
      <vt:lpstr>Starter</vt:lpstr>
      <vt:lpstr>Assessment of a country as a market</vt:lpstr>
      <vt:lpstr>PowerPoint Presentation</vt:lpstr>
      <vt:lpstr>PowerPoint Presentation</vt:lpstr>
      <vt:lpstr>#1 Disposable income</vt:lpstr>
      <vt:lpstr>PowerPoint Presentation</vt:lpstr>
      <vt:lpstr>Disposable income per household</vt:lpstr>
      <vt:lpstr>Disposable income – better life index</vt:lpstr>
      <vt:lpstr>Growth of disposable income</vt:lpstr>
      <vt:lpstr>PowerPoint Presentation</vt:lpstr>
      <vt:lpstr>#2 Ease of doing business</vt:lpstr>
      <vt:lpstr>PowerPoint Presentation</vt:lpstr>
      <vt:lpstr>#3 Infrastructure</vt:lpstr>
      <vt:lpstr>Global competitiveness index</vt:lpstr>
      <vt:lpstr>Why infrastructure is important to sales</vt:lpstr>
      <vt:lpstr>PowerPoint Presentation</vt:lpstr>
      <vt:lpstr>#4 political stability</vt:lpstr>
      <vt:lpstr>Political stability – risk factor</vt:lpstr>
      <vt:lpstr>Why is political stability important?</vt:lpstr>
      <vt:lpstr>PowerPoint Presentation</vt:lpstr>
      <vt:lpstr>Exchange rates</vt:lpstr>
      <vt:lpstr>More data?</vt:lpstr>
      <vt:lpstr>Sample Edexcel A2 questions</vt:lpstr>
      <vt:lpstr>Case study for question 1</vt:lpstr>
      <vt:lpstr>Sample question 1</vt:lpstr>
      <vt:lpstr>Answer sample question 1</vt:lpstr>
      <vt:lpstr>How to level sample question 1</vt:lpstr>
      <vt:lpstr>Case study for question 2</vt:lpstr>
      <vt:lpstr>PowerPoint Presentation</vt:lpstr>
      <vt:lpstr>Sample question 2</vt:lpstr>
      <vt:lpstr>Answer sample question 2</vt:lpstr>
      <vt:lpstr>Case study for question 3</vt:lpstr>
      <vt:lpstr>Sample question 3</vt:lpstr>
      <vt:lpstr>Answer sample question 3</vt:lpstr>
      <vt:lpstr>Case study for question 4</vt:lpstr>
      <vt:lpstr>Sample question 4</vt:lpstr>
      <vt:lpstr>Answer sample question 4</vt:lpstr>
      <vt:lpstr>How to level sample question 4</vt:lpstr>
      <vt:lpstr>Glossary</vt:lpstr>
      <vt:lpstr>PowerPoint Presentation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Sarah Hilton</cp:lastModifiedBy>
  <cp:revision>79</cp:revision>
  <dcterms:created xsi:type="dcterms:W3CDTF">2017-05-29T18:04:54Z</dcterms:created>
  <dcterms:modified xsi:type="dcterms:W3CDTF">2017-09-05T18:25:37Z</dcterms:modified>
</cp:coreProperties>
</file>