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8"/>
  </p:notesMasterIdLst>
  <p:sldIdLst>
    <p:sldId id="256" r:id="rId3"/>
    <p:sldId id="266" r:id="rId4"/>
    <p:sldId id="258" r:id="rId5"/>
    <p:sldId id="259" r:id="rId6"/>
    <p:sldId id="274" r:id="rId7"/>
    <p:sldId id="275" r:id="rId8"/>
    <p:sldId id="265" r:id="rId9"/>
    <p:sldId id="276" r:id="rId10"/>
    <p:sldId id="277" r:id="rId11"/>
    <p:sldId id="278" r:id="rId12"/>
    <p:sldId id="279" r:id="rId13"/>
    <p:sldId id="290" r:id="rId14"/>
    <p:sldId id="314" r:id="rId15"/>
    <p:sldId id="280" r:id="rId16"/>
    <p:sldId id="287" r:id="rId17"/>
    <p:sldId id="286" r:id="rId18"/>
    <p:sldId id="285" r:id="rId19"/>
    <p:sldId id="282" r:id="rId20"/>
    <p:sldId id="315" r:id="rId21"/>
    <p:sldId id="316" r:id="rId22"/>
    <p:sldId id="268" r:id="rId23"/>
    <p:sldId id="296" r:id="rId24"/>
    <p:sldId id="291" r:id="rId25"/>
    <p:sldId id="294" r:id="rId26"/>
    <p:sldId id="295" r:id="rId27"/>
    <p:sldId id="317" r:id="rId28"/>
    <p:sldId id="269" r:id="rId29"/>
    <p:sldId id="297" r:id="rId30"/>
    <p:sldId id="298" r:id="rId31"/>
    <p:sldId id="299" r:id="rId32"/>
    <p:sldId id="300" r:id="rId33"/>
    <p:sldId id="301" r:id="rId34"/>
    <p:sldId id="307" r:id="rId35"/>
    <p:sldId id="308" r:id="rId36"/>
    <p:sldId id="302" r:id="rId37"/>
    <p:sldId id="303" r:id="rId38"/>
    <p:sldId id="304" r:id="rId39"/>
    <p:sldId id="305" r:id="rId40"/>
    <p:sldId id="309" r:id="rId41"/>
    <p:sldId id="312" r:id="rId42"/>
    <p:sldId id="313" r:id="rId43"/>
    <p:sldId id="310" r:id="rId44"/>
    <p:sldId id="311" r:id="rId45"/>
    <p:sldId id="263" r:id="rId46"/>
    <p:sldId id="28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64" autoAdjust="0"/>
  </p:normalViewPr>
  <p:slideViewPr>
    <p:cSldViewPr snapToGrid="0">
      <p:cViewPr varScale="1">
        <p:scale>
          <a:sx n="87" d="100"/>
          <a:sy n="87" d="100"/>
        </p:scale>
        <p:origin x="15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Suggestions: Stay in bed, have food delivered to school / college, it be next year and have passed, boots that fly, a car </a:t>
            </a:r>
            <a:r>
              <a:rPr lang="en-GB" dirty="0" err="1" smtClean="0"/>
              <a:t>etc</a:t>
            </a:r>
            <a:r>
              <a:rPr lang="en-GB" dirty="0" smtClean="0"/>
              <a:t> could be anything.</a:t>
            </a:r>
            <a:r>
              <a:rPr lang="en-GB" baseline="0" dirty="0" smtClean="0"/>
              <a:t>  When they discuss as a group they are a quality circle.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6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the toilets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5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9F58-9AC7-40BC-B4C5-927049D5FC6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9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82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DC89-EBAA-4039-96E1-A82933A871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53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4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467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061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5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4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577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776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919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3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64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57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08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81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Xb-x2Q5GT6s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su9CulCZTBg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fcBXtwGexNc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aconrad.com/blog/morningroutin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_KdWD2nJFtE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tfy7Ogd9QaFJGM&amp;tbnid=jKu79jJpwXrFTM:&amp;ved=0CAUQjRw&amp;url=http://www.c-techelectronics.co.uk/cem-services/quality-control/&amp;ei=0YBFUfO7Ncil0QWH_YGYCA&amp;bvm=bv.43828540,d.d2k&amp;psig=AFQjCNHtM9CwCMFizX-oeUv6HWnDYoUzOA&amp;ust=136359576648273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9800" dirty="0" smtClean="0"/>
              <a:t>2.4.4 Quality management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06948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Quality Assurance – quality designed in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Quality assurance is about how a business can design the way a product of service is produced or delivered to minimise the chances that output will be sub-standard</a:t>
            </a:r>
          </a:p>
          <a:p>
            <a:pPr>
              <a:defRPr/>
            </a:pPr>
            <a:r>
              <a:rPr lang="en-US" dirty="0" smtClean="0"/>
              <a:t>The focus of quality assurance is, therefore on the product design/development stage</a:t>
            </a:r>
          </a:p>
          <a:p>
            <a:pPr>
              <a:defRPr/>
            </a:pPr>
            <a:r>
              <a:rPr lang="en-US" dirty="0" smtClean="0"/>
              <a:t>Why focus on these stages?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If the production process is well controlled - then quality will be "built-in“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If the production process is reliable - there is less need to inspect production output (quality control)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862707"/>
            <a:ext cx="5181600" cy="427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altLang="en-US" dirty="0" smtClean="0"/>
              <a:t>Quality Assurance – quality built in </a:t>
            </a:r>
            <a:endParaRPr lang="en-US" alt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Quality assurance builds </a:t>
            </a:r>
            <a:r>
              <a:rPr lang="en-GB" altLang="en-US" dirty="0">
                <a:solidFill>
                  <a:schemeClr val="tx1"/>
                </a:solidFill>
              </a:rPr>
              <a:t>quality into every stage of the production </a:t>
            </a:r>
            <a:r>
              <a:rPr lang="en-GB" altLang="en-US" dirty="0" smtClean="0">
                <a:solidFill>
                  <a:schemeClr val="tx1"/>
                </a:solidFill>
              </a:rPr>
              <a:t>process, not </a:t>
            </a:r>
            <a:r>
              <a:rPr lang="en-GB" altLang="en-US" dirty="0">
                <a:solidFill>
                  <a:schemeClr val="tx1"/>
                </a:solidFill>
              </a:rPr>
              <a:t>left until the </a:t>
            </a:r>
            <a:r>
              <a:rPr lang="en-GB" altLang="en-US" dirty="0" smtClean="0">
                <a:solidFill>
                  <a:schemeClr val="tx1"/>
                </a:solidFill>
              </a:rPr>
              <a:t>end  </a:t>
            </a:r>
          </a:p>
          <a:p>
            <a:pPr>
              <a:lnSpc>
                <a:spcPct val="8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Every </a:t>
            </a:r>
            <a:r>
              <a:rPr lang="en-GB" altLang="en-US" dirty="0">
                <a:solidFill>
                  <a:schemeClr val="tx1"/>
                </a:solidFill>
              </a:rPr>
              <a:t>worker is responsible for making sure that the work they do meets quality </a:t>
            </a:r>
            <a:r>
              <a:rPr lang="en-GB" altLang="en-US" dirty="0" smtClean="0">
                <a:solidFill>
                  <a:schemeClr val="tx1"/>
                </a:solidFill>
              </a:rPr>
              <a:t>standards</a:t>
            </a:r>
            <a:endParaRPr lang="en-GB" altLang="en-US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More </a:t>
            </a:r>
            <a:r>
              <a:rPr lang="en-GB" altLang="en-US" dirty="0">
                <a:solidFill>
                  <a:schemeClr val="tx1"/>
                </a:solidFill>
              </a:rPr>
              <a:t>time consuming for the </a:t>
            </a:r>
            <a:r>
              <a:rPr lang="en-GB" altLang="en-US" dirty="0" smtClean="0">
                <a:solidFill>
                  <a:schemeClr val="tx1"/>
                </a:solidFill>
              </a:rPr>
              <a:t>workers</a:t>
            </a:r>
            <a:endParaRPr lang="en-GB" altLang="en-US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Each </a:t>
            </a:r>
            <a:r>
              <a:rPr lang="en-GB" altLang="en-US" dirty="0">
                <a:solidFill>
                  <a:schemeClr val="tx1"/>
                </a:solidFill>
              </a:rPr>
              <a:t>worker may have different standards; therefore no </a:t>
            </a:r>
            <a:r>
              <a:rPr lang="en-GB" altLang="en-US" dirty="0" smtClean="0">
                <a:solidFill>
                  <a:schemeClr val="tx1"/>
                </a:solidFill>
              </a:rPr>
              <a:t>consistency</a:t>
            </a:r>
          </a:p>
          <a:p>
            <a:pPr>
              <a:lnSpc>
                <a:spcPct val="80000"/>
              </a:lnSpc>
            </a:pPr>
            <a:r>
              <a:rPr lang="en-GB" altLang="en-US" dirty="0" smtClean="0">
                <a:solidFill>
                  <a:srgbClr val="FF0000"/>
                </a:solidFill>
              </a:rPr>
              <a:t>Can you compare this with quality control?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366830"/>
            <a:ext cx="5181600" cy="3268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3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Comparison of quality control and quality assurance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0" dirty="0" smtClean="0">
                <a:latin typeface="Arial Rounded MT Bold" panose="020F0704030504030204" pitchFamily="34" charset="0"/>
              </a:rPr>
              <a:t>Quality Control</a:t>
            </a:r>
            <a:endParaRPr lang="en-GB" b="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0" dirty="0" smtClean="0">
                <a:latin typeface="Arial Rounded MT Bold" panose="020F0704030504030204" pitchFamily="34" charset="0"/>
              </a:rPr>
              <a:t>Quality Assurance</a:t>
            </a:r>
            <a:endParaRPr lang="en-GB" b="0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3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Comparison of quality control and quality assurance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0" dirty="0" smtClean="0">
                <a:latin typeface="Arial Rounded MT Bold" panose="020F0704030504030204" pitchFamily="34" charset="0"/>
              </a:rPr>
              <a:t>Quality Control</a:t>
            </a:r>
            <a:endParaRPr lang="en-GB" b="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/>
              <a:t>Quality control looks at the results of the production process and checks that the quality is consistent</a:t>
            </a:r>
          </a:p>
          <a:p>
            <a:endParaRPr lang="en-GB" dirty="0"/>
          </a:p>
          <a:p>
            <a:r>
              <a:rPr lang="en-GB" dirty="0"/>
              <a:t>QC is designed to inspect the product and correct any faults or defects which is regarded as being reactive</a:t>
            </a:r>
          </a:p>
          <a:p>
            <a:endParaRPr lang="en-GB" dirty="0"/>
          </a:p>
          <a:p>
            <a:r>
              <a:rPr lang="en-GB" dirty="0"/>
              <a:t>Aim of QC is to detect faults before it is sent for sale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0" dirty="0" smtClean="0">
                <a:latin typeface="Arial Rounded MT Bold" panose="020F0704030504030204" pitchFamily="34" charset="0"/>
              </a:rPr>
              <a:t>Quality Assurance</a:t>
            </a:r>
            <a:endParaRPr lang="en-GB" b="0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The quality is built into every aspect of the product or service</a:t>
            </a:r>
          </a:p>
          <a:p>
            <a:endParaRPr lang="en-GB" dirty="0"/>
          </a:p>
          <a:p>
            <a:r>
              <a:rPr lang="en-GB" dirty="0"/>
              <a:t>The QA system is designed to prevent quality faults and defects from occurring and so is regarded as being proactive</a:t>
            </a:r>
          </a:p>
          <a:p>
            <a:endParaRPr lang="en-GB" dirty="0"/>
          </a:p>
          <a:p>
            <a:r>
              <a:rPr lang="en-GB" dirty="0"/>
              <a:t>Aim of QA is to improve the design and development of the products so that there are no faults or defects in the production process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35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Total Quality Management (TQM)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19122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err="1" smtClean="0"/>
              <a:t>TQM</a:t>
            </a:r>
            <a:r>
              <a:rPr lang="en-GB" dirty="0" smtClean="0"/>
              <a:t> stands for Total Quality Management</a:t>
            </a:r>
          </a:p>
          <a:p>
            <a:r>
              <a:rPr lang="en-GB" dirty="0" smtClean="0"/>
              <a:t>TQM is a management approach change in business culture that puts quality at the heart of everything in the business.  </a:t>
            </a:r>
          </a:p>
          <a:p>
            <a:r>
              <a:rPr lang="en-GB" dirty="0" smtClean="0"/>
              <a:t>In essence its “getting it right first time every time”</a:t>
            </a:r>
          </a:p>
          <a:p>
            <a:r>
              <a:rPr lang="en-GB" dirty="0" smtClean="0"/>
              <a:t>It includes a customer concept that puts the customer first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9054" y="1825625"/>
            <a:ext cx="27717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9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TQM – reducing waste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 smtClean="0"/>
              <a:t>Quality management is intended to reduce wastage as well as increase the quality of the finished products</a:t>
            </a:r>
          </a:p>
          <a:p>
            <a:endParaRPr lang="en-GB" dirty="0"/>
          </a:p>
          <a:p>
            <a:r>
              <a:rPr lang="en-GB" dirty="0" smtClean="0"/>
              <a:t>TQM places the responsibility of quality with every employee in the business</a:t>
            </a:r>
          </a:p>
          <a:p>
            <a:endParaRPr lang="en-GB" dirty="0"/>
          </a:p>
          <a:p>
            <a:r>
              <a:rPr lang="en-GB" dirty="0" smtClean="0"/>
              <a:t>TQM includes Kaizen which means continuous improvement</a:t>
            </a:r>
            <a:endParaRPr lang="en-GB" dirty="0"/>
          </a:p>
        </p:txBody>
      </p:sp>
      <p:pic>
        <p:nvPicPr>
          <p:cNvPr id="1026" name="Picture 2" descr="Image result for car fac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543969"/>
            <a:ext cx="5181600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5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TQM – impact of inputs on quality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Total quality means the </a:t>
            </a:r>
            <a:r>
              <a:rPr lang="en-GB" dirty="0" smtClean="0"/>
              <a:t>business </a:t>
            </a:r>
            <a:r>
              <a:rPr lang="en-GB" dirty="0"/>
              <a:t>looks at all inputs, human resources, engineering, production, service, distribution, sales, finance, </a:t>
            </a:r>
            <a:r>
              <a:rPr lang="en-GB" dirty="0" smtClean="0"/>
              <a:t>and </a:t>
            </a:r>
            <a:r>
              <a:rPr lang="en-GB" dirty="0"/>
              <a:t>their impact on the quality of all products or services </a:t>
            </a:r>
            <a:r>
              <a:rPr lang="en-GB" dirty="0" smtClean="0"/>
              <a:t>that the business produces</a:t>
            </a:r>
          </a:p>
          <a:p>
            <a:r>
              <a:rPr lang="en-GB" dirty="0" smtClean="0"/>
              <a:t>TQM </a:t>
            </a:r>
            <a:r>
              <a:rPr lang="en-GB" dirty="0"/>
              <a:t>can improve </a:t>
            </a:r>
            <a:r>
              <a:rPr lang="en-GB" dirty="0" smtClean="0"/>
              <a:t>processes </a:t>
            </a:r>
            <a:r>
              <a:rPr lang="en-GB" dirty="0"/>
              <a:t>and </a:t>
            </a:r>
            <a:r>
              <a:rPr lang="en-GB" dirty="0" smtClean="0"/>
              <a:t>profits of a business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72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689"/>
            <a:ext cx="3851955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TQM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Advantages	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1134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Not paying for inspectors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Empowered employees are motivated (esteem needs met)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Improved </a:t>
            </a:r>
            <a:r>
              <a:rPr lang="en-GB" dirty="0" smtClean="0"/>
              <a:t>quality therefore </a:t>
            </a:r>
            <a:r>
              <a:rPr lang="en-GB" dirty="0"/>
              <a:t>more satisfied customers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Enhanced reputation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Builds good partnerships with suppliers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More </a:t>
            </a:r>
            <a:r>
              <a:rPr lang="en-GB" dirty="0"/>
              <a:t>involved workers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Less development time for new products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333716"/>
            <a:ext cx="5183188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169874"/>
            <a:ext cx="5183188" cy="22808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1">
              <a:buFont typeface="Webdings" panose="05030102010509060703" pitchFamily="18" charset="2"/>
              <a:buChar char="£"/>
            </a:pPr>
            <a:r>
              <a:rPr lang="en-GB" dirty="0"/>
              <a:t>Takes time to introduce</a:t>
            </a:r>
          </a:p>
          <a:p>
            <a:pPr lvl="1">
              <a:buFont typeface="Webdings" panose="05030102010509060703" pitchFamily="18" charset="2"/>
              <a:buChar char="£"/>
            </a:pPr>
            <a:r>
              <a:rPr lang="en-GB" dirty="0"/>
              <a:t>Some staff can be resistant to change</a:t>
            </a:r>
          </a:p>
          <a:p>
            <a:pPr lvl="1">
              <a:buFont typeface="Webdings" panose="05030102010509060703" pitchFamily="18" charset="2"/>
              <a:buChar char="£"/>
            </a:pPr>
            <a:r>
              <a:rPr lang="en-GB" dirty="0"/>
              <a:t>Will cost to train staff</a:t>
            </a:r>
          </a:p>
          <a:p>
            <a:pPr lvl="1">
              <a:buFont typeface="Webdings" panose="05030102010509060703" pitchFamily="18" charset="2"/>
              <a:buChar char="£"/>
            </a:pPr>
            <a:r>
              <a:rPr lang="en-GB" dirty="0" smtClean="0"/>
              <a:t>Defects may not be spotted until the end which can be expensive e.g. mobile phones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450771"/>
            <a:ext cx="5183188" cy="31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4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Quality circles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 smtClean="0"/>
              <a:t>A quality circle is a group of employees who meet on a regular basis to talk about quality problems that are relevant to the part of the production process that they work on</a:t>
            </a:r>
          </a:p>
          <a:p>
            <a:r>
              <a:rPr lang="en-GB" dirty="0" smtClean="0"/>
              <a:t>They are joined by employees from engineering, sales and marketing and quality to make sure they are producing products that satisfy their customers</a:t>
            </a:r>
            <a:endParaRPr lang="en-GB" dirty="0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443520"/>
            <a:ext cx="5181600" cy="3115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27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Quality circles – how it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Quality circles are part of Japanese manufacturing techniques</a:t>
            </a:r>
          </a:p>
          <a:p>
            <a:r>
              <a:rPr lang="en-GB" dirty="0" smtClean="0"/>
              <a:t>Quality circles are usually 6-7 employees, with one coordinator</a:t>
            </a:r>
          </a:p>
          <a:p>
            <a:r>
              <a:rPr lang="en-GB" dirty="0" smtClean="0"/>
              <a:t>All members ideas are listened to in the quality circle</a:t>
            </a:r>
          </a:p>
          <a:p>
            <a:r>
              <a:rPr lang="en-GB" dirty="0" smtClean="0"/>
              <a:t>They look for solutions to problems such as; cost reduction, improved customer satisfaction, meeting a tight delivery schedule or reducing customer complaints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56361"/>
            <a:ext cx="5181600" cy="3489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3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81549"/>
            <a:ext cx="10515600" cy="4239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16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Suggested activity – form a quality circle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small groups of 6 or 7 form a quality circle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Elect a coordinator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Decide which aspect of school or college life you would like to improve e.g. school hours, uniform, canteen etc.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Hold a quality circle meeting and make sure that the views of everyone are heard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Discuss at the end how this would be better than quality control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2458065"/>
            <a:ext cx="5181600" cy="3331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027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sz="5800" b="1" dirty="0">
                <a:solidFill>
                  <a:srgbClr val="0070C0"/>
                </a:solidFill>
              </a:rPr>
              <a:t>Continuous improvement (Kaizen)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37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Kaizen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9461"/>
          </a:xfrm>
        </p:spPr>
        <p:txBody>
          <a:bodyPr/>
          <a:lstStyle/>
          <a:p>
            <a:r>
              <a:rPr lang="en-GB" dirty="0" smtClean="0"/>
              <a:t>Kaizen is a Japanese word and it means – continuous improvement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257" y="2397163"/>
            <a:ext cx="4858657" cy="43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8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7376886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>Kaizen - </a:t>
            </a:r>
            <a:r>
              <a:rPr lang="en-US" altLang="en-US" dirty="0">
                <a:solidFill>
                  <a:schemeClr val="bg1"/>
                </a:solidFill>
              </a:rPr>
              <a:t>A Japanese approach to management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825625"/>
            <a:ext cx="7376886" cy="45161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Kaizen </a:t>
            </a:r>
            <a:r>
              <a:rPr lang="en-US" altLang="en-US" dirty="0"/>
              <a:t>, or Continuous Improvement is a policy of constantly introducing small incremental changes in a business in order to improve quality and/or efficiency.  The Western model is to make large one off improvements for </a:t>
            </a:r>
            <a:r>
              <a:rPr lang="en-US" altLang="en-US" dirty="0" smtClean="0"/>
              <a:t>example to install </a:t>
            </a:r>
            <a:r>
              <a:rPr lang="en-US" altLang="en-US" dirty="0"/>
              <a:t>a new machine or deep clean of a kitchen. 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This approach assumes that employees are the best people to identify room for improvement, since they see the processes in action all the </a:t>
            </a:r>
            <a:r>
              <a:rPr lang="en-US" altLang="en-US" dirty="0" smtClean="0"/>
              <a:t>time</a:t>
            </a:r>
            <a:endParaRPr lang="en-US" alt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8587" y="333375"/>
            <a:ext cx="35909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5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Improvements are based on many, small changes rather than the radical changes that might arise from Research and Development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As </a:t>
            </a:r>
            <a:r>
              <a:rPr lang="en-US" altLang="en-US" dirty="0"/>
              <a:t>the ideas come from the workers themselves, they are less likely to be radically different, and therefore easier to implement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Watch the video – can you now explain Kaizen?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16346"/>
            <a:ext cx="5181600" cy="3569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bg1"/>
                </a:solidFill>
              </a:rPr>
              <a:t>Kaizen – improvements based on small changes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7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All employees should continually be seeking ways to improve their own performance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It </a:t>
            </a:r>
            <a:r>
              <a:rPr lang="en-US" altLang="en-US" dirty="0"/>
              <a:t>helps encourage workers to take ownership for their work, and can help reinforce team working, thereby improving worker motivation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Can you explain how kaizen will improve employee productivity?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423071"/>
            <a:ext cx="5181600" cy="3156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bg1"/>
                </a:solidFill>
              </a:rPr>
              <a:t>Kaizen – responsibility of every employee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62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Suggested activity - Kaizen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Have a look at your morning routine (a school day) and write down a list of every single task that you complete in the morning e.g. put on shoes </a:t>
            </a:r>
          </a:p>
          <a:p>
            <a:r>
              <a:rPr lang="en-GB" dirty="0" smtClean="0"/>
              <a:t>Now highlight any activity that could be improved with Kaizen</a:t>
            </a:r>
          </a:p>
          <a:p>
            <a:r>
              <a:rPr lang="en-GB" dirty="0" smtClean="0"/>
              <a:t>Could you move your hairdryer to a better location?  Could you prepare your breakfast the night before?  Could you install a coffee machine in your room?</a:t>
            </a:r>
            <a:endParaRPr lang="en-GB" dirty="0"/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402" y="1825625"/>
            <a:ext cx="5061196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698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Competitive </a:t>
            </a:r>
            <a:r>
              <a:rPr lang="en-GB" sz="4800" b="1" dirty="0">
                <a:solidFill>
                  <a:srgbClr val="0070C0"/>
                </a:solidFill>
              </a:rPr>
              <a:t>advantage from quality management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49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Competitive advantage through quality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A business can achieve competitive advantage through their quality</a:t>
            </a:r>
          </a:p>
          <a:p>
            <a:r>
              <a:rPr lang="en-GB" dirty="0" smtClean="0"/>
              <a:t>This may enable them to appear superior to their rivals in the eyes of the customers</a:t>
            </a:r>
          </a:p>
          <a:p>
            <a:r>
              <a:rPr lang="en-GB" dirty="0" smtClean="0"/>
              <a:t>Customers may be willing to pay more for quality</a:t>
            </a:r>
          </a:p>
          <a:p>
            <a:r>
              <a:rPr lang="en-GB" dirty="0" smtClean="0"/>
              <a:t>Customers may also repeat purchase products which they regard to be the best or most consistent quality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708" y="4331421"/>
            <a:ext cx="42862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524" y="2045411"/>
            <a:ext cx="2178617" cy="217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wissArmy3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357" y="1814571"/>
            <a:ext cx="3028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09734" y="5338927"/>
            <a:ext cx="514406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All products sold by SwissArmy365 carry a lifetime manufacturer’s warranty.</a:t>
            </a:r>
          </a:p>
        </p:txBody>
      </p:sp>
    </p:spTree>
    <p:extLst>
      <p:ext uri="{BB962C8B-B14F-4D97-AF65-F5344CB8AC3E}">
        <p14:creationId xmlns:p14="http://schemas.microsoft.com/office/powerpoint/2010/main" val="1382939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a) Quality:</a:t>
            </a:r>
          </a:p>
          <a:p>
            <a:pPr lvl="1"/>
            <a:r>
              <a:rPr lang="en-GB" dirty="0" smtClean="0"/>
              <a:t>control</a:t>
            </a:r>
            <a:endParaRPr lang="en-GB" dirty="0"/>
          </a:p>
          <a:p>
            <a:pPr lvl="1"/>
            <a:r>
              <a:rPr lang="en-GB" dirty="0" smtClean="0"/>
              <a:t>assurance</a:t>
            </a:r>
            <a:endParaRPr lang="en-GB" dirty="0"/>
          </a:p>
          <a:p>
            <a:pPr lvl="1"/>
            <a:r>
              <a:rPr lang="en-GB" dirty="0" smtClean="0"/>
              <a:t>circles</a:t>
            </a:r>
            <a:endParaRPr lang="en-GB" dirty="0"/>
          </a:p>
          <a:p>
            <a:pPr lvl="1"/>
            <a:r>
              <a:rPr lang="en-GB" dirty="0" smtClean="0"/>
              <a:t>Total </a:t>
            </a:r>
            <a:r>
              <a:rPr lang="en-GB" dirty="0"/>
              <a:t>Quality Management (TQM)</a:t>
            </a:r>
          </a:p>
          <a:p>
            <a:pPr marL="0" indent="0">
              <a:buNone/>
            </a:pPr>
            <a:r>
              <a:rPr lang="en-GB" dirty="0"/>
              <a:t>b) Continuous improvement (Kaizen)</a:t>
            </a:r>
          </a:p>
          <a:p>
            <a:pPr marL="0" indent="0">
              <a:buNone/>
            </a:pPr>
            <a:r>
              <a:rPr lang="en-GB" dirty="0"/>
              <a:t>c) Competitive advantage from quality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studies for question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172" y="1314847"/>
            <a:ext cx="680085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187" y="3315494"/>
            <a:ext cx="6030785" cy="3315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817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115" y="2071347"/>
            <a:ext cx="10534476" cy="1477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21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085" y="1525255"/>
            <a:ext cx="7801831" cy="5236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59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45" y="1642186"/>
            <a:ext cx="9074311" cy="4699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415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77" y="2090678"/>
            <a:ext cx="10337246" cy="2776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506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to level sample question 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910" y="1803854"/>
            <a:ext cx="6040181" cy="489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233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studies for question 2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85" y="1368907"/>
            <a:ext cx="7919831" cy="5341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032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2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3333"/>
            <a:ext cx="10515600" cy="1187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258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 sample question 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97" y="1522115"/>
            <a:ext cx="7425518" cy="5232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734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studies for question 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57325"/>
            <a:ext cx="10439400" cy="394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45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If you were going to improve your day today – how would you do it?</a:t>
            </a:r>
          </a:p>
          <a:p>
            <a:r>
              <a:rPr lang="en-GB" dirty="0"/>
              <a:t>Ask </a:t>
            </a:r>
            <a:r>
              <a:rPr lang="en-GB" dirty="0" smtClean="0"/>
              <a:t>around, </a:t>
            </a:r>
            <a:r>
              <a:rPr lang="en-GB" dirty="0"/>
              <a:t>how would others suggest you improve your day.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09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studies for question 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58" y="1563750"/>
            <a:ext cx="8690027" cy="4806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793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studies for question 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59" y="1680240"/>
            <a:ext cx="10182225" cy="465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741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3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6562"/>
            <a:ext cx="10515600" cy="90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5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49910" cy="3549848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Answer sample question 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844" y="0"/>
            <a:ext cx="6056313" cy="6764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423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b="1" dirty="0"/>
              <a:t>Kaizen</a:t>
            </a:r>
            <a:r>
              <a:rPr lang="en-GB" dirty="0"/>
              <a:t>; means continuous improvement in everything</a:t>
            </a:r>
          </a:p>
          <a:p>
            <a:r>
              <a:rPr lang="en-GB" b="1" dirty="0"/>
              <a:t>JIT</a:t>
            </a:r>
            <a:r>
              <a:rPr lang="en-GB" dirty="0"/>
              <a:t>; just-in-time delivery system means a business can save money on holding stocks</a:t>
            </a:r>
          </a:p>
          <a:p>
            <a:r>
              <a:rPr lang="en-GB" b="1" dirty="0"/>
              <a:t>TQM</a:t>
            </a:r>
            <a:r>
              <a:rPr lang="en-GB" dirty="0"/>
              <a:t>; Total Quality Management, a management approach to quality in everything</a:t>
            </a:r>
          </a:p>
          <a:p>
            <a:r>
              <a:rPr lang="en-GB" b="1" dirty="0"/>
              <a:t>Quality</a:t>
            </a:r>
            <a:r>
              <a:rPr lang="en-GB" dirty="0"/>
              <a:t> </a:t>
            </a:r>
            <a:r>
              <a:rPr lang="en-GB" b="1" dirty="0"/>
              <a:t>assurance</a:t>
            </a:r>
            <a:r>
              <a:rPr lang="en-GB" dirty="0"/>
              <a:t>; An approach to designing a quality item for the customer from the outset</a:t>
            </a:r>
          </a:p>
          <a:p>
            <a:r>
              <a:rPr lang="en-GB" b="1" dirty="0"/>
              <a:t>Quality</a:t>
            </a:r>
            <a:r>
              <a:rPr lang="en-GB" dirty="0"/>
              <a:t> </a:t>
            </a:r>
            <a:r>
              <a:rPr lang="en-GB" b="1" dirty="0"/>
              <a:t>control</a:t>
            </a:r>
            <a:r>
              <a:rPr lang="en-GB" dirty="0"/>
              <a:t>; inspecting the product at the end or part way through manufacture to check for quality</a:t>
            </a:r>
          </a:p>
          <a:p>
            <a:r>
              <a:rPr lang="en-GB" b="1" dirty="0"/>
              <a:t>Lean</a:t>
            </a:r>
            <a:r>
              <a:rPr lang="en-GB" dirty="0"/>
              <a:t> </a:t>
            </a:r>
            <a:r>
              <a:rPr lang="en-GB" b="1" dirty="0"/>
              <a:t>production</a:t>
            </a:r>
            <a:r>
              <a:rPr lang="en-GB" dirty="0"/>
              <a:t>; an approach to manufacturing which aims to reduce waste in all aspects of production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0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Does quality matter?</a:t>
            </a:r>
            <a:endParaRPr lang="en-GB" dirty="0"/>
          </a:p>
        </p:txBody>
      </p:sp>
      <p:pic>
        <p:nvPicPr>
          <p:cNvPr id="2048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172" y="2132048"/>
            <a:ext cx="5772828" cy="4041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Definition: quality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 smtClean="0"/>
              <a:t>Quality is how well a product or service does what it was designed  to do</a:t>
            </a:r>
          </a:p>
          <a:p>
            <a:endParaRPr lang="en-GB" dirty="0"/>
          </a:p>
          <a:p>
            <a:r>
              <a:rPr lang="en-GB" dirty="0" smtClean="0"/>
              <a:t>How well a car handles when it is driven</a:t>
            </a:r>
          </a:p>
          <a:p>
            <a:r>
              <a:rPr lang="en-GB" dirty="0" smtClean="0"/>
              <a:t>How tasty and hot a cup of coffee is </a:t>
            </a:r>
          </a:p>
          <a:p>
            <a:r>
              <a:rPr lang="en-GB" dirty="0" smtClean="0"/>
              <a:t>How well all the apps and features of a mobile phone work</a:t>
            </a:r>
          </a:p>
          <a:p>
            <a:r>
              <a:rPr lang="en-GB" dirty="0" smtClean="0"/>
              <a:t>How well a gardener cuts the lawn</a:t>
            </a:r>
          </a:p>
          <a:p>
            <a:endParaRPr lang="en-GB" dirty="0"/>
          </a:p>
          <a:p>
            <a:r>
              <a:rPr lang="en-GB" dirty="0" smtClean="0"/>
              <a:t>Real quality is consistency, so every time you get a coffee from </a:t>
            </a:r>
            <a:r>
              <a:rPr lang="en-GB" dirty="0" err="1" smtClean="0"/>
              <a:t>StarCosta</a:t>
            </a:r>
            <a:r>
              <a:rPr lang="en-GB" dirty="0" smtClean="0"/>
              <a:t> it is hot and tasty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6729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Quality</a:t>
            </a:r>
            <a:endParaRPr lang="en-GB" sz="5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Quality control – detecting faulty output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/>
              <a:t>Quality control is the traditional way of managing quality</a:t>
            </a:r>
          </a:p>
          <a:p>
            <a:r>
              <a:rPr lang="en-US" sz="2000" dirty="0"/>
              <a:t>Quality control is concerned with checking and reviewing work that has already been done</a:t>
            </a:r>
          </a:p>
          <a:p>
            <a:r>
              <a:rPr lang="en-US" sz="2000" dirty="0"/>
              <a:t>For example, quality control includes:</a:t>
            </a:r>
          </a:p>
          <a:p>
            <a:pPr lvl="1"/>
            <a:r>
              <a:rPr lang="en-US" sz="1800" dirty="0"/>
              <a:t>Inspection</a:t>
            </a:r>
          </a:p>
          <a:p>
            <a:pPr lvl="1"/>
            <a:r>
              <a:rPr lang="en-US" sz="1800" dirty="0"/>
              <a:t>Testing</a:t>
            </a:r>
          </a:p>
          <a:p>
            <a:pPr lvl="1"/>
            <a:r>
              <a:rPr lang="en-US" sz="1800" dirty="0"/>
              <a:t>Sampling</a:t>
            </a:r>
          </a:p>
          <a:p>
            <a:r>
              <a:rPr lang="en-US" sz="2000" dirty="0"/>
              <a:t>Quality control is mainly about "detecting" faulty output - rather than preventing it</a:t>
            </a:r>
          </a:p>
          <a:p>
            <a:r>
              <a:rPr lang="en-US" sz="2000" dirty="0"/>
              <a:t>Quality control can also be a very expensive process.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47236"/>
            <a:ext cx="5181600" cy="3508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6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Examples of Quality control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May involve sampling or looking at data about the product to see if quality is consistent</a:t>
            </a:r>
          </a:p>
          <a:p>
            <a:r>
              <a:rPr lang="en-GB" dirty="0" smtClean="0"/>
              <a:t>With quality control the quality is inspected into the product or service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might a cinema or a restaurant carry out quality control?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0178" name="Picture 2" descr="http://www.c-techelectronics.co.uk/assets/file_uploads/m_images_upfile/QualityControl.jp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4855" y="2266799"/>
            <a:ext cx="4999968" cy="3352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4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1518</Words>
  <Application>Microsoft Office PowerPoint</Application>
  <PresentationFormat>Widescreen</PresentationFormat>
  <Paragraphs>188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Arial Black</vt:lpstr>
      <vt:lpstr>Arial Rounded MT Bold</vt:lpstr>
      <vt:lpstr>Calibri</vt:lpstr>
      <vt:lpstr>Calibri Light</vt:lpstr>
      <vt:lpstr>Webdings</vt:lpstr>
      <vt:lpstr>Wingdings</vt:lpstr>
      <vt:lpstr>Office Theme</vt:lpstr>
      <vt:lpstr>3_Office Theme</vt:lpstr>
      <vt:lpstr>PowerPoint Presentation</vt:lpstr>
      <vt:lpstr>Worksheet</vt:lpstr>
      <vt:lpstr>From Edexcel</vt:lpstr>
      <vt:lpstr>Starter</vt:lpstr>
      <vt:lpstr>Does quality matter?</vt:lpstr>
      <vt:lpstr>Definition: quality</vt:lpstr>
      <vt:lpstr>PowerPoint Presentation</vt:lpstr>
      <vt:lpstr>Quality control – detecting faulty output</vt:lpstr>
      <vt:lpstr>Examples of Quality control</vt:lpstr>
      <vt:lpstr>Quality Assurance – quality designed in</vt:lpstr>
      <vt:lpstr>Quality Assurance – quality built in </vt:lpstr>
      <vt:lpstr>Comparison of quality control and quality assurance</vt:lpstr>
      <vt:lpstr>Comparison of quality control and quality assurance</vt:lpstr>
      <vt:lpstr>Total Quality Management (TQM)</vt:lpstr>
      <vt:lpstr>TQM – reducing waste</vt:lpstr>
      <vt:lpstr>TQM – impact of inputs on quality</vt:lpstr>
      <vt:lpstr>TQM</vt:lpstr>
      <vt:lpstr>Quality circles</vt:lpstr>
      <vt:lpstr>Quality circles – how it works</vt:lpstr>
      <vt:lpstr>Suggested activity – form a quality circle</vt:lpstr>
      <vt:lpstr>PowerPoint Presentation</vt:lpstr>
      <vt:lpstr>Kaizen</vt:lpstr>
      <vt:lpstr> Kaizen - A Japanese approach to management </vt:lpstr>
      <vt:lpstr>Kaizen – improvements based on small changes</vt:lpstr>
      <vt:lpstr>Kaizen – responsibility of every employee</vt:lpstr>
      <vt:lpstr>Suggested activity - Kaizen</vt:lpstr>
      <vt:lpstr>PowerPoint Presentation</vt:lpstr>
      <vt:lpstr>Competitive advantage through quality</vt:lpstr>
      <vt:lpstr>Sample Edexcel A2 questions</vt:lpstr>
      <vt:lpstr>Case studies for question 1</vt:lpstr>
      <vt:lpstr>Sample question 1</vt:lpstr>
      <vt:lpstr>Answer sample question 1</vt:lpstr>
      <vt:lpstr>Answer sample question 1</vt:lpstr>
      <vt:lpstr>Answer sample question 1</vt:lpstr>
      <vt:lpstr>How to level sample question 1</vt:lpstr>
      <vt:lpstr>Case studies for question 2</vt:lpstr>
      <vt:lpstr>Sample question 2</vt:lpstr>
      <vt:lpstr>Answer sample question 2</vt:lpstr>
      <vt:lpstr>Case studies for question 3</vt:lpstr>
      <vt:lpstr>Case studies for question 3</vt:lpstr>
      <vt:lpstr>Case studies for question 3</vt:lpstr>
      <vt:lpstr>Sample question 3</vt:lpstr>
      <vt:lpstr>Answer sample question 3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Sarah</cp:lastModifiedBy>
  <cp:revision>77</cp:revision>
  <dcterms:created xsi:type="dcterms:W3CDTF">2017-05-29T18:04:54Z</dcterms:created>
  <dcterms:modified xsi:type="dcterms:W3CDTF">2019-11-10T15:58:08Z</dcterms:modified>
</cp:coreProperties>
</file>