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26.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2" r:id="rId2"/>
  </p:sldMasterIdLst>
  <p:notesMasterIdLst>
    <p:notesMasterId r:id="rId22"/>
  </p:notesMasterIdLst>
  <p:sldIdLst>
    <p:sldId id="256" r:id="rId3"/>
    <p:sldId id="266" r:id="rId4"/>
    <p:sldId id="258" r:id="rId5"/>
    <p:sldId id="292" r:id="rId6"/>
    <p:sldId id="284" r:id="rId7"/>
    <p:sldId id="269" r:id="rId8"/>
    <p:sldId id="295" r:id="rId9"/>
    <p:sldId id="293" r:id="rId10"/>
    <p:sldId id="294" r:id="rId11"/>
    <p:sldId id="300" r:id="rId12"/>
    <p:sldId id="301" r:id="rId13"/>
    <p:sldId id="291" r:id="rId14"/>
    <p:sldId id="296" r:id="rId15"/>
    <p:sldId id="298" r:id="rId16"/>
    <p:sldId id="299" r:id="rId17"/>
    <p:sldId id="297" r:id="rId18"/>
    <p:sldId id="302" r:id="rId19"/>
    <p:sldId id="263"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064" autoAdjust="0"/>
  </p:normalViewPr>
  <p:slideViewPr>
    <p:cSldViewPr snapToGrid="0">
      <p:cViewPr varScale="1">
        <p:scale>
          <a:sx n="70" d="100"/>
          <a:sy n="70" d="100"/>
        </p:scale>
        <p:origin x="116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DDF2D-05C4-4A88-9551-1014C7760738}" type="datetimeFigureOut">
              <a:rPr lang="en-GB" smtClean="0"/>
              <a:t>29/11/2021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3E492-2BE1-47F6-A827-2A173C8BE478}" type="slidenum">
              <a:rPr lang="en-GB" smtClean="0"/>
              <a:t>‹#›</a:t>
            </a:fld>
            <a:endParaRPr lang="en-GB"/>
          </a:p>
        </p:txBody>
      </p:sp>
    </p:spTree>
    <p:extLst>
      <p:ext uri="{BB962C8B-B14F-4D97-AF65-F5344CB8AC3E}">
        <p14:creationId xmlns:p14="http://schemas.microsoft.com/office/powerpoint/2010/main" val="2227024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Probably</a:t>
            </a:r>
            <a:r>
              <a:rPr lang="en-GB" baseline="0" dirty="0"/>
              <a:t> the job but in 5 years time the graduate will emerge and earn more than the worker or the apprentice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FA6B-0BAB-4DE0-AB95-76881CCDC17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783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921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https://www.slideshare.net/MGHProfessional/saving-capitalism-from-shorttermism?qid=4182e859-fc2b-463f-bfaa-2428ff154797&amp;v=&amp;b=&amp;from_search=4</a:t>
            </a:r>
          </a:p>
        </p:txBody>
      </p:sp>
      <p:sp>
        <p:nvSpPr>
          <p:cNvPr id="4" name="Slide Number Placeholder 3"/>
          <p:cNvSpPr>
            <a:spLocks noGrp="1"/>
          </p:cNvSpPr>
          <p:nvPr>
            <p:ph type="sldNum" sz="quarter" idx="10"/>
          </p:nvPr>
        </p:nvSpPr>
        <p:spPr/>
        <p:txBody>
          <a:bodyPr/>
          <a:lstStyle/>
          <a:p>
            <a:fld id="{9113E492-2BE1-47F6-A827-2A173C8BE478}" type="slidenum">
              <a:rPr lang="en-GB" smtClean="0"/>
              <a:t>9</a:t>
            </a:fld>
            <a:endParaRPr lang="en-GB"/>
          </a:p>
        </p:txBody>
      </p:sp>
    </p:spTree>
    <p:extLst>
      <p:ext uri="{BB962C8B-B14F-4D97-AF65-F5344CB8AC3E}">
        <p14:creationId xmlns:p14="http://schemas.microsoft.com/office/powerpoint/2010/main" val="4254894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10</a:t>
            </a:fld>
            <a:endParaRPr lang="en-GB"/>
          </a:p>
        </p:txBody>
      </p:sp>
    </p:spTree>
    <p:extLst>
      <p:ext uri="{BB962C8B-B14F-4D97-AF65-F5344CB8AC3E}">
        <p14:creationId xmlns:p14="http://schemas.microsoft.com/office/powerpoint/2010/main" val="1507463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7236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29/11/2021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58773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29/11/2021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690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29/11/2021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930740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11/29/2021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07216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11/29/2021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9767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11/29/2021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32256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11/29/2021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28603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F25684E-0598-4AE1-8E02-D3985A25A99C}" type="datetimeFigureOut">
              <a:rPr lang="en-US" smtClean="0">
                <a:solidFill>
                  <a:prstClr val="black">
                    <a:tint val="75000"/>
                  </a:prstClr>
                </a:solidFill>
              </a:rPr>
              <a:pPr/>
              <a:t>11/29/2021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5943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F25684E-0598-4AE1-8E02-D3985A25A99C}" type="datetimeFigureOut">
              <a:rPr lang="en-US" smtClean="0">
                <a:solidFill>
                  <a:prstClr val="black">
                    <a:tint val="75000"/>
                  </a:prstClr>
                </a:solidFill>
              </a:rPr>
              <a:pPr/>
              <a:t>11/29/2021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260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5684E-0598-4AE1-8E02-D3985A25A99C}" type="datetimeFigureOut">
              <a:rPr lang="en-US" smtClean="0">
                <a:solidFill>
                  <a:prstClr val="black">
                    <a:tint val="75000"/>
                  </a:prstClr>
                </a:solidFill>
              </a:rPr>
              <a:pPr/>
              <a:t>11/29/2021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38856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11/29/2021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81328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29/11/2021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584518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11/29/2021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2480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11/29/2021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2218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11/29/2021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6639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C1EECA-D644-4F04-882C-CE601AE152BD}" type="datetimeFigureOut">
              <a:rPr lang="en-GB" smtClean="0"/>
              <a:t>29/11/2021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97786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C1EECA-D644-4F04-882C-CE601AE152BD}" type="datetimeFigureOut">
              <a:rPr lang="en-GB" smtClean="0"/>
              <a:t>29/11/2021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288045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C1EECA-D644-4F04-882C-CE601AE152BD}" type="datetimeFigureOut">
              <a:rPr lang="en-GB" smtClean="0"/>
              <a:t>29/11/2021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1065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0C1EECA-D644-4F04-882C-CE601AE152BD}" type="datetimeFigureOut">
              <a:rPr lang="en-GB" smtClean="0"/>
              <a:t>29/11/2021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5282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1EECA-D644-4F04-882C-CE601AE152BD}" type="datetimeFigureOut">
              <a:rPr lang="en-GB" smtClean="0"/>
              <a:t>29/11/2021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929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29/11/2021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48899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29/11/2021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572753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1EECA-D644-4F04-882C-CE601AE152BD}" type="datetimeFigureOut">
              <a:rPr lang="en-GB" smtClean="0"/>
              <a:t>29/11/2021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1AFFD-E431-4945-8358-AC8F848F815E}" type="slidenum">
              <a:rPr lang="en-GB" smtClean="0"/>
              <a:t>‹#›</a:t>
            </a:fld>
            <a:endParaRPr lang="en-GB"/>
          </a:p>
        </p:txBody>
      </p:sp>
    </p:spTree>
    <p:extLst>
      <p:ext uri="{BB962C8B-B14F-4D97-AF65-F5344CB8AC3E}">
        <p14:creationId xmlns:p14="http://schemas.microsoft.com/office/powerpoint/2010/main" val="3656642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5684E-0598-4AE1-8E02-D3985A25A99C}" type="datetimeFigureOut">
              <a:rPr lang="en-US" smtClean="0">
                <a:solidFill>
                  <a:prstClr val="black">
                    <a:tint val="75000"/>
                  </a:prstClr>
                </a:solidFill>
              </a:rPr>
              <a:pPr/>
              <a:t>11/29/2021</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631870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lideshare.net/marshalrichard/kodak-strategy"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bombas.com/pages/million"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youtube.com/watch?v=A-WaDoKPobE"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mIrwNhfsZ-w"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J-8fYhwrYzI"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0200" y="4102780"/>
            <a:ext cx="9144000" cy="2536559"/>
          </a:xfrm>
        </p:spPr>
        <p:txBody>
          <a:bodyPr>
            <a:normAutofit fontScale="32500" lnSpcReduction="20000"/>
          </a:bodyPr>
          <a:lstStyle/>
          <a:p>
            <a:r>
              <a:rPr lang="en-GB" sz="11000" b="1" dirty="0">
                <a:solidFill>
                  <a:srgbClr val="0070C0"/>
                </a:solidFill>
              </a:rPr>
              <a:t>Edexcel A2 Business</a:t>
            </a:r>
          </a:p>
          <a:p>
            <a:endParaRPr lang="en-GB" sz="4000" dirty="0"/>
          </a:p>
          <a:p>
            <a:endParaRPr lang="en-GB" sz="4000" dirty="0"/>
          </a:p>
          <a:p>
            <a:r>
              <a:rPr lang="en-GB" sz="9800" dirty="0"/>
              <a:t>3.4.1 Corporate influences</a:t>
            </a:r>
          </a:p>
          <a:p>
            <a:endParaRPr lang="en-GB" sz="4000" dirty="0"/>
          </a:p>
          <a:p>
            <a:endParaRPr lang="en-GB" sz="4000" dirty="0"/>
          </a:p>
          <a:p>
            <a:r>
              <a:rPr lang="en-GB" sz="11200" dirty="0"/>
              <a:t>Revisionstation</a:t>
            </a:r>
            <a:endParaRPr lang="en-GB" sz="4000" dirty="0"/>
          </a:p>
        </p:txBody>
      </p:sp>
      <p:pic>
        <p:nvPicPr>
          <p:cNvPr id="6" name="Picture 5"/>
          <p:cNvPicPr>
            <a:picLocks noChangeAspect="1"/>
          </p:cNvPicPr>
          <p:nvPr/>
        </p:nvPicPr>
        <p:blipFill>
          <a:blip r:embed="rId2"/>
          <a:stretch>
            <a:fillRect/>
          </a:stretch>
        </p:blipFill>
        <p:spPr>
          <a:xfrm>
            <a:off x="0" y="0"/>
            <a:ext cx="12192000" cy="3822700"/>
          </a:xfrm>
          <a:prstGeom prst="rect">
            <a:avLst/>
          </a:prstGeom>
        </p:spPr>
      </p:pic>
      <p:sp>
        <p:nvSpPr>
          <p:cNvPr id="7" name="Rectangle 6"/>
          <p:cNvSpPr/>
          <p:nvPr/>
        </p:nvSpPr>
        <p:spPr>
          <a:xfrm>
            <a:off x="0" y="3822700"/>
            <a:ext cx="3074504" cy="3035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9117496" y="3822700"/>
            <a:ext cx="3074504" cy="3035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7269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Short-termism-lack of development </a:t>
            </a:r>
          </a:p>
        </p:txBody>
      </p:sp>
      <p:sp>
        <p:nvSpPr>
          <p:cNvPr id="3" name="Content Placeholder 2"/>
          <p:cNvSpPr>
            <a:spLocks noGrp="1"/>
          </p:cNvSpPr>
          <p:nvPr>
            <p:ph sz="half" idx="1"/>
          </p:nvPr>
        </p:nvSpPr>
        <p:spPr/>
        <p:style>
          <a:lnRef idx="2">
            <a:schemeClr val="accent1"/>
          </a:lnRef>
          <a:fillRef idx="1">
            <a:schemeClr val="lt1"/>
          </a:fillRef>
          <a:effectRef idx="0">
            <a:schemeClr val="accent1"/>
          </a:effectRef>
          <a:fontRef idx="minor">
            <a:schemeClr val="dk1"/>
          </a:fontRef>
        </p:style>
        <p:txBody>
          <a:bodyPr>
            <a:normAutofit/>
          </a:bodyPr>
          <a:lstStyle/>
          <a:p>
            <a:r>
              <a:rPr lang="en-GB" dirty="0"/>
              <a:t>A short-term attitude by a business is a focus on short-term returns on investments</a:t>
            </a:r>
          </a:p>
          <a:p>
            <a:r>
              <a:rPr lang="en-GB" dirty="0"/>
              <a:t>Instead they should be looking to invest in research projects that will give the business the competitive advantage</a:t>
            </a:r>
          </a:p>
          <a:p>
            <a:r>
              <a:rPr lang="en-GB" dirty="0"/>
              <a:t>Short-termism makes businesses fail to innovate and stagnate (Kodak and Blockbuster)</a:t>
            </a:r>
          </a:p>
        </p:txBody>
      </p:sp>
      <p:pic>
        <p:nvPicPr>
          <p:cNvPr id="6" name="Content Placeholder 5">
            <a:hlinkClick r:id="rId3"/>
          </p:cNvPr>
          <p:cNvPicPr>
            <a:picLocks noGrp="1" noChangeAspect="1"/>
          </p:cNvPicPr>
          <p:nvPr>
            <p:ph sz="half" idx="2"/>
          </p:nvPr>
        </p:nvPicPr>
        <p:blipFill>
          <a:blip r:embed="rId4"/>
          <a:stretch>
            <a:fillRect/>
          </a:stretch>
        </p:blipFill>
        <p:spPr>
          <a:xfrm>
            <a:off x="6621117" y="1935613"/>
            <a:ext cx="4284641" cy="3060458"/>
          </a:xfrm>
          <a:prstGeom prst="rect">
            <a:avLst/>
          </a:prstGeom>
        </p:spPr>
      </p:pic>
      <p:sp>
        <p:nvSpPr>
          <p:cNvPr id="7" name="TextBox 6"/>
          <p:cNvSpPr txBox="1"/>
          <p:nvPr/>
        </p:nvSpPr>
        <p:spPr>
          <a:xfrm>
            <a:off x="6718852" y="5380383"/>
            <a:ext cx="5113757"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Arial Black" panose="020B0A04020102020204" pitchFamily="34" charset="0"/>
              </a:rPr>
              <a:t>At one point Kodak had 90% of camera film sales but its short-term view and failure to innovate meant it lost its lead in a competitive marketplace</a:t>
            </a:r>
          </a:p>
        </p:txBody>
      </p:sp>
    </p:spTree>
    <p:extLst>
      <p:ext uri="{BB962C8B-B14F-4D97-AF65-F5344CB8AC3E}">
        <p14:creationId xmlns:p14="http://schemas.microsoft.com/office/powerpoint/2010/main" val="805457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a:t>Long-termism</a:t>
            </a:r>
          </a:p>
        </p:txBody>
      </p:sp>
      <p:sp>
        <p:nvSpPr>
          <p:cNvPr id="3" name="Content Placeholder 2"/>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GB" dirty="0"/>
              <a:t>Long-termism is a whole business approach</a:t>
            </a:r>
          </a:p>
          <a:p>
            <a:pPr lvl="1"/>
            <a:r>
              <a:rPr lang="en-GB" dirty="0"/>
              <a:t>Incorporates CSR</a:t>
            </a:r>
          </a:p>
          <a:p>
            <a:pPr lvl="1"/>
            <a:r>
              <a:rPr lang="en-GB" dirty="0"/>
              <a:t>Considers ethical behaviour of the business in decision making</a:t>
            </a:r>
          </a:p>
          <a:p>
            <a:pPr lvl="1"/>
            <a:r>
              <a:rPr lang="en-GB" dirty="0"/>
              <a:t>Research and development have long term goals</a:t>
            </a:r>
          </a:p>
          <a:p>
            <a:pPr lvl="1"/>
            <a:r>
              <a:rPr lang="en-GB" dirty="0"/>
              <a:t>Staff development is seen as a long term objective of the business, to retain and develop staff</a:t>
            </a:r>
          </a:p>
          <a:p>
            <a:pPr lvl="1"/>
            <a:r>
              <a:rPr lang="en-GB" dirty="0"/>
              <a:t>Long-term technology investments secure data for the future</a:t>
            </a:r>
          </a:p>
          <a:p>
            <a:endParaRPr lang="en-GB" dirty="0"/>
          </a:p>
        </p:txBody>
      </p:sp>
      <p:pic>
        <p:nvPicPr>
          <p:cNvPr id="5" name="Content Placeholder 4">
            <a:hlinkClick r:id="rId2"/>
          </p:cNvPr>
          <p:cNvPicPr>
            <a:picLocks noGrp="1" noChangeAspect="1"/>
          </p:cNvPicPr>
          <p:nvPr>
            <p:ph sz="half" idx="2"/>
          </p:nvPr>
        </p:nvPicPr>
        <p:blipFill>
          <a:blip r:embed="rId3"/>
          <a:stretch>
            <a:fillRect/>
          </a:stretch>
        </p:blipFill>
        <p:spPr>
          <a:xfrm>
            <a:off x="6172200" y="2351079"/>
            <a:ext cx="5181600" cy="33004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73464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lnSpcReduction="10000"/>
          </a:bodyPr>
          <a:lstStyle/>
          <a:p>
            <a:r>
              <a:rPr lang="en-GB" sz="5400" b="1" dirty="0">
                <a:solidFill>
                  <a:srgbClr val="0070C0"/>
                </a:solidFill>
              </a:rPr>
              <a:t>Evidence-based versus subjective decision making</a:t>
            </a:r>
          </a:p>
          <a:p>
            <a:endParaRPr lang="en-GB" sz="6600" b="1"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7566"/>
          <a:stretch/>
        </p:blipFill>
        <p:spPr>
          <a:xfrm>
            <a:off x="0" y="-1"/>
            <a:ext cx="12192000" cy="3512457"/>
          </a:xfrm>
          <a:prstGeom prst="rect">
            <a:avLst/>
          </a:prstGeom>
        </p:spPr>
      </p:pic>
    </p:spTree>
    <p:extLst>
      <p:ext uri="{BB962C8B-B14F-4D97-AF65-F5344CB8AC3E}">
        <p14:creationId xmlns:p14="http://schemas.microsoft.com/office/powerpoint/2010/main" val="29084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03111"/>
            <a:ext cx="12192000" cy="1325563"/>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Evidence based decision making</a:t>
            </a:r>
          </a:p>
        </p:txBody>
      </p:sp>
      <p:sp>
        <p:nvSpPr>
          <p:cNvPr id="5" name="Content Placeholder 4"/>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lstStyle/>
          <a:p>
            <a:pPr marL="228600" lvl="1">
              <a:spcBef>
                <a:spcPts val="1000"/>
              </a:spcBef>
            </a:pPr>
            <a:r>
              <a:rPr lang="en-GB" dirty="0"/>
              <a:t>Decisions relating to the business are based on evidence and data which is valid and trusted information</a:t>
            </a:r>
          </a:p>
          <a:p>
            <a:pPr marL="228600" lvl="1">
              <a:spcBef>
                <a:spcPts val="1000"/>
              </a:spcBef>
            </a:pPr>
            <a:endParaRPr lang="en-GB" dirty="0"/>
          </a:p>
          <a:p>
            <a:pPr marL="228600" lvl="1">
              <a:spcBef>
                <a:spcPts val="1000"/>
              </a:spcBef>
            </a:pPr>
            <a:r>
              <a:rPr lang="en-GB" dirty="0"/>
              <a:t>Decisions should be based on a combination of critical thinking and the best available evidence</a:t>
            </a:r>
          </a:p>
          <a:p>
            <a:pPr marL="228600" lvl="1">
              <a:spcBef>
                <a:spcPts val="1000"/>
              </a:spcBef>
            </a:pPr>
            <a:endParaRPr lang="en-GB" dirty="0"/>
          </a:p>
          <a:p>
            <a:pPr marL="228600" lvl="1">
              <a:spcBef>
                <a:spcPts val="1000"/>
              </a:spcBef>
            </a:pPr>
            <a:r>
              <a:rPr lang="en-GB" dirty="0"/>
              <a:t>Decisions are made using evidence from multiple sources to increase the probability of a favourable outcome</a:t>
            </a:r>
          </a:p>
          <a:p>
            <a:endParaRPr lang="en-GB" dirty="0"/>
          </a:p>
        </p:txBody>
      </p:sp>
      <p:pic>
        <p:nvPicPr>
          <p:cNvPr id="8" name="Content Placeholder 7"/>
          <p:cNvPicPr>
            <a:picLocks noGrp="1" noChangeAspect="1"/>
          </p:cNvPicPr>
          <p:nvPr>
            <p:ph sz="half" idx="2"/>
          </p:nvPr>
        </p:nvPicPr>
        <p:blipFill>
          <a:blip r:embed="rId2"/>
          <a:stretch>
            <a:fillRect/>
          </a:stretch>
        </p:blipFill>
        <p:spPr>
          <a:xfrm>
            <a:off x="6172200" y="2274094"/>
            <a:ext cx="5181600" cy="3454400"/>
          </a:xfrm>
          <a:prstGeom prst="rect">
            <a:avLst/>
          </a:prstGeom>
        </p:spPr>
      </p:pic>
      <p:pic>
        <p:nvPicPr>
          <p:cNvPr id="7" name="Picture 6"/>
          <p:cNvPicPr>
            <a:picLocks noChangeAspect="1"/>
          </p:cNvPicPr>
          <p:nvPr/>
        </p:nvPicPr>
        <p:blipFill>
          <a:blip r:embed="rId3"/>
          <a:stretch>
            <a:fillRect/>
          </a:stretch>
        </p:blipFill>
        <p:spPr>
          <a:xfrm rot="3318817">
            <a:off x="9780104" y="994287"/>
            <a:ext cx="2943226" cy="566005"/>
          </a:xfrm>
          <a:prstGeom prst="rect">
            <a:avLst/>
          </a:prstGeom>
        </p:spPr>
      </p:pic>
    </p:spTree>
    <p:extLst>
      <p:ext uri="{BB962C8B-B14F-4D97-AF65-F5344CB8AC3E}">
        <p14:creationId xmlns:p14="http://schemas.microsoft.com/office/powerpoint/2010/main" val="3440029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3691"/>
            <a:ext cx="12192000" cy="1325563"/>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Evidence in evidence based decision making</a:t>
            </a:r>
          </a:p>
        </p:txBody>
      </p:sp>
      <p:sp>
        <p:nvSpPr>
          <p:cNvPr id="3" name="Content Placeholder 2"/>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lstStyle/>
          <a:p>
            <a:r>
              <a:rPr lang="en-GB" dirty="0"/>
              <a:t>Evidence used in decision making in a business could be;</a:t>
            </a:r>
          </a:p>
          <a:p>
            <a:r>
              <a:rPr lang="en-GB" dirty="0"/>
              <a:t>The outcome of scientific research e.g. use of chemicals in production processes</a:t>
            </a:r>
          </a:p>
          <a:p>
            <a:r>
              <a:rPr lang="en-GB" dirty="0"/>
              <a:t>Organisational facts and figures e.g. annual report</a:t>
            </a:r>
          </a:p>
          <a:p>
            <a:r>
              <a:rPr lang="en-GB" dirty="0"/>
              <a:t>Benchmarking with competitors e.g. car companies sharing ideas</a:t>
            </a:r>
          </a:p>
        </p:txBody>
      </p:sp>
      <p:pic>
        <p:nvPicPr>
          <p:cNvPr id="6" name="Content Placeholder 5"/>
          <p:cNvPicPr>
            <a:picLocks noGrp="1" noChangeAspect="1"/>
          </p:cNvPicPr>
          <p:nvPr>
            <p:ph sz="half" idx="2"/>
          </p:nvPr>
        </p:nvPicPr>
        <p:blipFill>
          <a:blip r:embed="rId2"/>
          <a:stretch>
            <a:fillRect/>
          </a:stretch>
        </p:blipFill>
        <p:spPr>
          <a:xfrm>
            <a:off x="6488183" y="2667967"/>
            <a:ext cx="4858318"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stretch>
            <a:fillRect/>
          </a:stretch>
        </p:blipFill>
        <p:spPr>
          <a:xfrm rot="2509868">
            <a:off x="9596409" y="935876"/>
            <a:ext cx="3029113" cy="582522"/>
          </a:xfrm>
          <a:prstGeom prst="rect">
            <a:avLst/>
          </a:prstGeom>
        </p:spPr>
      </p:pic>
      <p:pic>
        <p:nvPicPr>
          <p:cNvPr id="7" name="Picture 6"/>
          <p:cNvPicPr>
            <a:picLocks noChangeAspect="1"/>
          </p:cNvPicPr>
          <p:nvPr/>
        </p:nvPicPr>
        <p:blipFill>
          <a:blip r:embed="rId4"/>
          <a:stretch>
            <a:fillRect/>
          </a:stretch>
        </p:blipFill>
        <p:spPr>
          <a:xfrm>
            <a:off x="6488182" y="4268167"/>
            <a:ext cx="4858318" cy="1344958"/>
          </a:xfrm>
          <a:prstGeom prst="rect">
            <a:avLst/>
          </a:prstGeom>
        </p:spPr>
      </p:pic>
    </p:spTree>
    <p:extLst>
      <p:ext uri="{BB962C8B-B14F-4D97-AF65-F5344CB8AC3E}">
        <p14:creationId xmlns:p14="http://schemas.microsoft.com/office/powerpoint/2010/main" val="1094515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9351"/>
            <a:ext cx="12192000" cy="1325563"/>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5 steps of evidence based decision making</a:t>
            </a:r>
          </a:p>
        </p:txBody>
      </p:sp>
      <p:pic>
        <p:nvPicPr>
          <p:cNvPr id="5" name="Picture 4"/>
          <p:cNvPicPr>
            <a:picLocks noChangeAspect="1"/>
          </p:cNvPicPr>
          <p:nvPr/>
        </p:nvPicPr>
        <p:blipFill>
          <a:blip r:embed="rId2"/>
          <a:stretch>
            <a:fillRect/>
          </a:stretch>
        </p:blipFill>
        <p:spPr>
          <a:xfrm rot="2509868">
            <a:off x="9596409" y="935876"/>
            <a:ext cx="3029113" cy="582522"/>
          </a:xfrm>
          <a:prstGeom prst="rect">
            <a:avLst/>
          </a:prstGeom>
        </p:spPr>
      </p:pic>
      <p:pic>
        <p:nvPicPr>
          <p:cNvPr id="6" name="Picture 5"/>
          <p:cNvPicPr>
            <a:picLocks noChangeAspect="1"/>
          </p:cNvPicPr>
          <p:nvPr/>
        </p:nvPicPr>
        <p:blipFill rotWithShape="1">
          <a:blip r:embed="rId3"/>
          <a:srcRect l="26037" t="2153" r="27780" b="11842"/>
          <a:stretch/>
        </p:blipFill>
        <p:spPr>
          <a:xfrm>
            <a:off x="92380" y="1721717"/>
            <a:ext cx="1497496" cy="1860096"/>
          </a:xfrm>
          <a:prstGeom prst="rect">
            <a:avLst/>
          </a:prstGeom>
        </p:spPr>
      </p:pic>
      <p:sp>
        <p:nvSpPr>
          <p:cNvPr id="7" name="TextBox 6"/>
          <p:cNvSpPr txBox="1"/>
          <p:nvPr/>
        </p:nvSpPr>
        <p:spPr>
          <a:xfrm>
            <a:off x="1007165" y="1709518"/>
            <a:ext cx="6331092"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GB" dirty="0">
                <a:latin typeface="Arial Black" panose="020B0A04020102020204" pitchFamily="34" charset="0"/>
              </a:rPr>
              <a:t>Step 1: Ask – translate a problem into a question</a:t>
            </a:r>
          </a:p>
        </p:txBody>
      </p:sp>
      <p:pic>
        <p:nvPicPr>
          <p:cNvPr id="8" name="Picture 7"/>
          <p:cNvPicPr>
            <a:picLocks noChangeAspect="1"/>
          </p:cNvPicPr>
          <p:nvPr/>
        </p:nvPicPr>
        <p:blipFill>
          <a:blip r:embed="rId4"/>
          <a:stretch>
            <a:fillRect/>
          </a:stretch>
        </p:blipFill>
        <p:spPr>
          <a:xfrm>
            <a:off x="2339658" y="2243454"/>
            <a:ext cx="2838450" cy="1609725"/>
          </a:xfrm>
          <a:prstGeom prst="rect">
            <a:avLst/>
          </a:prstGeom>
        </p:spPr>
      </p:pic>
      <p:sp>
        <p:nvSpPr>
          <p:cNvPr id="9" name="TextBox 8"/>
          <p:cNvSpPr txBox="1"/>
          <p:nvPr/>
        </p:nvSpPr>
        <p:spPr>
          <a:xfrm>
            <a:off x="4039814" y="2340944"/>
            <a:ext cx="3972370"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GB" dirty="0">
                <a:latin typeface="Arial Black" panose="020B0A04020102020204" pitchFamily="34" charset="0"/>
              </a:rPr>
              <a:t>Step 2: Acquire the evidence</a:t>
            </a:r>
          </a:p>
        </p:txBody>
      </p:sp>
      <p:pic>
        <p:nvPicPr>
          <p:cNvPr id="10" name="Picture 9"/>
          <p:cNvPicPr>
            <a:picLocks noChangeAspect="1"/>
          </p:cNvPicPr>
          <p:nvPr/>
        </p:nvPicPr>
        <p:blipFill>
          <a:blip r:embed="rId5"/>
          <a:stretch>
            <a:fillRect/>
          </a:stretch>
        </p:blipFill>
        <p:spPr>
          <a:xfrm>
            <a:off x="6193685" y="2874880"/>
            <a:ext cx="2289144" cy="1523321"/>
          </a:xfrm>
          <a:prstGeom prst="rect">
            <a:avLst/>
          </a:prstGeom>
        </p:spPr>
      </p:pic>
      <p:sp>
        <p:nvSpPr>
          <p:cNvPr id="11" name="TextBox 10"/>
          <p:cNvSpPr txBox="1"/>
          <p:nvPr/>
        </p:nvSpPr>
        <p:spPr>
          <a:xfrm>
            <a:off x="7802010" y="2972370"/>
            <a:ext cx="3969741"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GB" dirty="0">
                <a:latin typeface="Arial Black" panose="020B0A04020102020204" pitchFamily="34" charset="0"/>
              </a:rPr>
              <a:t>Step 3: Appraise the evidence</a:t>
            </a:r>
          </a:p>
        </p:txBody>
      </p:sp>
      <p:pic>
        <p:nvPicPr>
          <p:cNvPr id="12" name="Picture 11"/>
          <p:cNvPicPr>
            <a:picLocks noChangeAspect="1"/>
          </p:cNvPicPr>
          <p:nvPr/>
        </p:nvPicPr>
        <p:blipFill>
          <a:blip r:embed="rId6"/>
          <a:stretch>
            <a:fillRect/>
          </a:stretch>
        </p:blipFill>
        <p:spPr>
          <a:xfrm>
            <a:off x="108577" y="4236285"/>
            <a:ext cx="2962597" cy="1666461"/>
          </a:xfrm>
          <a:prstGeom prst="rect">
            <a:avLst/>
          </a:prstGeom>
        </p:spPr>
      </p:pic>
      <p:sp>
        <p:nvSpPr>
          <p:cNvPr id="13" name="TextBox 12"/>
          <p:cNvSpPr txBox="1"/>
          <p:nvPr/>
        </p:nvSpPr>
        <p:spPr>
          <a:xfrm>
            <a:off x="2171578" y="4498379"/>
            <a:ext cx="5486695"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GB" dirty="0">
                <a:latin typeface="Arial Black" panose="020B0A04020102020204" pitchFamily="34" charset="0"/>
              </a:rPr>
              <a:t>Step 4: Apply the evidence to the problem</a:t>
            </a:r>
          </a:p>
        </p:txBody>
      </p:sp>
      <p:pic>
        <p:nvPicPr>
          <p:cNvPr id="14" name="Picture 13"/>
          <p:cNvPicPr>
            <a:picLocks noChangeAspect="1"/>
          </p:cNvPicPr>
          <p:nvPr/>
        </p:nvPicPr>
        <p:blipFill>
          <a:blip r:embed="rId7"/>
          <a:stretch>
            <a:fillRect/>
          </a:stretch>
        </p:blipFill>
        <p:spPr>
          <a:xfrm>
            <a:off x="4720468" y="4944976"/>
            <a:ext cx="2617789" cy="1745192"/>
          </a:xfrm>
          <a:prstGeom prst="rect">
            <a:avLst/>
          </a:prstGeom>
        </p:spPr>
      </p:pic>
      <p:sp>
        <p:nvSpPr>
          <p:cNvPr id="15" name="TextBox 14"/>
          <p:cNvSpPr txBox="1"/>
          <p:nvPr/>
        </p:nvSpPr>
        <p:spPr>
          <a:xfrm>
            <a:off x="6096000" y="5015896"/>
            <a:ext cx="5673926"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GB" dirty="0">
                <a:latin typeface="Arial Black" panose="020B0A04020102020204" pitchFamily="34" charset="0"/>
              </a:rPr>
              <a:t>Step 5: Assess the outcome of the decision</a:t>
            </a:r>
          </a:p>
        </p:txBody>
      </p:sp>
    </p:spTree>
    <p:extLst>
      <p:ext uri="{BB962C8B-B14F-4D97-AF65-F5344CB8AC3E}">
        <p14:creationId xmlns:p14="http://schemas.microsoft.com/office/powerpoint/2010/main" val="1278537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Subjective decision making</a:t>
            </a:r>
          </a:p>
        </p:txBody>
      </p:sp>
      <p:sp>
        <p:nvSpPr>
          <p:cNvPr id="3" name="Content Placeholder 2"/>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lstStyle/>
          <a:p>
            <a:pPr marL="228600" lvl="1">
              <a:spcBef>
                <a:spcPts val="1000"/>
              </a:spcBef>
            </a:pPr>
            <a:r>
              <a:rPr lang="en-GB" dirty="0"/>
              <a:t>Decisions relating to a business which are based on personal perspectives, feelings and opinions</a:t>
            </a:r>
          </a:p>
          <a:p>
            <a:pPr marL="0" lvl="1" indent="0">
              <a:spcBef>
                <a:spcPts val="1000"/>
              </a:spcBef>
              <a:buNone/>
            </a:pPr>
            <a:endParaRPr lang="en-GB" dirty="0"/>
          </a:p>
          <a:p>
            <a:pPr marL="228600" lvl="1">
              <a:spcBef>
                <a:spcPts val="1000"/>
              </a:spcBef>
            </a:pPr>
            <a:r>
              <a:rPr lang="en-GB" dirty="0"/>
              <a:t>Radio 4 podcast on film awards being entirely subjective decisions e.g. film industry is big business in the UK and awards may convince customers to go and see a film, but a small committee of unelected members decides who wins the BAFTAS</a:t>
            </a:r>
          </a:p>
          <a:p>
            <a:pPr marL="228600" lvl="1">
              <a:spcBef>
                <a:spcPts val="1000"/>
              </a:spcBef>
            </a:pPr>
            <a:endParaRPr lang="en-GB" dirty="0"/>
          </a:p>
          <a:p>
            <a:endParaRPr lang="en-GB" dirty="0"/>
          </a:p>
        </p:txBody>
      </p:sp>
      <p:pic>
        <p:nvPicPr>
          <p:cNvPr id="5"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87962" y="1966671"/>
            <a:ext cx="4629345" cy="2777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a:stretch>
            <a:fillRect/>
          </a:stretch>
        </p:blipFill>
        <p:spPr>
          <a:xfrm>
            <a:off x="6901228" y="4874486"/>
            <a:ext cx="3289882" cy="1837739"/>
          </a:xfrm>
          <a:prstGeom prst="rect">
            <a:avLst/>
          </a:prstGeom>
        </p:spPr>
      </p:pic>
    </p:spTree>
    <p:extLst>
      <p:ext uri="{BB962C8B-B14F-4D97-AF65-F5344CB8AC3E}">
        <p14:creationId xmlns:p14="http://schemas.microsoft.com/office/powerpoint/2010/main" val="1669201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BAFTAS</a:t>
            </a:r>
          </a:p>
        </p:txBody>
      </p:sp>
      <p:sp>
        <p:nvSpPr>
          <p:cNvPr id="3" name="Content Placeholder 2"/>
          <p:cNvSpPr>
            <a:spLocks noGrp="1"/>
          </p:cNvSpPr>
          <p:nvPr>
            <p:ph sz="half" idx="1"/>
          </p:nvPr>
        </p:nvSpPr>
        <p:spPr>
          <a:xfrm>
            <a:off x="838200" y="1825624"/>
            <a:ext cx="5181600" cy="4346575"/>
          </a:xfrm>
        </p:spPr>
        <p:style>
          <a:lnRef idx="2">
            <a:schemeClr val="accent2"/>
          </a:lnRef>
          <a:fillRef idx="1">
            <a:schemeClr val="lt1"/>
          </a:fillRef>
          <a:effectRef idx="0">
            <a:schemeClr val="accent2"/>
          </a:effectRef>
          <a:fontRef idx="minor">
            <a:schemeClr val="dk1"/>
          </a:fontRef>
        </p:style>
        <p:txBody>
          <a:bodyPr/>
          <a:lstStyle/>
          <a:p>
            <a:pPr marL="0" indent="0">
              <a:buNone/>
            </a:pPr>
            <a:r>
              <a:rPr lang="en-GB" dirty="0"/>
              <a:t>“The British Academy of Film and Television Arts is an independent charity that supports, develops and promotes the art forms of the moving image by identifying and rewarding excellence, inspiring practitioners and benefiting the public.”</a:t>
            </a:r>
          </a:p>
        </p:txBody>
      </p:sp>
      <p:pic>
        <p:nvPicPr>
          <p:cNvPr id="5" name="Content Placeholder 4">
            <a:hlinkClick r:id="rId2"/>
          </p:cNvPr>
          <p:cNvPicPr>
            <a:picLocks noGrp="1" noChangeAspect="1"/>
          </p:cNvPicPr>
          <p:nvPr>
            <p:ph sz="half" idx="2"/>
          </p:nvPr>
        </p:nvPicPr>
        <p:blipFill>
          <a:blip r:embed="rId3"/>
          <a:stretch>
            <a:fillRect/>
          </a:stretch>
        </p:blipFill>
        <p:spPr>
          <a:xfrm>
            <a:off x="6291469" y="1964090"/>
            <a:ext cx="5181600" cy="31453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50699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dirty="0"/>
              <a:t>Glossary</a:t>
            </a: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n-GB" b="1" dirty="0"/>
              <a:t>Short-termism</a:t>
            </a:r>
            <a:r>
              <a:rPr lang="en-GB" dirty="0"/>
              <a:t>; a business that focuses on short-term returns on investment e.g. a  start-up business’s first year’s profits</a:t>
            </a:r>
          </a:p>
          <a:p>
            <a:r>
              <a:rPr lang="en-GB" b="1" dirty="0"/>
              <a:t>Long-termism</a:t>
            </a:r>
            <a:r>
              <a:rPr lang="en-GB" dirty="0"/>
              <a:t>; ability of a business to invest in projects over a long term e.g. a cure for cancer</a:t>
            </a:r>
          </a:p>
          <a:p>
            <a:r>
              <a:rPr lang="en-GB" b="1" dirty="0"/>
              <a:t>Evidence based decision making</a:t>
            </a:r>
            <a:r>
              <a:rPr lang="en-GB" dirty="0"/>
              <a:t>; based on valid and reliable data e.g. we should give </a:t>
            </a:r>
            <a:r>
              <a:rPr lang="en-GB" dirty="0" err="1"/>
              <a:t>Shivani</a:t>
            </a:r>
            <a:r>
              <a:rPr lang="en-GB" dirty="0"/>
              <a:t> the job because she has smashed her last 4 targets</a:t>
            </a:r>
          </a:p>
          <a:p>
            <a:r>
              <a:rPr lang="en-GB" b="1" dirty="0"/>
              <a:t>Subjective decision making</a:t>
            </a:r>
            <a:r>
              <a:rPr lang="en-GB" dirty="0"/>
              <a:t>; based on personal feelings and opinions e.g. we should give Tom the job I like him</a:t>
            </a:r>
          </a:p>
          <a:p>
            <a:endParaRPr lang="en-GB" dirty="0"/>
          </a:p>
        </p:txBody>
      </p:sp>
    </p:spTree>
    <p:extLst>
      <p:ext uri="{BB962C8B-B14F-4D97-AF65-F5344CB8AC3E}">
        <p14:creationId xmlns:p14="http://schemas.microsoft.com/office/powerpoint/2010/main" val="141790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5057" y="3353713"/>
            <a:ext cx="4848216" cy="3232144"/>
          </a:xfrm>
        </p:spPr>
      </p:pic>
      <p:pic>
        <p:nvPicPr>
          <p:cNvPr id="5" name="Picture 4"/>
          <p:cNvPicPr>
            <a:picLocks noChangeAspect="1"/>
          </p:cNvPicPr>
          <p:nvPr/>
        </p:nvPicPr>
        <p:blipFill>
          <a:blip r:embed="rId3"/>
          <a:stretch>
            <a:fillRect/>
          </a:stretch>
        </p:blipFill>
        <p:spPr>
          <a:xfrm>
            <a:off x="1" y="0"/>
            <a:ext cx="12192000" cy="2857500"/>
          </a:xfrm>
          <a:prstGeom prst="rect">
            <a:avLst/>
          </a:prstGeom>
        </p:spPr>
      </p:pic>
    </p:spTree>
    <p:extLst>
      <p:ext uri="{BB962C8B-B14F-4D97-AF65-F5344CB8AC3E}">
        <p14:creationId xmlns:p14="http://schemas.microsoft.com/office/powerpoint/2010/main" val="1217397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dirty="0"/>
              <a:t>Worksheet</a:t>
            </a:r>
          </a:p>
        </p:txBody>
      </p:sp>
      <p:pic>
        <p:nvPicPr>
          <p:cNvPr id="4" name="Content Placeholder 3"/>
          <p:cNvPicPr>
            <a:picLocks noGrp="1" noChangeAspect="1"/>
          </p:cNvPicPr>
          <p:nvPr>
            <p:ph idx="1"/>
          </p:nvPr>
        </p:nvPicPr>
        <p:blipFill>
          <a:blip r:embed="rId2"/>
          <a:stretch>
            <a:fillRect/>
          </a:stretch>
        </p:blipFill>
        <p:spPr>
          <a:xfrm>
            <a:off x="838200" y="2459372"/>
            <a:ext cx="10515600" cy="3083843"/>
          </a:xfrm>
          <a:prstGeom prst="rect">
            <a:avLst/>
          </a:prstGeom>
        </p:spPr>
      </p:pic>
    </p:spTree>
    <p:extLst>
      <p:ext uri="{BB962C8B-B14F-4D97-AF65-F5344CB8AC3E}">
        <p14:creationId xmlns:p14="http://schemas.microsoft.com/office/powerpoint/2010/main" val="129965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a:t>From Edexcel</a:t>
            </a:r>
          </a:p>
        </p:txBody>
      </p:sp>
      <p:sp>
        <p:nvSpPr>
          <p:cNvPr id="3" name="Content Placeholder 2"/>
          <p:cNvSpPr>
            <a:spLocks noGrp="1"/>
          </p:cNvSpPr>
          <p:nvPr>
            <p:ph idx="1"/>
          </p:nvPr>
        </p:nvSpPr>
        <p:spPr>
          <a:xfrm>
            <a:off x="838200" y="1958147"/>
            <a:ext cx="10515600" cy="4351338"/>
          </a:xfrm>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GB" sz="4000" dirty="0"/>
              <a:t>a) Corporate timescales: short-termism versus</a:t>
            </a:r>
          </a:p>
          <a:p>
            <a:pPr marL="0" indent="0">
              <a:buNone/>
            </a:pPr>
            <a:r>
              <a:rPr lang="en-GB" sz="4000" dirty="0"/>
              <a:t>long-termism</a:t>
            </a:r>
          </a:p>
          <a:p>
            <a:pPr marL="0" indent="0">
              <a:buNone/>
            </a:pPr>
            <a:endParaRPr lang="en-GB" sz="4000" dirty="0"/>
          </a:p>
          <a:p>
            <a:pPr marL="0" indent="0">
              <a:buNone/>
            </a:pPr>
            <a:r>
              <a:rPr lang="en-GB" sz="4000" dirty="0"/>
              <a:t>b) Evidence-based versus subjective decision making</a:t>
            </a:r>
          </a:p>
          <a:p>
            <a:pPr marL="0" indent="0">
              <a:buNone/>
            </a:pPr>
            <a:endParaRPr lang="en-GB" sz="4000" dirty="0"/>
          </a:p>
        </p:txBody>
      </p:sp>
    </p:spTree>
    <p:extLst>
      <p:ext uri="{BB962C8B-B14F-4D97-AF65-F5344CB8AC3E}">
        <p14:creationId xmlns:p14="http://schemas.microsoft.com/office/powerpoint/2010/main" val="1899270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GB" dirty="0"/>
              <a:t>Starter</a:t>
            </a:r>
          </a:p>
        </p:txBody>
      </p:sp>
      <p:sp>
        <p:nvSpPr>
          <p:cNvPr id="3" name="Content Placeholder 2"/>
          <p:cNvSpPr>
            <a:spLocks noGrp="1"/>
          </p:cNvSpPr>
          <p:nvPr>
            <p:ph idx="1"/>
          </p:nvPr>
        </p:nvSpPr>
        <p:spPr>
          <a:xfrm>
            <a:off x="503583" y="1600201"/>
            <a:ext cx="11078817" cy="1468760"/>
          </a:xfrm>
          <a:solidFill>
            <a:schemeClr val="accent6">
              <a:lumMod val="40000"/>
              <a:lumOff val="60000"/>
            </a:schemeClr>
          </a:solidFill>
        </p:spPr>
        <p:txBody>
          <a:bodyPr>
            <a:normAutofit fontScale="92500" lnSpcReduction="10000"/>
          </a:bodyPr>
          <a:lstStyle/>
          <a:p>
            <a:r>
              <a:rPr lang="en-GB" dirty="0"/>
              <a:t>After A Levels you have many choices, which will give you money in your hand the soonest?</a:t>
            </a:r>
          </a:p>
          <a:p>
            <a:r>
              <a:rPr lang="en-GB" dirty="0"/>
              <a:t>Which option will pay the most in 5 years time?</a:t>
            </a:r>
          </a:p>
          <a:p>
            <a:endParaRPr lang="en-GB" dirty="0"/>
          </a:p>
        </p:txBody>
      </p:sp>
      <p:sp>
        <p:nvSpPr>
          <p:cNvPr id="5" name="TextBox 4"/>
          <p:cNvSpPr txBox="1"/>
          <p:nvPr/>
        </p:nvSpPr>
        <p:spPr>
          <a:xfrm>
            <a:off x="4201047" y="3512990"/>
            <a:ext cx="2984339" cy="923330"/>
          </a:xfrm>
          <a:prstGeom prst="rect">
            <a:avLst/>
          </a:prstGeom>
          <a:noFill/>
        </p:spPr>
        <p:txBody>
          <a:bodyPr wrap="square" rtlCol="0">
            <a:spAutoFit/>
          </a:bodyPr>
          <a:lstStyle/>
          <a:p>
            <a:r>
              <a:rPr lang="en-GB" dirty="0">
                <a:solidFill>
                  <a:prstClr val="black"/>
                </a:solidFill>
                <a:latin typeface="Arial Black" panose="020B0A04020102020204" pitchFamily="34" charset="0"/>
              </a:rPr>
              <a:t>Go into a job straight from school or college?</a:t>
            </a:r>
          </a:p>
        </p:txBody>
      </p:sp>
      <p:sp>
        <p:nvSpPr>
          <p:cNvPr id="7" name="TextBox 6"/>
          <p:cNvSpPr txBox="1"/>
          <p:nvPr/>
        </p:nvSpPr>
        <p:spPr>
          <a:xfrm>
            <a:off x="7608683" y="3931431"/>
            <a:ext cx="3973717" cy="369332"/>
          </a:xfrm>
          <a:prstGeom prst="rect">
            <a:avLst/>
          </a:prstGeom>
          <a:noFill/>
        </p:spPr>
        <p:txBody>
          <a:bodyPr wrap="none" rtlCol="0">
            <a:spAutoFit/>
          </a:bodyPr>
          <a:lstStyle/>
          <a:p>
            <a:r>
              <a:rPr lang="en-GB" dirty="0">
                <a:solidFill>
                  <a:prstClr val="black"/>
                </a:solidFill>
                <a:latin typeface="Arial Black" panose="020B0A04020102020204" pitchFamily="34" charset="0"/>
              </a:rPr>
              <a:t>Going into an apprenticeship?</a:t>
            </a:r>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879" y="4534537"/>
            <a:ext cx="10561982"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372305" y="3974655"/>
            <a:ext cx="1607941" cy="369332"/>
          </a:xfrm>
          <a:prstGeom prst="rect">
            <a:avLst/>
          </a:prstGeom>
        </p:spPr>
        <p:txBody>
          <a:bodyPr wrap="none">
            <a:spAutoFit/>
          </a:bodyPr>
          <a:lstStyle/>
          <a:p>
            <a:r>
              <a:rPr lang="en-GB" dirty="0">
                <a:solidFill>
                  <a:prstClr val="black"/>
                </a:solidFill>
                <a:latin typeface="Arial Black" panose="020B0A04020102020204" pitchFamily="34" charset="0"/>
              </a:rPr>
              <a:t>University?</a:t>
            </a:r>
            <a:endParaRPr lang="en-GB" dirty="0"/>
          </a:p>
        </p:txBody>
      </p:sp>
    </p:spTree>
    <p:extLst>
      <p:ext uri="{BB962C8B-B14F-4D97-AF65-F5344CB8AC3E}">
        <p14:creationId xmlns:p14="http://schemas.microsoft.com/office/powerpoint/2010/main" val="1290041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8620"/>
            <a:ext cx="10515600" cy="1325563"/>
          </a:xfrm>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a:t>Corporate timescales defined</a:t>
            </a: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n-GB" dirty="0"/>
              <a:t>Corporate timescales refers to strategy and the expectation of when a return will be achieved</a:t>
            </a:r>
          </a:p>
        </p:txBody>
      </p:sp>
    </p:spTree>
    <p:extLst>
      <p:ext uri="{BB962C8B-B14F-4D97-AF65-F5344CB8AC3E}">
        <p14:creationId xmlns:p14="http://schemas.microsoft.com/office/powerpoint/2010/main" val="2974909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fontScale="77500" lnSpcReduction="20000"/>
          </a:bodyPr>
          <a:lstStyle/>
          <a:p>
            <a:r>
              <a:rPr lang="en-GB" sz="5700" b="1" dirty="0">
                <a:solidFill>
                  <a:srgbClr val="0070C0"/>
                </a:solidFill>
              </a:rPr>
              <a:t>Corporate timescales: short-termism versus</a:t>
            </a:r>
          </a:p>
          <a:p>
            <a:r>
              <a:rPr lang="en-GB" sz="5700" b="1" dirty="0">
                <a:solidFill>
                  <a:srgbClr val="0070C0"/>
                </a:solidFill>
              </a:rPr>
              <a:t>long-termism</a:t>
            </a:r>
          </a:p>
          <a:p>
            <a:endParaRPr lang="en-GB" sz="6600" b="1"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7566"/>
          <a:stretch/>
        </p:blipFill>
        <p:spPr>
          <a:xfrm>
            <a:off x="0" y="-1"/>
            <a:ext cx="12192000" cy="3512457"/>
          </a:xfrm>
          <a:prstGeom prst="rect">
            <a:avLst/>
          </a:prstGeom>
        </p:spPr>
      </p:pic>
    </p:spTree>
    <p:extLst>
      <p:ext uri="{BB962C8B-B14F-4D97-AF65-F5344CB8AC3E}">
        <p14:creationId xmlns:p14="http://schemas.microsoft.com/office/powerpoint/2010/main" val="1868625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217" y="100835"/>
            <a:ext cx="10515600" cy="1325563"/>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Context</a:t>
            </a:r>
          </a:p>
        </p:txBody>
      </p:sp>
      <p:sp>
        <p:nvSpPr>
          <p:cNvPr id="3" name="Content Placeholder 2"/>
          <p:cNvSpPr>
            <a:spLocks noGrp="1"/>
          </p:cNvSpPr>
          <p:nvPr>
            <p:ph idx="1"/>
          </p:nvPr>
        </p:nvSpPr>
        <p:spPr>
          <a:xfrm>
            <a:off x="1981200" y="1600201"/>
            <a:ext cx="8229600" cy="1324744"/>
          </a:xfrm>
        </p:spPr>
        <p:txBody>
          <a:bodyPr/>
          <a:lstStyle/>
          <a:p>
            <a:r>
              <a:rPr lang="en-GB" dirty="0"/>
              <a:t>Which of these is likely to be short-term and which of these will be long-term?</a:t>
            </a:r>
          </a:p>
        </p:txBody>
      </p:sp>
      <p:grpSp>
        <p:nvGrpSpPr>
          <p:cNvPr id="4" name="Group 3"/>
          <p:cNvGrpSpPr/>
          <p:nvPr/>
        </p:nvGrpSpPr>
        <p:grpSpPr>
          <a:xfrm>
            <a:off x="6741086" y="2708920"/>
            <a:ext cx="3771066" cy="3812734"/>
            <a:chOff x="5217086" y="2708920"/>
            <a:chExt cx="3771066" cy="3812734"/>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7086" y="2708920"/>
              <a:ext cx="3476188" cy="237398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4708159"/>
              <a:ext cx="2975992" cy="181349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grpSp>
      <p:grpSp>
        <p:nvGrpSpPr>
          <p:cNvPr id="5" name="Group 4"/>
          <p:cNvGrpSpPr/>
          <p:nvPr/>
        </p:nvGrpSpPr>
        <p:grpSpPr>
          <a:xfrm>
            <a:off x="1411964" y="2708920"/>
            <a:ext cx="4168838" cy="3678150"/>
            <a:chOff x="179512" y="2839682"/>
            <a:chExt cx="4168838" cy="367815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839682"/>
              <a:ext cx="2358325" cy="259727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r="22689"/>
            <a:stretch/>
          </p:blipFill>
          <p:spPr bwMode="auto">
            <a:xfrm>
              <a:off x="1196913" y="4558672"/>
              <a:ext cx="3151437" cy="195916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869472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Short-termism – quick financial reward</a:t>
            </a:r>
          </a:p>
        </p:txBody>
      </p:sp>
      <p:sp>
        <p:nvSpPr>
          <p:cNvPr id="5" name="Content Placeholder 4"/>
          <p:cNvSpPr>
            <a:spLocks noGrp="1"/>
          </p:cNvSpPr>
          <p:nvPr>
            <p:ph sz="half" idx="1"/>
          </p:nvPr>
        </p:nvSpPr>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n-GB" dirty="0"/>
              <a:t>Short-termism means that a business is only interested in a quick financial reward</a:t>
            </a:r>
          </a:p>
          <a:p>
            <a:r>
              <a:rPr lang="en-GB" dirty="0"/>
              <a:t>For example the business may be focussed on monthly profit figures or quarterly sales figures</a:t>
            </a:r>
          </a:p>
          <a:p>
            <a:r>
              <a:rPr lang="en-GB" dirty="0"/>
              <a:t>There are arguments that investors are only looking for short-term profit returns rather than building companies that employees can be proud of</a:t>
            </a:r>
          </a:p>
          <a:p>
            <a:endParaRPr lang="en-GB" dirty="0"/>
          </a:p>
        </p:txBody>
      </p:sp>
      <p:pic>
        <p:nvPicPr>
          <p:cNvPr id="7" name="Content Placeholder 6">
            <a:hlinkClick r:id="rId2"/>
          </p:cNvPr>
          <p:cNvPicPr>
            <a:picLocks noGrp="1" noChangeAspect="1"/>
          </p:cNvPicPr>
          <p:nvPr>
            <p:ph sz="half" idx="2"/>
          </p:nvPr>
        </p:nvPicPr>
        <p:blipFill>
          <a:blip r:embed="rId3"/>
          <a:stretch>
            <a:fillRect/>
          </a:stretch>
        </p:blipFill>
        <p:spPr>
          <a:xfrm>
            <a:off x="6172200" y="2315143"/>
            <a:ext cx="5181600" cy="33723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14462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Short-termism – historical roots</a:t>
            </a:r>
          </a:p>
        </p:txBody>
      </p:sp>
      <p:sp>
        <p:nvSpPr>
          <p:cNvPr id="3" name="Content Placeholder 2"/>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n-GB" dirty="0"/>
              <a:t>Short-termism is choosing a course of action which is best in the short term, but may be critical in the long-term</a:t>
            </a:r>
          </a:p>
          <a:p>
            <a:r>
              <a:rPr lang="en-GB" dirty="0"/>
              <a:t>This comes from history where we didn’t live long enough to worry and thought just about the present – overspending, smoking and drug abuse are examples of that in modern day attitudes</a:t>
            </a:r>
          </a:p>
          <a:p>
            <a:r>
              <a:rPr lang="en-GB" dirty="0"/>
              <a:t>CEOs in MNCs typically only last 6 years in the role*</a:t>
            </a:r>
          </a:p>
        </p:txBody>
      </p:sp>
      <p:pic>
        <p:nvPicPr>
          <p:cNvPr id="5" name="Content Placeholder 4">
            <a:hlinkClick r:id="rId3"/>
          </p:cNvPr>
          <p:cNvPicPr>
            <a:picLocks noGrp="1" noChangeAspect="1"/>
          </p:cNvPicPr>
          <p:nvPr>
            <p:ph sz="half" idx="2"/>
          </p:nvPr>
        </p:nvPicPr>
        <p:blipFill>
          <a:blip r:embed="rId4"/>
          <a:stretch>
            <a:fillRect/>
          </a:stretch>
        </p:blipFill>
        <p:spPr>
          <a:xfrm>
            <a:off x="6172200" y="2307945"/>
            <a:ext cx="5181600" cy="33866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948409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TotalTime>
  <Words>776</Words>
  <Application>Microsoft Office PowerPoint</Application>
  <PresentationFormat>Widescreen</PresentationFormat>
  <Paragraphs>81</Paragraphs>
  <Slides>19</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Arial Black</vt:lpstr>
      <vt:lpstr>Calibri</vt:lpstr>
      <vt:lpstr>Calibri Light</vt:lpstr>
      <vt:lpstr>Office Theme</vt:lpstr>
      <vt:lpstr>1_Office Theme</vt:lpstr>
      <vt:lpstr>PowerPoint Presentation</vt:lpstr>
      <vt:lpstr>Worksheet</vt:lpstr>
      <vt:lpstr>From Edexcel</vt:lpstr>
      <vt:lpstr>Starter</vt:lpstr>
      <vt:lpstr>Corporate timescales defined</vt:lpstr>
      <vt:lpstr>PowerPoint Presentation</vt:lpstr>
      <vt:lpstr>Context</vt:lpstr>
      <vt:lpstr>Short-termism – quick financial reward</vt:lpstr>
      <vt:lpstr>Short-termism – historical roots</vt:lpstr>
      <vt:lpstr>Short-termism-lack of development </vt:lpstr>
      <vt:lpstr>Long-termism</vt:lpstr>
      <vt:lpstr>PowerPoint Presentation</vt:lpstr>
      <vt:lpstr>Evidence based decision making</vt:lpstr>
      <vt:lpstr>Evidence in evidence based decision making</vt:lpstr>
      <vt:lpstr>5 steps of evidence based decision making</vt:lpstr>
      <vt:lpstr>Subjective decision making</vt:lpstr>
      <vt:lpstr>BAFTAS</vt:lpstr>
      <vt:lpstr>Glossary</vt:lpstr>
      <vt:lpstr>PowerPoint Presentation</vt:lpstr>
    </vt:vector>
  </TitlesOfParts>
  <Company>Derby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Hilton</dc:creator>
  <cp:lastModifiedBy>S Gouldthorpe</cp:lastModifiedBy>
  <cp:revision>59</cp:revision>
  <dcterms:created xsi:type="dcterms:W3CDTF">2017-05-29T18:04:54Z</dcterms:created>
  <dcterms:modified xsi:type="dcterms:W3CDTF">2021-11-29T07:48:45Z</dcterms:modified>
</cp:coreProperties>
</file>