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7" r:id="rId3"/>
    <p:sldId id="315" r:id="rId4"/>
    <p:sldId id="320" r:id="rId5"/>
    <p:sldId id="319" r:id="rId6"/>
    <p:sldId id="318" r:id="rId7"/>
    <p:sldId id="317" r:id="rId8"/>
    <p:sldId id="283" r:id="rId9"/>
    <p:sldId id="316" r:id="rId10"/>
    <p:sldId id="298" r:id="rId11"/>
    <p:sldId id="295" r:id="rId12"/>
    <p:sldId id="326" r:id="rId13"/>
    <p:sldId id="307" r:id="rId14"/>
    <p:sldId id="301" r:id="rId15"/>
    <p:sldId id="303" r:id="rId16"/>
    <p:sldId id="310" r:id="rId17"/>
    <p:sldId id="304" r:id="rId18"/>
    <p:sldId id="322" r:id="rId19"/>
    <p:sldId id="302" r:id="rId20"/>
    <p:sldId id="280" r:id="rId21"/>
    <p:sldId id="287" r:id="rId22"/>
    <p:sldId id="258" r:id="rId23"/>
    <p:sldId id="321" r:id="rId24"/>
    <p:sldId id="294" r:id="rId25"/>
    <p:sldId id="314" r:id="rId26"/>
    <p:sldId id="286" r:id="rId27"/>
    <p:sldId id="290" r:id="rId28"/>
    <p:sldId id="288" r:id="rId29"/>
    <p:sldId id="308" r:id="rId30"/>
    <p:sldId id="311" r:id="rId31"/>
    <p:sldId id="312" r:id="rId32"/>
    <p:sldId id="292" r:id="rId33"/>
    <p:sldId id="309" r:id="rId34"/>
    <p:sldId id="324" r:id="rId35"/>
    <p:sldId id="279" r:id="rId36"/>
    <p:sldId id="278" r:id="rId37"/>
    <p:sldId id="299" r:id="rId38"/>
    <p:sldId id="323" r:id="rId39"/>
    <p:sldId id="257" r:id="rId40"/>
    <p:sldId id="327" r:id="rId41"/>
    <p:sldId id="325" r:id="rId42"/>
    <p:sldId id="28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4" autoAdjust="0"/>
    <p:restoredTop sz="83126" autoAdjust="0"/>
  </p:normalViewPr>
  <p:slideViewPr>
    <p:cSldViewPr snapToGrid="0">
      <p:cViewPr varScale="1">
        <p:scale>
          <a:sx n="62" d="100"/>
          <a:sy n="62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B8C5-3729-47B9-A5DE-37C0DFA1E76E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EDF98-4E86-4FEA-8AB6-295F118B2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https://www.youtube.com/watch?v=dI0MVV5UjKc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9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44AD-2B71-422E-A373-23FB62A5EB2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9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https://www.youtube.com/watch?v=dI0MVV5UjKc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9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https://www.youtube.com/watch?v=dI0MVV5UjKc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9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https://www.youtube.com/watch?v=dI0MVV5UjKc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9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https://www.youtube.com/watch?v=dI0MVV5UjKc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9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9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Switzerland – Chocolate    Denmark - Bacon</a:t>
            </a:r>
          </a:p>
          <a:p>
            <a:r>
              <a:rPr lang="en-GB" dirty="0" smtClean="0"/>
              <a:t>Brazil – coffee/nuts.       Russia - Vodka</a:t>
            </a:r>
          </a:p>
          <a:p>
            <a:r>
              <a:rPr lang="en-GB" dirty="0" smtClean="0"/>
              <a:t>UK – Financial services    China</a:t>
            </a:r>
            <a:r>
              <a:rPr lang="en-GB" baseline="0" dirty="0" smtClean="0"/>
              <a:t> – Electricals/manufactured goods</a:t>
            </a:r>
            <a:endParaRPr lang="en-GB" dirty="0" smtClean="0"/>
          </a:p>
          <a:p>
            <a:r>
              <a:rPr lang="en-GB" dirty="0" smtClean="0"/>
              <a:t>Ecuador – Bananas         India- Tea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6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bananas for example; India is the world’s largest banana producer with 20% of overall production. India has a comparative advantage when it comes to bananas, because they are endowed with the inputs required to produce bananas – namely a hot climate and plenty of rain. The opportunity cost of producing bananas would be much higher in the UK; as a result of the cooler climate and less rainfall, resources would have to be used (which could be utilised elsewhere – opportunity cost) to create the necessary conditions for growing bananas – ie. Large temperature controlled warehouses and watering facilities.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UK does however possess a comparative advantage when it comes to pharmaceuticals and financial services, because we are endowed with highly skilled labour and world class institutions for producing these goods/services.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30F12-8EEB-4DCE-AB49-514BA2255D73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77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6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2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0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E0A8-0D9E-4D18-8883-353B82C8F931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0MVV5UjKc" TargetMode="External"/><Relationship Id="rId2" Type="http://schemas.openxmlformats.org/officeDocument/2006/relationships/hyperlink" Target="https://www.youtube.com/watch?v=FuHQhGqZvY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y9R0v96K48" TargetMode="External"/><Relationship Id="rId5" Type="http://schemas.openxmlformats.org/officeDocument/2006/relationships/hyperlink" Target="https://www.youtube.com/watch?v=Dugn51K_6WA" TargetMode="External"/><Relationship Id="rId4" Type="http://schemas.openxmlformats.org/officeDocument/2006/relationships/hyperlink" Target="https://www.youtube.com/watch?v=2du_M8zSe3U&amp;feature=youtu.b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PkCwsKGO-2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unKKFsvXi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tools.net/education-games-php/tim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057" y="11406"/>
            <a:ext cx="11605846" cy="1343051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What is money… why do we need money? What would happen without it?</a:t>
            </a:r>
            <a:endParaRPr lang="en-GB" sz="3600" b="1" dirty="0"/>
          </a:p>
        </p:txBody>
      </p:sp>
      <p:pic>
        <p:nvPicPr>
          <p:cNvPr id="1026" name="Picture 2" descr="http://2.bp.blogspot.com/_TXfZzwxQWNM/TCuwAFckfRI/AAAAAAAABbI/ISGf3EdgAGA/s1600/smith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54" y="4101072"/>
            <a:ext cx="5227968" cy="25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thesun.co.uk/wp-content/uploads/2016/12/nintchdbpict000289150202.jpg?w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194592"/>
            <a:ext cx="5022919" cy="33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1.wp.com/media.boingboing.net/wp-content/uploads/2017/07/tenner.jpg?resize=725%2C48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r="11384" b="25467"/>
          <a:stretch/>
        </p:blipFill>
        <p:spPr bwMode="auto">
          <a:xfrm>
            <a:off x="7787147" y="1112835"/>
            <a:ext cx="4232787" cy="27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754" y="389810"/>
            <a:ext cx="110200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OPERATION BERNHARD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ttp://www.britishnotes.co.uk/news_and_info/prefix_sightings/bernhard/bernh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2" y="1815551"/>
            <a:ext cx="44100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ritishnotes.co.uk/news_and_info/prefix_sightings/bernhard/photo_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29" y="1906039"/>
            <a:ext cx="64674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12" y="1364388"/>
            <a:ext cx="11537210" cy="4658040"/>
          </a:xfrm>
        </p:spPr>
        <p:txBody>
          <a:bodyPr>
            <a:noAutofit/>
          </a:bodyPr>
          <a:lstStyle/>
          <a:p>
            <a:r>
              <a:rPr lang="en-GB" sz="3200" dirty="0" smtClean="0"/>
              <a:t>Just like a good or service, the </a:t>
            </a:r>
            <a:r>
              <a:rPr lang="en-GB" sz="3200" b="1" dirty="0" smtClean="0">
                <a:solidFill>
                  <a:srgbClr val="7030A0"/>
                </a:solidFill>
              </a:rPr>
              <a:t>value of money operates on the basis of supply and demand</a:t>
            </a:r>
            <a:r>
              <a:rPr lang="en-GB" sz="3200" dirty="0" smtClean="0"/>
              <a:t> (exchange rate – future topic).</a:t>
            </a:r>
          </a:p>
          <a:p>
            <a:r>
              <a:rPr lang="en-GB" sz="3200" dirty="0" smtClean="0"/>
              <a:t>If there is too much money (increasing supply) then the value would fall.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 smtClean="0"/>
              <a:t>This can be illustrated with an interesting example of </a:t>
            </a:r>
            <a:r>
              <a:rPr lang="en-GB" sz="3200" b="1" dirty="0" smtClean="0"/>
              <a:t>economic warfare </a:t>
            </a:r>
            <a:r>
              <a:rPr lang="en-GB" sz="3200" dirty="0" smtClean="0"/>
              <a:t>during WW2, codenamed Operation Bernhard.</a:t>
            </a:r>
          </a:p>
          <a:p>
            <a:r>
              <a:rPr lang="en-GB" sz="3200" dirty="0" smtClean="0"/>
              <a:t>The Nazis attempted to </a:t>
            </a:r>
            <a:r>
              <a:rPr lang="en-GB" sz="3200" b="1" dirty="0" smtClean="0">
                <a:solidFill>
                  <a:srgbClr val="00B050"/>
                </a:solidFill>
              </a:rPr>
              <a:t>print fake money and drop it over the UK </a:t>
            </a:r>
            <a:r>
              <a:rPr lang="en-GB" sz="3200" dirty="0" smtClean="0"/>
              <a:t>– in an attempt to destabilise the economy.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754" y="389810"/>
            <a:ext cx="110200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Example… OPERATION BERNHARD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6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zerohedge.com/sites/default/files/images/user3303/imageroot/helicopter-money-drop-cartoon-clip-art-lewes-delaware-RKVC-1024x728%20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3327" y="172621"/>
            <a:ext cx="49752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What would be the impacts </a:t>
            </a:r>
            <a:br>
              <a:rPr lang="en-GB" sz="3200" b="1" dirty="0" smtClean="0"/>
            </a:br>
            <a:r>
              <a:rPr lang="en-GB" sz="3200" b="1" dirty="0" smtClean="0"/>
              <a:t>of this scenario?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5906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887" y="423839"/>
            <a:ext cx="1114622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www.youtube.com/watch?v=FuHQhGqZvY0</a:t>
            </a:r>
            <a:endParaRPr lang="en-GB" sz="2800" dirty="0" smtClean="0"/>
          </a:p>
          <a:p>
            <a:pPr>
              <a:defRPr/>
            </a:pPr>
            <a:r>
              <a:rPr lang="en-GB" sz="2800" dirty="0" smtClean="0"/>
              <a:t>– Invention of money animation (3:04)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www.youtube.com/watch?v=dI0MVV5UjKc</a:t>
            </a:r>
            <a:endParaRPr lang="en-GB" sz="2800" dirty="0" smtClean="0"/>
          </a:p>
          <a:p>
            <a:pPr>
              <a:defRPr/>
            </a:pPr>
            <a:r>
              <a:rPr lang="en-GB" sz="2800" dirty="0" smtClean="0"/>
              <a:t>– </a:t>
            </a:r>
            <a:r>
              <a:rPr lang="en-GB" sz="2800" dirty="0"/>
              <a:t>BoE money </a:t>
            </a:r>
            <a:r>
              <a:rPr lang="en-GB" sz="2800" dirty="0" smtClean="0"/>
              <a:t>video (2:04)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>
                <a:hlinkClick r:id="rId4"/>
              </a:rPr>
              <a:t>https://</a:t>
            </a:r>
            <a:r>
              <a:rPr lang="en-GB" sz="2800" dirty="0" smtClean="0">
                <a:hlinkClick r:id="rId4"/>
              </a:rPr>
              <a:t>www.youtube.com/watch?v=2du_M8zSe3U&amp;feature=youtu.be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dirty="0" smtClean="0"/>
              <a:t>– Prison Money (from 0:50* - 3:18)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>
                <a:hlinkClick r:id="rId5"/>
              </a:rPr>
              <a:t>https://</a:t>
            </a:r>
            <a:r>
              <a:rPr lang="en-GB" sz="2800" dirty="0" smtClean="0">
                <a:hlinkClick r:id="rId5"/>
              </a:rPr>
              <a:t>www.youtube.com/watch?v=Dugn51K_6WA</a:t>
            </a:r>
            <a:endParaRPr lang="en-GB" sz="2800" dirty="0" smtClean="0"/>
          </a:p>
          <a:p>
            <a:pPr marL="457200" indent="-457200">
              <a:buFontTx/>
              <a:buChar char="-"/>
              <a:defRPr/>
            </a:pPr>
            <a:r>
              <a:rPr lang="en-GB" sz="2800" dirty="0" smtClean="0"/>
              <a:t>Money and Finance Crash Course (10:00) Money up to 4:50</a:t>
            </a:r>
          </a:p>
          <a:p>
            <a:pPr marL="457200" indent="-457200">
              <a:buFontTx/>
              <a:buChar char="-"/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>
                <a:hlinkClick r:id="rId6"/>
              </a:rPr>
              <a:t>https://</a:t>
            </a:r>
            <a:r>
              <a:rPr lang="en-GB" sz="2800" dirty="0" smtClean="0">
                <a:hlinkClick r:id="rId6"/>
              </a:rPr>
              <a:t>www.youtube.com/watch?v=9y9R0v96K48</a:t>
            </a:r>
            <a:endParaRPr lang="en-GB" sz="2800" dirty="0" smtClean="0"/>
          </a:p>
          <a:p>
            <a:pPr marL="457200" indent="-457200">
              <a:buFontTx/>
              <a:buChar char="-"/>
              <a:defRPr/>
            </a:pPr>
            <a:r>
              <a:rPr lang="en-GB" sz="2800" dirty="0" smtClean="0"/>
              <a:t>TEM in Greece, resorting to bartering and ‘new’ currency (2:38)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471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warosu.org/data/biz/img/0001/66/1393792708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2776" y="1663484"/>
            <a:ext cx="62022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IS THIS BLOKE?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 YOU KNOW ABOUT HIM?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25625"/>
            <a:ext cx="11513711" cy="4351338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00B0F0"/>
                </a:solidFill>
              </a:rPr>
              <a:t>Lo1: State </a:t>
            </a:r>
            <a:r>
              <a:rPr lang="en-GB" sz="4400" b="1" dirty="0">
                <a:solidFill>
                  <a:srgbClr val="00B0F0"/>
                </a:solidFill>
              </a:rPr>
              <a:t>what is meant by </a:t>
            </a:r>
            <a:r>
              <a:rPr lang="en-GB" sz="4400" b="1" dirty="0" smtClean="0">
                <a:solidFill>
                  <a:srgbClr val="00B0F0"/>
                </a:solidFill>
              </a:rPr>
              <a:t>specialisation and the division of labour.</a:t>
            </a:r>
            <a:br>
              <a:rPr lang="en-GB" sz="4400" b="1" dirty="0" smtClean="0">
                <a:solidFill>
                  <a:srgbClr val="00B0F0"/>
                </a:solidFill>
              </a:rPr>
            </a:br>
            <a:endParaRPr lang="en-GB" sz="4400" b="1" dirty="0" smtClean="0">
              <a:solidFill>
                <a:srgbClr val="00B0F0"/>
              </a:solidFill>
            </a:endParaRPr>
          </a:p>
          <a:p>
            <a:r>
              <a:rPr lang="en-GB" sz="4400" b="1" dirty="0" smtClean="0">
                <a:solidFill>
                  <a:srgbClr val="00B050"/>
                </a:solidFill>
              </a:rPr>
              <a:t>Lo2: Explain the reasoning behind such methods.</a:t>
            </a:r>
            <a:br>
              <a:rPr lang="en-GB" sz="4400" b="1" dirty="0" smtClean="0">
                <a:solidFill>
                  <a:srgbClr val="00B050"/>
                </a:solidFill>
              </a:rPr>
            </a:br>
            <a:endParaRPr lang="en-GB" sz="4400" b="1" dirty="0" smtClean="0">
              <a:solidFill>
                <a:srgbClr val="00B05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Lo3: Evaluate the effectiveness of these methods.</a:t>
            </a:r>
            <a:endParaRPr lang="en-GB" sz="4400" b="1" dirty="0">
              <a:solidFill>
                <a:srgbClr val="FF0000"/>
              </a:solidFill>
            </a:endParaRPr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9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603" y="238009"/>
            <a:ext cx="102505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Specialisation and Division of Labour*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219" y="1637070"/>
            <a:ext cx="11569278" cy="4852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We shall start by answering the first questions as a class and then use this knowledge to complete the rest individually.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428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73" y="900392"/>
            <a:ext cx="6978445" cy="5957608"/>
          </a:xfrm>
        </p:spPr>
        <p:txBody>
          <a:bodyPr>
            <a:noAutofit/>
          </a:bodyPr>
          <a:lstStyle/>
          <a:p>
            <a:endParaRPr lang="en-GB" sz="3600" dirty="0" smtClean="0"/>
          </a:p>
          <a:p>
            <a:r>
              <a:rPr lang="en-GB" sz="3600" i="1" dirty="0" smtClean="0"/>
              <a:t>What do you know about Adam Smith?</a:t>
            </a:r>
          </a:p>
          <a:p>
            <a:pPr marL="0" indent="0">
              <a:buNone/>
            </a:pPr>
            <a:endParaRPr lang="en-GB" sz="3600" i="1" dirty="0" smtClean="0"/>
          </a:p>
          <a:p>
            <a:r>
              <a:rPr lang="en-GB" sz="3600" i="1" dirty="0" smtClean="0"/>
              <a:t>The Wealth of Nations (1776) </a:t>
            </a:r>
          </a:p>
          <a:p>
            <a:r>
              <a:rPr lang="en-GB" sz="3600" dirty="0"/>
              <a:t>T</a:t>
            </a:r>
            <a:r>
              <a:rPr lang="en-GB" sz="3600" dirty="0" smtClean="0"/>
              <a:t>he </a:t>
            </a:r>
            <a:r>
              <a:rPr lang="en-GB" sz="3600" b="1" dirty="0" smtClean="0"/>
              <a:t>founding father of modern economics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We learn more about Adam Smith later on in Theme 1.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838200" y="259114"/>
            <a:ext cx="102505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ADAM SMITH…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lannaantique.com/media/com_hikashop/upload/adam_smith_wealth_of_nations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5" y="1735740"/>
            <a:ext cx="4645279" cy="37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25624"/>
            <a:ext cx="11513711" cy="4559677"/>
          </a:xfrm>
        </p:spPr>
        <p:txBody>
          <a:bodyPr>
            <a:normAutofit lnSpcReduction="10000"/>
          </a:bodyPr>
          <a:lstStyle/>
          <a:p>
            <a:r>
              <a:rPr lang="en-GB" sz="4400" b="1" dirty="0" smtClean="0">
                <a:solidFill>
                  <a:srgbClr val="00B0F0"/>
                </a:solidFill>
              </a:rPr>
              <a:t>Lo1: Explain the functions and importance of money.</a:t>
            </a:r>
            <a:br>
              <a:rPr lang="en-GB" sz="4400" b="1" dirty="0" smtClean="0">
                <a:solidFill>
                  <a:srgbClr val="00B0F0"/>
                </a:solidFill>
              </a:rPr>
            </a:br>
            <a:endParaRPr lang="en-GB" sz="4400" b="1" dirty="0" smtClean="0">
              <a:solidFill>
                <a:srgbClr val="00B0F0"/>
              </a:solidFill>
            </a:endParaRPr>
          </a:p>
          <a:p>
            <a:r>
              <a:rPr lang="en-GB" sz="4400" b="1" dirty="0" smtClean="0">
                <a:solidFill>
                  <a:srgbClr val="00B050"/>
                </a:solidFill>
              </a:rPr>
              <a:t>Lo2: Analyse why countries trade.</a:t>
            </a:r>
            <a:br>
              <a:rPr lang="en-GB" sz="4400" b="1" dirty="0" smtClean="0">
                <a:solidFill>
                  <a:srgbClr val="00B050"/>
                </a:solidFill>
              </a:rPr>
            </a:br>
            <a:endParaRPr lang="en-GB" sz="4400" b="1" dirty="0" smtClean="0">
              <a:solidFill>
                <a:srgbClr val="00B05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Lo3: Explain the theory of specialisation and division of labour.</a:t>
            </a:r>
            <a:endParaRPr lang="en-GB" sz="4400" b="1" dirty="0">
              <a:solidFill>
                <a:srgbClr val="FF0000"/>
              </a:solidFill>
            </a:endParaRPr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7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59114"/>
            <a:ext cx="102505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ADAM SMITH’S PIN FACTORY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219" y="484289"/>
            <a:ext cx="11569278" cy="595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/>
          </a:p>
          <a:p>
            <a:r>
              <a:rPr lang="en-GB" sz="3600" dirty="0" smtClean="0"/>
              <a:t>As mentioned in The Wealth of Nations, Adam Smith (1723-1790) had a pin factory.</a:t>
            </a:r>
          </a:p>
          <a:p>
            <a:r>
              <a:rPr lang="en-GB" sz="3600" dirty="0" smtClean="0"/>
              <a:t>10 workers could individually produce 20 each a day, so 200 pins in total per day.</a:t>
            </a:r>
          </a:p>
          <a:p>
            <a:r>
              <a:rPr lang="en-GB" sz="3600" dirty="0" smtClean="0"/>
              <a:t>However, Adam Smith theorised that by </a:t>
            </a:r>
            <a:r>
              <a:rPr lang="en-GB" sz="3600" dirty="0" smtClean="0">
                <a:solidFill>
                  <a:srgbClr val="FF0000"/>
                </a:solidFill>
              </a:rPr>
              <a:t>dividing up the labour…</a:t>
            </a:r>
            <a:r>
              <a:rPr lang="en-GB" sz="3600" dirty="0" smtClean="0"/>
              <a:t> they could produce more.</a:t>
            </a:r>
          </a:p>
          <a:p>
            <a:r>
              <a:rPr lang="en-GB" sz="3600" dirty="0" smtClean="0"/>
              <a:t>He was right. By separating production into 10 stages, each worker become more specialised.</a:t>
            </a:r>
          </a:p>
          <a:p>
            <a:r>
              <a:rPr lang="en-GB" sz="3600" dirty="0" smtClean="0"/>
              <a:t>Resulting in output increasing to 48,000 per day!</a:t>
            </a:r>
          </a:p>
          <a:p>
            <a:r>
              <a:rPr lang="en-GB" sz="3200" dirty="0" smtClean="0"/>
              <a:t>Note: Smith </a:t>
            </a:r>
            <a:r>
              <a:rPr lang="en-GB" sz="3200" b="1" dirty="0" smtClean="0"/>
              <a:t>didn’t invent </a:t>
            </a:r>
            <a:r>
              <a:rPr lang="en-GB" sz="3200" dirty="0" smtClean="0"/>
              <a:t>this theory – he applied/popularised.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003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johnbtaylorsblog.files.wordpress.com/2013/06/924803-adam-smith-on-20-pound-not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48" y="1227395"/>
            <a:ext cx="11242747" cy="533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i="1" dirty="0" smtClean="0"/>
              <a:t>“A workman not educated to this business </a:t>
            </a:r>
            <a:r>
              <a:rPr lang="en-GB" sz="3600" i="1" dirty="0" smtClean="0">
                <a:solidFill>
                  <a:srgbClr val="FF0000"/>
                </a:solidFill>
              </a:rPr>
              <a:t>could scarcely make one pin in a day,</a:t>
            </a:r>
            <a:r>
              <a:rPr lang="en-GB" sz="3600" i="1" dirty="0" smtClean="0"/>
              <a:t> and certainly could not make twenty. But in the way in which this business is now carried on… </a:t>
            </a:r>
            <a:r>
              <a:rPr lang="en-GB" sz="3600" i="1" dirty="0" smtClean="0">
                <a:solidFill>
                  <a:srgbClr val="FF0000"/>
                </a:solidFill>
              </a:rPr>
              <a:t>it is divided into a number of branches…</a:t>
            </a:r>
            <a:r>
              <a:rPr lang="en-GB" sz="3600" i="1" dirty="0" smtClean="0"/>
              <a:t> one man draws out the wire, another straightens it, a third cuts it, a fourth points, a fifth grinds it at the top; to make the pin head requires two or three distinct operations; to put it on is a peculiar business, to whiten the pins is another; it is even a trade by itself to put them into the paper. </a:t>
            </a:r>
            <a:r>
              <a:rPr lang="en-GB" sz="3600" i="1" dirty="0" smtClean="0">
                <a:solidFill>
                  <a:srgbClr val="FF0000"/>
                </a:solidFill>
              </a:rPr>
              <a:t>This way ten workers could make perhaps 48,000.”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039" y="259114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Wealth of Nations…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0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48" y="1227395"/>
            <a:ext cx="11242747" cy="5331059"/>
          </a:xfrm>
        </p:spPr>
        <p:txBody>
          <a:bodyPr>
            <a:normAutofit lnSpcReduction="10000"/>
          </a:bodyPr>
          <a:lstStyle/>
          <a:p>
            <a:r>
              <a:rPr lang="en-GB" sz="4400" b="1" dirty="0" smtClean="0"/>
              <a:t>Definition: </a:t>
            </a:r>
            <a:r>
              <a:rPr lang="en-GB" sz="3600" dirty="0"/>
              <a:t>“Process whereby </a:t>
            </a:r>
            <a:r>
              <a:rPr lang="en-GB" sz="3600" b="1" dirty="0">
                <a:solidFill>
                  <a:srgbClr val="0070C0"/>
                </a:solidFill>
              </a:rPr>
              <a:t>the production procedure is broken down into a sequence of stages</a:t>
            </a:r>
            <a:r>
              <a:rPr lang="en-GB" sz="3600" dirty="0"/>
              <a:t>, and workers are assigned to a particular stage</a:t>
            </a:r>
            <a:r>
              <a:rPr lang="en-GB" sz="3600" dirty="0" smtClean="0"/>
              <a:t>.”</a:t>
            </a:r>
          </a:p>
          <a:p>
            <a:endParaRPr lang="en-GB" sz="3600" dirty="0"/>
          </a:p>
          <a:p>
            <a:r>
              <a:rPr lang="en-GB" sz="3600" dirty="0" smtClean="0"/>
              <a:t>Concentration increases efficiency. Over time, if you divide production up into sections, each employee increases their productivity (output per worker).</a:t>
            </a:r>
          </a:p>
          <a:p>
            <a:endParaRPr lang="en-GB" sz="3600" dirty="0"/>
          </a:p>
          <a:p>
            <a:r>
              <a:rPr lang="en-GB" sz="3600" dirty="0" smtClean="0"/>
              <a:t>Division of labour </a:t>
            </a:r>
            <a:r>
              <a:rPr lang="en-GB" sz="3600" b="1" dirty="0" smtClean="0">
                <a:solidFill>
                  <a:srgbClr val="FF0000"/>
                </a:solidFill>
              </a:rPr>
              <a:t>is a </a:t>
            </a:r>
            <a:r>
              <a:rPr lang="en-GB" sz="3600" b="1" u="sng" dirty="0" smtClean="0">
                <a:solidFill>
                  <a:srgbClr val="FF0000"/>
                </a:solidFill>
              </a:rPr>
              <a:t>type</a:t>
            </a:r>
            <a:r>
              <a:rPr lang="en-GB" sz="3600" b="1" dirty="0" smtClean="0">
                <a:solidFill>
                  <a:srgbClr val="FF0000"/>
                </a:solidFill>
              </a:rPr>
              <a:t> of specialisation </a:t>
            </a:r>
            <a:r>
              <a:rPr lang="en-GB" sz="3600" dirty="0" smtClean="0"/>
              <a:t>– in which labour co-operates with each other to produce one good.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039" y="259114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DIVISION OF LABOUR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3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45" y="1166709"/>
            <a:ext cx="11072852" cy="4994519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world’s first and affordable car was the Ford Model T.</a:t>
            </a:r>
          </a:p>
          <a:p>
            <a:r>
              <a:rPr lang="en-GB" sz="3600" dirty="0" smtClean="0"/>
              <a:t>Henry Ford was able to make this automobile affordable as it was the first to be </a:t>
            </a:r>
            <a:r>
              <a:rPr lang="en-GB" sz="3600" dirty="0" smtClean="0">
                <a:solidFill>
                  <a:srgbClr val="FF0000"/>
                </a:solidFill>
              </a:rPr>
              <a:t>mass produced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First built in 1908, Henry Ford exploited division of labour to reduce costs and time.</a:t>
            </a:r>
          </a:p>
          <a:p>
            <a:endParaRPr lang="en-GB" sz="3600" dirty="0"/>
          </a:p>
          <a:p>
            <a:r>
              <a:rPr lang="en-GB" sz="3600" dirty="0" smtClean="0"/>
              <a:t>Watch the video clip and consider any</a:t>
            </a:r>
            <a:br>
              <a:rPr lang="en-GB" sz="3600" dirty="0" smtClean="0"/>
            </a:br>
            <a:r>
              <a:rPr lang="en-GB" sz="3600" b="1" dirty="0" smtClean="0">
                <a:solidFill>
                  <a:srgbClr val="00B050"/>
                </a:solidFill>
              </a:rPr>
              <a:t>advantages</a:t>
            </a:r>
            <a:r>
              <a:rPr lang="en-GB" sz="3600" dirty="0" smtClean="0"/>
              <a:t> and </a:t>
            </a:r>
            <a:r>
              <a:rPr lang="en-GB" sz="3600" b="1" dirty="0" smtClean="0">
                <a:solidFill>
                  <a:srgbClr val="FF0000"/>
                </a:solidFill>
              </a:rPr>
              <a:t>disadvantages</a:t>
            </a:r>
            <a:r>
              <a:rPr lang="en-GB" sz="3600" dirty="0" smtClean="0"/>
              <a:t> of the</a:t>
            </a:r>
            <a:br>
              <a:rPr lang="en-GB" sz="3600" dirty="0" smtClean="0"/>
            </a:br>
            <a:r>
              <a:rPr lang="en-GB" sz="3600" dirty="0" smtClean="0"/>
              <a:t>division of labour production method.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035149" y="259114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FORD – MODEL T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9742" r="39513" b="17242"/>
          <a:stretch/>
        </p:blipFill>
        <p:spPr bwMode="auto">
          <a:xfrm>
            <a:off x="8182304" y="3842240"/>
            <a:ext cx="3515709" cy="230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6495457"/>
            <a:ext cx="10941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https://www.youtube.com/watch?feature=player_embedded&amp;v=S4KrIMZpwCY</a:t>
            </a:r>
          </a:p>
        </p:txBody>
      </p:sp>
    </p:spTree>
    <p:extLst>
      <p:ext uri="{BB962C8B-B14F-4D97-AF65-F5344CB8AC3E}">
        <p14:creationId xmlns:p14="http://schemas.microsoft.com/office/powerpoint/2010/main" val="3251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airchive.com/blog/wp-content/uploads/2013/06/Renton-737-Moving-Line-Opening-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703" y="1533709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Complete the rest of the worksheet.</a:t>
            </a:r>
          </a:p>
          <a:p>
            <a:r>
              <a:rPr lang="en-GB" sz="3600" dirty="0" smtClean="0"/>
              <a:t>Complete the statements using the phrases provided.</a:t>
            </a:r>
          </a:p>
          <a:p>
            <a:endParaRPr lang="en-GB" sz="3600" dirty="0"/>
          </a:p>
          <a:p>
            <a:r>
              <a:rPr lang="en-GB" sz="3600" dirty="0" smtClean="0"/>
              <a:t>Using the </a:t>
            </a:r>
            <a:r>
              <a:rPr lang="en-GB" sz="3600" b="1" dirty="0" smtClean="0">
                <a:solidFill>
                  <a:srgbClr val="FF0000"/>
                </a:solidFill>
              </a:rPr>
              <a:t>notes</a:t>
            </a:r>
            <a:r>
              <a:rPr lang="en-GB" sz="3600" dirty="0" smtClean="0"/>
              <a:t> and the discussions we have had… outline the advantages and disadvantages of specialisation.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382" y="189747"/>
            <a:ext cx="114833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SPECIALISATION and DIVISION OF LABOUR*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6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2" y="1277007"/>
            <a:ext cx="11130865" cy="52814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A worker who completes a portion of a good or service is a..? </a:t>
            </a:r>
            <a:r>
              <a:rPr lang="en-GB" dirty="0">
                <a:solidFill>
                  <a:srgbClr val="FF0000"/>
                </a:solidFill>
              </a:rPr>
              <a:t>specialist</a:t>
            </a:r>
          </a:p>
          <a:p>
            <a:pPr lvl="0"/>
            <a:r>
              <a:rPr lang="en-GB" dirty="0"/>
              <a:t>The calculation for productivity is output divided by</a:t>
            </a:r>
            <a:r>
              <a:rPr lang="en-GB" dirty="0" smtClean="0"/>
              <a:t>..? </a:t>
            </a:r>
            <a:r>
              <a:rPr lang="en-GB" dirty="0" smtClean="0">
                <a:solidFill>
                  <a:srgbClr val="FF0000"/>
                </a:solidFill>
              </a:rPr>
              <a:t>Number of workers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en-GB" dirty="0" smtClean="0"/>
              <a:t>A </a:t>
            </a:r>
            <a:r>
              <a:rPr lang="en-GB" dirty="0"/>
              <a:t>worker who completes all steps in the production of a good or service is a..? </a:t>
            </a:r>
            <a:r>
              <a:rPr lang="en-GB" dirty="0">
                <a:solidFill>
                  <a:srgbClr val="FF0000"/>
                </a:solidFill>
              </a:rPr>
              <a:t>craftsperson</a:t>
            </a:r>
          </a:p>
          <a:p>
            <a:pPr lvl="0"/>
            <a:r>
              <a:rPr lang="en-GB" dirty="0"/>
              <a:t>A business purchase of new machinery and equipment is an..? </a:t>
            </a:r>
            <a:r>
              <a:rPr lang="en-GB" dirty="0">
                <a:solidFill>
                  <a:srgbClr val="FF0000"/>
                </a:solidFill>
              </a:rPr>
              <a:t>investment in capital resources</a:t>
            </a:r>
          </a:p>
          <a:p>
            <a:pPr lvl="0"/>
            <a:r>
              <a:rPr lang="en-GB" dirty="0"/>
              <a:t>The process where workers perform only a single or very few steps of a major production task is..? </a:t>
            </a:r>
            <a:r>
              <a:rPr lang="en-GB" dirty="0">
                <a:solidFill>
                  <a:srgbClr val="FF0000"/>
                </a:solidFill>
              </a:rPr>
              <a:t>division of labour</a:t>
            </a:r>
          </a:p>
          <a:p>
            <a:pPr lvl="0"/>
            <a:r>
              <a:rPr lang="en-GB" dirty="0"/>
              <a:t>Kendrick School sends its employees for computer training. This is an example of..? </a:t>
            </a:r>
            <a:r>
              <a:rPr lang="en-GB" dirty="0">
                <a:solidFill>
                  <a:srgbClr val="FF0000"/>
                </a:solidFill>
              </a:rPr>
              <a:t>investment in human capital</a:t>
            </a:r>
          </a:p>
          <a:p>
            <a:pPr lvl="0"/>
            <a:r>
              <a:rPr lang="en-GB" dirty="0"/>
              <a:t>Increasing productivity results in..? </a:t>
            </a:r>
            <a:r>
              <a:rPr lang="en-GB" dirty="0">
                <a:solidFill>
                  <a:srgbClr val="FF0000"/>
                </a:solidFill>
              </a:rPr>
              <a:t>more goods being produced using less inputs</a:t>
            </a:r>
          </a:p>
          <a:p>
            <a:pPr lvl="0"/>
            <a:r>
              <a:rPr lang="en-GB" dirty="0"/>
              <a:t>An advantage of the craftsperson method of production would be..? </a:t>
            </a:r>
            <a:r>
              <a:rPr lang="en-GB" dirty="0">
                <a:solidFill>
                  <a:srgbClr val="FF0000"/>
                </a:solidFill>
              </a:rPr>
              <a:t>variety during the workday	                                              </a:t>
            </a:r>
          </a:p>
          <a:p>
            <a:pPr lvl="0"/>
            <a:r>
              <a:rPr lang="en-GB" dirty="0"/>
              <a:t>Increases in productivity generally result in..? </a:t>
            </a:r>
            <a:r>
              <a:rPr lang="en-GB" dirty="0">
                <a:solidFill>
                  <a:srgbClr val="FF0000"/>
                </a:solidFill>
              </a:rPr>
              <a:t>lower prices for </a:t>
            </a:r>
            <a:r>
              <a:rPr lang="en-GB" dirty="0" smtClean="0">
                <a:solidFill>
                  <a:srgbClr val="FF0000"/>
                </a:solidFill>
              </a:rPr>
              <a:t>consumers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383" y="189747"/>
            <a:ext cx="9223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SPECIALISATION QUIZ SHEET…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2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533" y="1245471"/>
            <a:ext cx="11473012" cy="5371351"/>
          </a:xfrm>
        </p:spPr>
        <p:txBody>
          <a:bodyPr>
            <a:noAutofit/>
          </a:bodyPr>
          <a:lstStyle/>
          <a:p>
            <a:r>
              <a:rPr lang="en-GB" altLang="en-US" sz="3400" dirty="0" smtClean="0"/>
              <a:t>Limited </a:t>
            </a:r>
            <a:r>
              <a:rPr lang="en-GB" altLang="en-US" sz="3400" dirty="0"/>
              <a:t>by the </a:t>
            </a:r>
            <a:r>
              <a:rPr lang="en-GB" altLang="en-US" sz="3400" dirty="0" smtClean="0"/>
              <a:t>size of </a:t>
            </a:r>
            <a:r>
              <a:rPr lang="en-GB" altLang="en-US" sz="3400" dirty="0"/>
              <a:t>the market – mass production of </a:t>
            </a:r>
            <a:r>
              <a:rPr lang="en-GB" altLang="en-US" sz="3400" dirty="0" smtClean="0"/>
              <a:t>Porches? Niche products. Anything custom made.</a:t>
            </a:r>
            <a:endParaRPr lang="en-GB" altLang="en-US" sz="3400" dirty="0"/>
          </a:p>
          <a:p>
            <a:r>
              <a:rPr lang="en-GB" altLang="en-US" sz="3400" dirty="0"/>
              <a:t>Large scale specialisation – is it possible?</a:t>
            </a:r>
          </a:p>
          <a:p>
            <a:r>
              <a:rPr lang="en-GB" altLang="en-US" sz="3400" dirty="0"/>
              <a:t>Mass production – not such a great </a:t>
            </a:r>
            <a:r>
              <a:rPr lang="en-GB" altLang="en-US" sz="3400" dirty="0" smtClean="0"/>
              <a:t>thing, lacks character.</a:t>
            </a:r>
            <a:endParaRPr lang="en-GB" altLang="en-US" sz="3400" dirty="0"/>
          </a:p>
          <a:p>
            <a:r>
              <a:rPr lang="en-GB" altLang="en-US" sz="3400" dirty="0"/>
              <a:t>Some products cannot be mass produced – travel, fancy </a:t>
            </a:r>
            <a:r>
              <a:rPr lang="en-GB" altLang="en-US" sz="3400" dirty="0" smtClean="0"/>
              <a:t>meals</a:t>
            </a:r>
          </a:p>
          <a:p>
            <a:r>
              <a:rPr lang="en-GB" altLang="en-US" sz="3400" dirty="0"/>
              <a:t>Monotonous jobs – low morale, </a:t>
            </a:r>
            <a:r>
              <a:rPr lang="en-GB" altLang="en-US" sz="3400" dirty="0" smtClean="0"/>
              <a:t>boredom.</a:t>
            </a:r>
          </a:p>
          <a:p>
            <a:r>
              <a:rPr lang="en-GB" altLang="en-US" sz="3400" dirty="0" smtClean="0"/>
              <a:t>Workers have a narrow skillset, so could be a problem if they lose their job. </a:t>
            </a:r>
          </a:p>
          <a:p>
            <a:r>
              <a:rPr lang="en-GB" altLang="en-US" sz="3400" dirty="0" smtClean="0"/>
              <a:t>If one machine breaks/employees sick, then whole production could well stop.</a:t>
            </a:r>
            <a:endParaRPr lang="en-GB" altLang="en-US" sz="3400" dirty="0"/>
          </a:p>
          <a:p>
            <a:endParaRPr lang="en-GB" alt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256533" y="272533"/>
            <a:ext cx="114730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DRAWBACKS OF DIVISION OF LABOUR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0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5873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www.youtube.com/watch?v=PkCwsKGO-2o</a:t>
            </a:r>
            <a:r>
              <a:rPr lang="en-GB" dirty="0" smtClean="0"/>
              <a:t> (5:07)</a:t>
            </a:r>
            <a:endParaRPr lang="en-GB" dirty="0"/>
          </a:p>
        </p:txBody>
      </p:sp>
      <p:pic>
        <p:nvPicPr>
          <p:cNvPr id="5122" name="Picture 2" descr="https://i5.walmartimages.com/asr/712d585e-603c-4537-8683-d43aa9e36f68_1.1f1c1e42daeabf4a98831c0b8a28c80f.jpeg?odnHeight=450&amp;odnWidth=450&amp;odnBg=FFFF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42" y="0"/>
            <a:ext cx="5625793" cy="56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1.1.5 Specialisation and the division of labour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a) Specialisation and the division of labour: reference to Adam Smith </a:t>
            </a:r>
          </a:p>
          <a:p>
            <a:pPr marL="0" indent="0">
              <a:buNone/>
            </a:pPr>
            <a:r>
              <a:rPr lang="en-GB" dirty="0"/>
              <a:t>b) The advantages and disadvantages of specialisation and the </a:t>
            </a:r>
            <a:r>
              <a:rPr lang="en-GB" dirty="0" smtClean="0"/>
              <a:t>division of </a:t>
            </a:r>
            <a:r>
              <a:rPr lang="en-GB" dirty="0"/>
              <a:t>labour in </a:t>
            </a:r>
            <a:r>
              <a:rPr lang="en-GB" dirty="0">
                <a:solidFill>
                  <a:srgbClr val="7030A0"/>
                </a:solidFill>
              </a:rPr>
              <a:t>organising production </a:t>
            </a:r>
          </a:p>
          <a:p>
            <a:pPr marL="0" indent="0">
              <a:buNone/>
            </a:pPr>
            <a:r>
              <a:rPr lang="en-GB" dirty="0"/>
              <a:t>c) The advantages and disadvantages of specialising in the production of goods and </a:t>
            </a:r>
            <a:r>
              <a:rPr lang="en-GB" dirty="0">
                <a:solidFill>
                  <a:srgbClr val="7030A0"/>
                </a:solidFill>
              </a:rPr>
              <a:t>services to trade </a:t>
            </a:r>
          </a:p>
          <a:p>
            <a:pPr marL="0" indent="0">
              <a:buNone/>
            </a:pPr>
            <a:r>
              <a:rPr lang="en-GB" dirty="0"/>
              <a:t>d) The functions of money (as a medium of exchange, a measure of value, a store of value, a method of deferred payment)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765" y="265847"/>
            <a:ext cx="11004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SPECIFICATION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5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2" t="11469" r="26927" b="55598"/>
          <a:stretch/>
        </p:blipFill>
        <p:spPr bwMode="auto">
          <a:xfrm>
            <a:off x="380544" y="894111"/>
            <a:ext cx="11493008" cy="496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46" t="15801" r="25439" b="16456"/>
          <a:stretch/>
        </p:blipFill>
        <p:spPr>
          <a:xfrm>
            <a:off x="2245894" y="192504"/>
            <a:ext cx="7186864" cy="65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1182444"/>
            <a:ext cx="11322551" cy="5281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400" dirty="0" smtClean="0"/>
              <a:t>Watch this </a:t>
            </a:r>
            <a:r>
              <a:rPr lang="en-GB" sz="3400" dirty="0" smtClean="0">
                <a:solidFill>
                  <a:srgbClr val="FF0000"/>
                </a:solidFill>
              </a:rPr>
              <a:t>animation </a:t>
            </a:r>
            <a:r>
              <a:rPr lang="en-GB" sz="3400" dirty="0" smtClean="0"/>
              <a:t>and answer the following on your sheets…</a:t>
            </a:r>
            <a:endParaRPr lang="en-GB" sz="3400" dirty="0"/>
          </a:p>
          <a:p>
            <a:r>
              <a:rPr lang="en-GB" sz="3400" dirty="0" smtClean="0"/>
              <a:t>What </a:t>
            </a:r>
            <a:r>
              <a:rPr lang="en-GB" sz="3400" dirty="0"/>
              <a:t>were the disadvantages of each household producing everything for themselves?</a:t>
            </a:r>
          </a:p>
          <a:p>
            <a:r>
              <a:rPr lang="en-GB" sz="3400" dirty="0" smtClean="0"/>
              <a:t>What </a:t>
            </a:r>
            <a:r>
              <a:rPr lang="en-GB" sz="3400" dirty="0"/>
              <a:t>is a subsistence economy?</a:t>
            </a:r>
          </a:p>
          <a:p>
            <a:r>
              <a:rPr lang="en-GB" sz="3400" dirty="0" smtClean="0"/>
              <a:t>How </a:t>
            </a:r>
            <a:r>
              <a:rPr lang="en-GB" sz="3400" dirty="0"/>
              <a:t>did they solve the problem of working all day and all night?</a:t>
            </a:r>
          </a:p>
          <a:p>
            <a:r>
              <a:rPr lang="en-GB" sz="3400" dirty="0" smtClean="0"/>
              <a:t>Why </a:t>
            </a:r>
            <a:r>
              <a:rPr lang="en-GB" sz="3400" dirty="0"/>
              <a:t>did they choose this solution?</a:t>
            </a:r>
          </a:p>
          <a:p>
            <a:r>
              <a:rPr lang="en-GB" sz="3400" dirty="0" smtClean="0"/>
              <a:t>What </a:t>
            </a:r>
            <a:r>
              <a:rPr lang="en-GB" sz="3400" dirty="0"/>
              <a:t>resulted from this?</a:t>
            </a:r>
          </a:p>
          <a:p>
            <a:endParaRPr lang="en-GB" sz="3400" dirty="0"/>
          </a:p>
        </p:txBody>
      </p:sp>
      <p:sp>
        <p:nvSpPr>
          <p:cNvPr id="4" name="Rectangle 3"/>
          <p:cNvSpPr/>
          <p:nvPr/>
        </p:nvSpPr>
        <p:spPr>
          <a:xfrm>
            <a:off x="513347" y="233714"/>
            <a:ext cx="11678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Animation Questions*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864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http://www.youtube.com/watch?v=DunKKFsvXig</a:t>
            </a:r>
            <a:r>
              <a:rPr lang="en-GB" dirty="0"/>
              <a:t> </a:t>
            </a:r>
            <a:r>
              <a:rPr lang="en-GB" dirty="0" smtClean="0"/>
              <a:t>(9:04)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3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5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2166" y="1356062"/>
            <a:ext cx="1100229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TRADE and SPECIALISATION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3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4091712"/>
            <a:ext cx="11464234" cy="2215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/>
              <a:t>Coffee, Bacon, Tea, Oil, Bananas, Electricals, Financial Services, Non-knit coats, Chocolate, Vodka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Also, consider why you think they produce large quantities of this good/service?</a:t>
            </a:r>
          </a:p>
          <a:p>
            <a:endParaRPr lang="en-GB" sz="2400" dirty="0"/>
          </a:p>
        </p:txBody>
      </p:sp>
      <p:pic>
        <p:nvPicPr>
          <p:cNvPr id="2050" name="Picture 2" descr="http://www.indianchild.com/images/indiaflag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9" y="367014"/>
            <a:ext cx="2064669" cy="13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QEhUUEBQQFRQVGBcVGBUVFxcfFhwWFhcWFhUbGBkYHiogGBolHBQXITEiJikrLy4uFx8zODMtNygtLisBCgoKDg0OGxAQGzQmICQsLCwsNC8sLCwsLCwsLiwsLCwsLywsLCwsLCwsLCwsLCwsLCwsLCwsLCwsLCwsLCwsLP/AABEIAJ8BPQMBEQACEQEDEQH/xAAcAAEAAgMBAQEAAAAAAAAAAAAABgcBBAUIAwL/xABIEAABAgMCCQUMCQQCAwEAAAABAAIDBBEFIQYHEhMxVGFxgSJBUZPRFRYXIzI0cnOCobLSFCRSU2KRkrGzNUKDokPBM+HxY//EABoBAQADAQEBAAAAAAAAAAAAAAADBAUCAQb/xAAyEQACAgAEBAUEAgEEAwAAAAAAAQIDBBEhMRIUUVIFIjNBkRMycaFhgdEjQsHhFbHw/9oADAMBAAIRAxEAPwDUsPCeZkj4mIcit8J/KhncNLfZIWdC2Udj7LEYGm9ZyWT6lkYP4xJeYo2P9XifiPiydj+b2qK1C+Mt9DAxPhVtesPMv43Jk1wIqKEHnCnMxpo/SA+E7Jw47DDjMZEY64te0Fp3g3Im1seMrDCnE5CfV9nvzTvuohJhH0XXuZ/sNgVuvFtaS1IpUp7FS25YUxIvyJqE+Ga0BI5DvQeOS7gaq9CyM9mV5QcdznLs4CAIAgCAIAgCAICzsQfnkx6gfyNVLG7IsUe5c9sebxvVv+ErOlsy7T6kfyjzq3QFmH3RlAEBuWN5xB9bD+Nq6juiK/0pfhnolaZ8Mebsbn9Wmf8AF/ExauG9NFK37iHqcjCAIAgCAIAgCAIDuYN4JTdoH6tCJZzxX1bCHt05W5tSop3QhuSRrci28HMVUnJtzs89sdzeUcujYDac+STyt7iRsCo2YqUttEWa6ddNWbVt4x4EEZuSYIpAoHeTBA5sml7uFBtWdPEJbam5hvB7J62eVfsru17cmJt1ZiK53OGi5g3NF3E1O1VZWSlub1GFqoX+mv79zSgQXRHBsNrnuOhrQS47gL1yk28kTTnGC4pPJE4sDFrFi0dNuzTdOQ2hiHefJb7+CsQw7f3GPifGYR0qWb6+xYdl4OS0s3JhQYYHOSKuJ6XOdeVajCMVoYVuJttecmVlhBi9mJeroHj4enk3RANra8rh+SqToa1Wp9DhfFqrNJ+V/ohzm0JBBBFxBFCDtHMoDWTz1R2LBwnmZI+JeSz7t9SzgP7eFF3C2UfcqYjA03/csn1RZOD+MSXmKNj+IiH7V8MnY+l3tUVqF8Zb6GBifCratYeZExa6oqCCDoIU5ltNaM/SA152Shx2GHGYyIx2lrwC08CvU2tUeNJ7lYYU4nIcSr7PfmnaczEqYZ2Nd5TPeFbrxbWkiGVKexU1uWFMSL8iahPhnmJvY70Xjku/OquwsjNeUryi4nOXZyEAQBAEAQBAWdiD88mPUD+RqpY3ZFij3LntjzeN6t/wlZ0tmXafUj+UedW6Asw+6MoAgNyxvOIPrYfxtXUd0RX+lL8M9ErTPhjzdjc/q0z/AIv4mLVw3popW/cQ9TkYQBAEAQBAEB3MG8Epu0D9WhEs0GK7kwh7R8rc2pUdlsIbs7jW5FtYO4qZSTbnZ57Y723nL5MBvsk8r2jwVC3FSltoi1Xh9cks2blt4xYEAZuSYIhbyQaZMJtOi6rhuu2rOniEttTcw3g9k9bNF+yu7Zt2YnHVmIjnDmYLoY3MF3E1O1VZWSlub1GFqo+xf37mjAguiODGNc5x0NaCSeAXKTexNKaiuKTyJxYGLWLEo6bdmm/dtoYh3nQ33qxDDv8A3GPifGIR0q1fX2LHsaw4Eo3JgQ2t6XaXH0nG8q1GCitDBuxFlzzmzorohCAorBfG9MQKMnW/SIYuy20EYb9DX+7etCzCResSrG5/7iw4Zsy3GZUNzHRALy3kx2ekNNN9Qs+3D9yNLC46yrWD06EPt/F5MS9XQPHw9l0Ub26HcPyVKdElsfQYfxeuzSej/RDnChIIIIuIOkHoIOgqvkayaks0diwsJpmSoIL+R90++HwGlvCikhbKOxUxOCpv+5a9UWRg/jEl49Gx/ERNHKPiydj+bjRWoXxe+hgYnwq2vWPmX7Jk14IqKEHQRoU5lvTcygPhOycOOww4zGRGOuLXgFp4Feptao8azKxwpxOQolX2e/NO05mISYRP4XXuZ7xsVqvFtaSIZ0p7FTW7YMxIvyJqE+GSaBx8h3ovFzt2nYr0LIz2ZA4NHNXZwEAQBAEBZ2IPzyY9QP5GqljdkWKPcue2PN43q3/CVnS2Zdp9SP5R51boCzD7oygCA3LG84g+th/G1dR3RFf6Uvwz0StM+GPN2Nz+rTP+L+Ji1cN6aKVv3EPU5GEAQBAEB3MGsEZu0T9WhEs54r+TCHtU5W5oJUU7ow3JI1ORbeDuKqTkxnZ57Y7m3nLo2A2n4T5XtE7lRtxUntoizXRm8ks2bVt4xoEAZuSYIhAoHUyYI3Uvdwu2rOniEttTcw3g9k9bNF+yu7ZtyPOOrMRHOHMzQwbmi786lVZWSlub1GFqoWUEaUCC6I4Mhtc950NaCXHcAuUm9ETSnGC4m8kTiwMWsWJR027NN05DaGId58lvCvBWIYfP7jHxPjMY6VLP+fYsex7DgSjcmXhtb0u0uPpON5VqMFHYwrsRZc85vM6K6IAgI1hRhzJ2eCI0QOi80GHR0TiK0aNriFLXTOeyOJTUSqbZxwTkWJWWbCgQxoaW5bjtcTdXYB+auRwkctSB3P2K6KtkB+4EZ0NwfDc5j23hzSQ4biLwvGs9Ge59CyMFsb0xAoyeb9Ih6M42jYzRtHkxPcdp56lmET1iTwuy0ZYkMWbbjMuG5j3gaW1ZHZ6TTR1N4IO1Z9uHy0kjSw2OtpecJadPYhtv4vJiXq6B9Yh/hFIgHNVn929v5KlPDyWqN/DeL1WeWzyv9EPcKEgggi4gihB6CDoKr7GspJ7bHXsLCaZkiMzEORzw33sO4aW8CFJCyUdipiMDTf8Acteq3LIwfxiy8ejY/wBXifiNYZ3PoKe1TircL4y30MDE+FW1ax8y/fwTNrqioNVMZeWRlAfGclIcZhhxWMex1xa8AtI2gom1seNZlYYVYnIcSr7PfmXXnMxKmET+F17of+w6AFbrxclpLUilSmVLblhTEi/ImoT4ROgnyHei8cl3A1V2FsZ7FeUJROcpDgIAgLOxB+eTHqB/I1UsbsixR7lz2x5vG9W/4Ss6WzLtPqR/KPOrdAWYfdGUAQG5Y3nEH1sP42rqO6Ir/Sl+GeiVpnwx5uxuf1aZ/wAX8TFq4b00UrfuIepyMIAgO5g1glN2g76tCJZzxX8mEPaPlHY2pUVl0K9ySNcpFt4OYqpSTGdnntjvbyjl8mA32SeVTpcSOegVGzFSltoizClZ5LVm1beMeBBGbkmCKRcHeTCaB9m6r+FBtWdPEJbam5hvB7J62eVfv/oru2LcjzbqzERzuhuhg3NF37lVZTlLc3qMJVQsoL/JowoTnuDWNc5x0NaCXHcBeVylnsTznGKzk8icYP4to0Wjpt2ZZpzbaGIRtPks953KxDDt6yMbE+Mwj5alm+vt/wBlj2NYUCTbky8Nrel2l59JxvKsxio7GDfiLLnnN5nSouyAIekcwow3k7OFI8QGJzQYfKiHeB5I2uoFJXVKexxKaRT2FONSbnKsgfVYRqKMNYpGjlRKDJ9mm8q9XhYx1lqV53N7EDJqSTUk3knSTtPOrX4IWEAKAIAgP3AjOhuD4bnse29r2OLXg7HNvC8kk9Gj1NrYsnBbHBHgUZPM+kMu8YwARhvFQx/+p381OzCJ6wLEb+pYYh2bbjC+E5j3gXvZyY7OjKBFabHAhZ9tHtJGjhsdbTrB6dPYhlv4vZiXq6D4+GPsikQDa3+7h+SpToa21N/DeLVWaT8r/RECLyDpFxB0g9BHMVDqjWzT1R17BwmmZI+Jicj7p9TD4CvJ9kjiu4WyjsU8Tgab9ZLJ9UWVg/jDl5ijY/iIhu5R8WT+F/N7VFahfGWjMDE+FW1eaOq/ZMWuro0KczGsj9IDXnZKHHYYcZjIjHaWPaHNO8FE2tjzIq/CrE5DflPs6JmnaczEJMLc13lM45Q3BW68W1pMinSnsVPblhzEi/ImoT4Z5ifJd6Lhc5XoWRmtCvKDW5zl2cFnYg/PJj1A/kaqWN2RYo9y57Y83jerf8JWdLZl2n1I/lHnVugLMPujKAIDcsbziD62H8bV1HdEV/pS/DPRK0z4Y83Y3P6tM/4v4mLVw3popW/cQ9T7kZ28G8FJq0D9VhEsrQxXcmEN7jp3NqVFO2EN2dxrky2sG8VEpKDOz7mzDgKkPo2Xb7J8v2jTYFRtxUpbaItV06/ybtuYxoEAZuSY2KQKB1KQW7qXu4UG1Z1mIS21NvDeEWT81nlX7K6tm3I846sxEc4czBdDG5mjianaqs7JS3N/D4SqheRf29zRgwnPcGsa5zjoa0Ek7gFzk3sTynGCzk8kTewMW0aLR027Ms+w2hineb2t96sQw7erMbE+MQhpUs319ix7FsCXk20l4bWk6XaXu9JxvKtRhGOxhXYm255zeZ06LogCAjuFGG0nZwIjxKxKVEGHR0U9HJryRtcQFJXTOeyOXNIp/CnGrNzdWS/1WEbuQfHEbYn9vsgHaea9XhYx1kV5XN7EBJqSTUkkkk6STpJPOVZ0IW2wvTwIAgBQBAEAQBAfSXjuhvD4bnMe01a9pIcDsIvXjSayZ6m1sWTgtjfjwaMnm59n3raNijeLmv8Acd6qWYRPWJPG7uLBayzbcZlQ3Mc8DS05MdvpNN/5ghZ12H7kaOGx1tP2P+iHW/i9mJeroPj4f4RSIN7efh+SpToa2PocN4tVZpPyv9EPcKEgggi4gihGwg6CoNtGaiaazR2LBwnmZKggvJZ90+9nDnbwIUkLZR2KuIwNN/3LXqiycH8YcvMUbH8REN3KPiydj+bjRWoXxluYGJ8Kuq1j5l/G5MWuBFQQQecKcy2mj9IDXnpKHHYYcZjIjHaWvAIPAr1Np5o8aT3KvwpxNw31fZz827TmYhJhn0X3ubxqNyt14trSRDKlexq4nrCmJKfmGTUJ8M5i4kch3jG+S4XOTFTjOKyYqi4t5lrWx5vG9W/4SqMtmW6fUj+UedW6Asw+6MoAgNyxvOIPrYfxtXUd0RX+lL8M9ErSPhiicOME5u0LXmBLQiW+KBivq2EPFM/uIvOwVK0abYwrWbKs4OUiVYO4qJSUbnZ94jubecrkwG+zXle0abFBZi5PbRE1dGby3ZvW3jFgQBm5JgikXAjkwRup5XC7as6eIS21NvDeEWT1s8q/ZXVtW7HnHVmIjnCtQwXMG5ou4mp2qrKcpbm/h8JVQvIv79zQgwnPcGsa5zjoa0EuO4C9cpN7E85KCzk8kTjB/FtFi0dNuzTdOQ2hiHedDferEMO/9xj4nxiEfLUs319ix7FsKBJtyYENrel2lx3uN5VqMFHYwb8Tbc85s6S6IAgI5hRhtJ2eCI8UGJS6DD5UQ9FQPJG11ApK6Zz2OJTSKgwpxrTc3Vkv9VhaOQaxXDa+nJ3NpvKvV4WMfu1IJXN7EBJqSTUkmpJ0knSSecq0iFvPcIeBAEAQBAWr4EY+uQepd86pc4uha+gh4EY+uQepd86c4ug+gh4EY+uQepd86c4ug+gh4EY+uQepd86c4ug+gh4EY+uQepd86c4ug+gh4EY+uQepd86c6ug+gh4EY+uQepd86c4ug+gj6S+JiZhuD4c/DY9uhzIcRrhuIiVC8eLi94nqpy2LHwZkZ6AAycmIEw0C54huZF4nKLXc3MDvVSbi3nFEiTPtb2C8tODxsMB/NEZc8cefcaqGVcZFyjG20PyvTp7EDmsV0YOOajQizmLw4O40qOKrPDPqbEPG4ZeaOp8vBfNfey/+/YvOWl1O/wDzdXazs2FgvaUkfFTEuWfdvL3M4CnJ4UUkK7I7Mp4jGYS/7oPPqsieSjnlozoYH84aSW8CQCrKMiXDn5dj7ochAYogNS2PN43q3/CVzLZklPqR/KPOrdAWYfdGUAQG5Y3nEH1sP42rqO6Ir/Sl+GeiVpnwxp2iYwZ9XEIv/wD0JDRt5IJO65ePP2O6+DPz7fwQG2cDLRnDWYmYLhzMBeIY3NpTialVpVWS3ZtUeIYWheSD/wCTm+C+a+9l/wDfsXHLS6lj/wA3V2s2rOxXRC/6xGYGdEIHKPFwoPyK6WG6sis8bWXkjr/JP7GsGBJtyYENrel2l59JxvKsxgo7GNdibbnnNnSouiAygCAiOFVi2jN1ZLzkGVhH7EN5ikbYmWKeyBvUtc4R1azOXFsgTsSUckkzsEk3kmE8knpJL7yrKxiXsROlMx4EY+uQepd86c4ug+gh4EY+uQepd8695xdB9BDwIx9cg9S7505xdB9BDwIx9cg9S7505xdB9BDwIx9cg9S7505xdB9BDwIx9cg9S7505xdB9BDwIx9cg9S7505xdB9BFr98knrUp10PtWbxx6l3lrux/DHfJJ61KddD7U449Ry13Y/hjvkk9alOuh9qcceo5a7sfwx3ySetSnXQ+1OOPUctd2P4Y75JPWpTrofanHHqOWu7H8Md8knrUp10PtTjj1HLXdj+GO+ST1qU66H2pxx6jlrux/DHfJJ61KddD7U449Ry13Y/hjvkk9alOuh9qcceo5a7sfwx3ySetSnXQ+1e8ceo5a7sfwx3ySetSnXQ+1OOPUctd2P4Y75JPWpTrofanHHqOWu7H8Md8knrUp10PtTjj1HLXdj+GO+ST1qU66H2pxx6jlrux/DM98knrUp10PtTjj1HLXdj+GO+ST1qU66H2pxx6jlrux/DHfJJ61KddD7U449Ry13Y/hmramEMo6DFDZmVJMN4AEWHUktNAL1zKccnqSVYe1WRfC917ModugLOPtTKHgQG3ZLg2PBJIAESGSSaAAPFSSdAXUdyK/0pfhl698knrUp10P5lo8cep8Zy13Y/hjvkk9alOuh9qcceo5a7sfwx3ySetSnXQ+1OOPUctd2P4Y75JPWpTrofanHHqOWu7X8Md8knrUp10PtTjj1HLXdr+GO+ST1qU66H2pxx6jlrux/DM98knrUp10PtTjj1HLXdj+GO+ST1qU66H2pxx6jlrux/DMd8knrUp10PtTjj1HLXdj+GO+ST1qU66H2rzjj1HLXdj+GO+ST1qU66H2pxx6jlrux/DHfJJ61KddD7U449Ry13Y/hjvkk9alOuh9qcceo5a7sfwx3ySetSnXQ+1OOPUctd2P4Y75JPWpTrofanHHqOWu7H8Md8knrUp10PtTjj1HLXdj+GO+ST1qU66H2pxx6jlrux/DHfJJ61KddD7U449Ry13Y/hnn9Zp9whRD0UQCiAUQCiAUQCiAUQCiAUQCiAUQCiAUQCiAUQBegLw8CAIAgFEPRRAKIBRAKIBRAKIBRAKIBRAKIBRAKIBRAKIBRAKIBRAZQ8WxhD0IeBAEAQBAEAQBAEAQBAEAQBAEAQBAEAQBAEAQBAEAQBAEAQBAEAQBAEAQBAEAQBAZQLYwh6EPAgCAIAgCAIAgCAIAgCAIAgCAIAgCAIAgCAIAgCAIAgCAIAgCAIAgCAIAgCAIAgN/uLMavMdU/sXXBLoQc1T3L5HcWZ1eY6p/YnBLoOap7l8juLM6vMdU/sTgl0HNU9y+R3FmdXmOqf2JwS6Dmqe5fI7izOrzHVP7E4JdBzVPcvkdxZnV5jqn9icEug5qnuXyO4szq8x1T+xOCXQc1T3L5HcaZ1eY6p/YnBLoOap7l8juLM6vMdU/sTgl0HNU9y+R3FmdXmOqf2JwS6Dmqe5fI7jTOrzHVP7E4JdBzVPcvkdxZnV5jqn9icEug5qnuXyO4szq8x1T+xOCXQc1T3L5HcWZ1eY6p/YnBLoOap7l8juLM6vMdU/sTgl0HNU9y+R3FmdXmOqf2JwS6Dmqe5fI7izOrzHVP7E4JdBzVPcvkw6x5gCpgTAAvJMN9KfkveCXQ9WJp7l8miuCYIAgP0xpJAAJJuAGkk6AAgbyWbN3uLM6vMdU/sXXBLoQc1T3L5HcWZ1eY6p/YnBLoOap7l8juNM6vMdU/sTgl0HNU9y+R3GmdXmOqf2JwS6Dmqe5fI7izOrzHVP7E4JdBzVPcvkdxpnV5jqn9icEug5qnuXyO4szq8x1T+xOCXQc1T3L5HcWZ1eY6p/YnBLoOap7l8juLM6vMdU/sTgl0HNU9y+R3FmdXmOqf2JwS6Dmqe5fI7izOrzHVP7E4JdBzVPcvkdxZnV5jqn9icEug5qnuXyO4szq8x1T+xOCXQc1T3L5HcaZ1eY6p/YnBLoOap7l8juLM6vMdU/sTgl0HNU9y+R3FmdXmOqf2JwS6Dmqe5fI7izOrzHVP7E4JdBzVPcvkdxpnV5jqn9icEug5qnuXyehVpnxAQBAEAQBAZQBAYQGUAQBAEAQGEBleAwvQalsebxvVv+ErmWzJKfUj+UedW6Asw+7MoeBAbljecQfWw/jC6h9yIsR6Uvwz0QtM+GMoAvAF6AgMLwGV6AgMIAgMoDCAIAgCAIAgCA81nGTaetO/RC+VavLV9Cn9WQ8JNp6079EL5U5avoPrSHhJtPWnfohfKnLV9B9aQ8JNp6079EL5U5avoPrSHhJtPWnfohfKnLV9B9aQ8JNp6079EL5U5avoPrSHhJtPWnfohfKnLV9B9aR2cHMILdtB1JWLEc2tDEcyE2GN7i2/cKnYo5wohudxlORbeDVkTUEB07ORJh/2QxjIQ3ANynHaTwVKcot+VE6T9yQqM6CA+caK1gLnkNaLySaAbyV43kepNvJEGt/GVBhVbKNzz/tmohg7Dpfwu2qCeIS+018N4RZPzWvJfshzsPp8mueaNghspwqCaKD68zVXhOG6fs/UHDi0HuDWRS5x0NbDYSdwAXqum9Ecy8MwsVnLRfkm9gSdqxaOm5gQWfYDIZiHeaZLfep4Kx/czHxM8HHSqOb656EqhTsPOZkRGuitblFlRl5NQ3KcBoqTsVjJ5GY3mzFsebxvVv+EriWzJKfUj+UedW6Asw+6MoAgNyxvOIPrYfxtXUd0RX+lL8M9ErSPhjVgz8N8R8Nr2GJDplsBGU3KAcKjTeCF609zzM2kPQgPjNQi9pDXuYToc3JqP1AhGszqLyebIFhA22JarocUR4fSyGwPA2spU8K7lWn9WOxr4bkbdJLhf5In3+z/32i7/AMbNP5KH68zUXhWGft+z6yuMKdY4Fz2RANLXMAB4toQV6r5rc5l4Rh2skTuwMP5aZo2IcxEN2S88kn8L9HA0KsQujLcxsT4XbVqtV/BnCixbQfV9nTzmHTmojYZYdjX5NW8cpW65wX3oypRl7FT21hfbck/ImosWE7myocLJd6Lg2juBV2FVM1oQSnZE0PCTaetO/RC+Vd8tX0OfrSHhJtPWnfohfKnLV9B9aQ8JNp6079EL5U5avoPrSHhJtPWnfohfKnLV9B9aQ8JNp6079EL5U5avoPrSHhJtPWnfohfKnLV9B9aQ8JNp6079EL5U5avoPrSImVORBAEAQBAdrBzBWatA0lYRc3QYruTCG9/PubU7FFZbCG7JI1tlu4LYoZaBR84fpMT7FKQQfR0v9q67QqVmKlLSOhYjSluWNBhBgDWBrWgUAaAABsA0KrnmSn0QHzjRmsaXPc1rReXOIAA2k6F5nlqexi5PJIg1v4yoMKrZRued9s3QhuOl3C7aoJ4hL7TXw3g9k9bNF+yubatyPOGsxELhWoYLmDc0XcTUqrKcpbm9h8LVR9i/yaEGE57g1jXOcdDWglx3AXlcpZ7ImlOMVnJ5InFgYto0Wjpt2ZZpyG0MQ7/7W+/grEMO39xj4nxiEdKtf59iST1sWZYbC0FgiU/8bKOju6MqpqBdpcQFeqw7f2o+fxOMssedksys8Kca03N1ZL/VoRu5JrFI2v8A7fZ/NaFeFjHWWpQlc3sdDEIazsyTUkwaknSSYjakk6SuMZlwrI6o3Zc1sebxvVv+ErOlsy7T6kfyjzq3QFmH3RlAEBuWN5xB9bD+Nq6juiK/0pfhnolaZ8Mecsacw6FbMd8NzmPbmqPaSHDxTNBC08Ok60mU7G1LQ7WC+OCPBoyeZn2C7OMoIw3i5r/cuLMInrFncbn7luYP4Sys+3KlYzH00trR7a/aYb2qlOuUN0TqSex1lwdGUBwbfwTlp2pisyYn3rLn8Todxqo51RluW8PjraH5Xp0ZWuEGAEzLVdCGfhjnYDnBvZz+zXcqs6JR2N/DeK1WaT8r/REiNIO4g+8EKA1FrqdywcLJmSoIb8qH91EvZw528CpYWyiUsRgKb9Wsn1RYVnYZSVoMzM2xjC64w42SYbibuS43c/PQq3XiFn0Z8/ivC7atV5l/BHcKMTsOJWJZ0QQyb81EJMM+i+9zeNRuWjXi3tIyJ0r2KntuxJiSfkTUJ8I6AXDku9F45LtHMVdhZGWzK8oSic9dnAQBAEAQAoAgCA7ODmC01aDqSsJzm1oYruTCG9507m1OxRWWwhuySNbZb2C2KKWl6PnD9JiacmhEEH0a1f7V2wKjZipS0WhYjUkWPChNY0NaA1oFAAAAB0ADQqxKfpAfiNGaxpc9zWtF5c4gADnJJ0JsepNvJEGt/GVChVbKNzztGWaiGNx0v4XbVXniEtEa+G8Iss1s0X7K5tm3ZicdWYiOcNIYLmDc0XcTU7VVlOUnqzeowtVC8i16+5oQoTnuDWNc5xuDWglx3AXrla7E8pRiuKTyRN8H8W0aLR827Ms05AoYpHNf5LPedx0WIYd7sxsT4xCPlqWb6+xJ521bMsJmTyGxCPIZy47vSOkDa4gK9Vh29IowMRi52vislmVjhTjWm5urJf6rCNRyTWMRtfTk7m6OkrQrwsY6vUoTub2IC4kkkkkm8kmpJ6STpVohMIeFnYg/PJj1A/kaqWN2RYo9y57Y83jerf8ACVnS2Zdp9SP5R51boCzD7oygCA3LG84g+th/G1dR3RFf6Uvwz0StM+GPN2Nz+rTP+L+Ji1cN6aKVv3EPU5GfWWmHwnh8J72PboexxDhuIvXjSejPU2tiysFscMeDksn2Z9mjOsoIoHSW+TE/1O86admEz1iTxv8AZlt4P4SS0+zLlYrIg523h7fSY6jm8QqU4Sg8pIsJpnWXJ6KIDhYQYJS07fEZkxOaKy5/HmcNjqqOdcZblvD426j7Xp0K0wgwBmZaroY+kQxfVg5Y3w7yfZruCqzolHY38N4tVbpPR/r/AO/JE1Aamaex3LAwsmZKghvyof3cSpZw528PyUkLZR/BSxHh9N6zayfVFhWZhnJWgzMzbGMLxQw4wDobvReRT86FXK8Qns8mYGK8Ltq1XmX8f4I5hRichvrEs6JmzeczEJMM9GS+9zOOUNy0K8W1pLUx5Up7FT21YkxJPyJqFEhO5socl3ouFWu4FXoWRn9pXlBx3NBdnAQBACgOxg5gvNWg6krCLm1oYhuhN3vOk7BU7FHO2ENzuMHIt3BXFBLwKPnXfSYn2NEAH0dL/aND9lUbMVKWi0RZjUkWRBgtY0NY1rWi4NaAAB0ADQqpKftAfiLGawFziGtF5JNABtJXmeR6k28kQfCDGTBhVbKNzz/t6IQ46X8Ltqgnel9prYbwiyzWzyr9lcW1bkecdWYiFw5mC6GNzNHE1O1VZTlLc3sPhKaF5F/fuaEKGXuDWBznHQ1oJJ3ALnJt6FiU4xWcmTawMW0aNR007MsP9raGL76tb79ysQw7erMfE+MQhpUs3+iUTtqWZYTCOQ2IR5DKOmH9FamtNriAr1OHb0ij5/EYuy15zl/grPCnGxNzVWSv1WEbqtNYx3v0M3NFR9pX68LFfdqUJXdCv3EkkkkkmpJNSSdJJN5KtpZaIhbz3MIeBAEBZ2IPzyY9QP5GqljdkWKPcue2PN43q3/CVnS2Zdp9SP5R51boCzD7oygCA3LG84g+th/G1dR3RFf6Uvwz0StM+GPN2Nz+rTP+L+Ji1cN6aKVv3EPU5GEAQH1lph8J4fCe9j26HscWuG4i9eSipbnqbjsWXgrjhjQqMtBmeZcM7DAEUbXNua/hkneqdmEW8SxG7qW5YOEUtPMy5WKyIBpAue3Y5hvbxCpShKO5OmnsdRcnoQHBwgwQlp2piMyYn3sOgfsrdR3EFRzqjLct4bHXUaRenR7Fa2/gDMy1XQxn4Y52DlgfiZ2V4KrOiUdjfw3itNuktH+iJn/0oDUX8HdsDCyZkqCG/Khj/iiVLKc+Tzs4XbCpYWyiUsT4fTfq1k+qLCs7DCStFmZm2MYXXGFHDTDcfwuNx2VoVbrvT20Z8/ifC7qtVqv4/wCSNYUYnGPyolnRMgm/MxSTD3MfTKbxyhuGjRrxbWkjHnSnsVRbVjR5J+bmoT4TubKHJdTna4XOG4q7CcZrOLK7g1uaC7OS9cF8UEvAo+dd9Iiaci8QQd1av9q7Ys2zFSlpHQtxpS3LIgwWsaGsa1rRcGtAAA2AaFVZMj9oD8xorWAueWtaNJJAA3krxvI9UXJ5Ig+EGMmDCq2VGefoyq0hjjpdwu2qCeIS0Rr4bwiyetnlX7K4tq3picNZiIXCtQwXQxuaP3NTtVWU5S3N7D4SqheRa9fc58GE57g1jXOcdDWgkncBeuUs9ieUowWcmTawMW8aLR007Ms+wKGId/M33qeGHb1kY+J8YhHy1a/z7EnnLUsyw2FtWNiU8hvLju384G+gV+nDN/aj5/E4ydrzsl/grTCnGvNzVWSv1WFoq0gxXDa+nI3Nv2rQrwsVrLUoSub2K/c4kkkkkmpJJJJ6STeSrW2xC22YQ8CAIAgCAs7EH55MeoH8jVSxuyLFHuXPbHm8b1b/AISs6WzLtPqR/KPOrdAWYfdGUAQG5Y3nEH1sP42rqO6Ir/Sl+GeiVpnwx5uxuf1aZ/xfxMWrhvTRSt+4h6nIwgCAIAgPrKzL4TxEhPex7dD2Ehw4heNJrJnqbWxZeC2OGNCoyfZnmaM6ygij0mijX8KHeqdmET1iTxv6lt2BhJLTzMqVisf0t0Pb6TDePyVOVcoblhST2OtVcHphAcHCDBCWnb4jMmJzRGXO48zuNVHKuMi5h8ddR9rzXRla4QYAzMrV0MZ+GOdg5YG1mn8qqrOiUdjfw3itVukvK/0RMjmO4g/9qA0089Ud6wMLZmSoIb8uGP8AiiXt9k6W8LtiljbKJSxHh9N+6yfVFg2fhfJWizMzbGMLrjDjAFhP4XG79irdeIX4Z8/ivC7atVqjhWxiYl4j8qVjvgMP9hGcHskuBA3krQjjJZa6mRKhZlpqoTHzjRQwFzyGtF5JNABtJXmeR6k5PJEHt/GTBhVbKjPP+2aiEDv0u4XbVBPEJaI18N4RZPWzRfsrm2remJw1mIjnDmYLoY3NF3E1KqyslLdm9RhKqNIL+/c58KGXuDWAuc64NaCXHcBeVyk3oieUoxjm3oTfB/FtGi0dNuzLPsChiHeb2t96sQw7e5j4nxiEdKtf/RJp21LMsJuTyGxCPIYMuO7edIHpEBXacO39qPn8RjJ2vOyX+Cs8Kca03NVZLfVoR+yaxiNr/wC32b9q0a8LFayM+VzexAHuJJJJJJqSSSSekk3kqzpsRN57mF6eBAEAQBAEAQFnYg/PJj1A/kaqWN2RYo9y57Y83jerf8JWdLZl2n1I/lHnVugLMPujKAIDcsbziD62H8bV1HdEV/pS/DPRK0z4Y83Y3P6tM/4v4mLVw3popW/cQ9TkYQBAEAQBAEB9ZaYfCeHwnvhvGh7HFrhuIvXjinuj1NrYsrBbHBGhUZPszzLhnWACKB0uHkv4UO9VLMInrAnhd1Lcwfwklp9mXKxWPppboe30mm9v5KjOuUHqidST2OsFydGCgODb+CMtOVMRmTE+9h0D+JpR3GqjnVGW5cw+Ouo0i9Oj2K1wgwBmZaroYz8Mc7BywNrOf2aqrOiUdtTew3itVuk/K/0RP/4eGkKA1E+h17Nwmm5ZuRBjvDeZpo4D0cqtBsCkVs1syrbgaLHxSjqWJhHjGhQC6HLMMWK00JdVsNp215TjfzCm1WrLlHRHz+F8MlalObyi/kre2rcmJx1ZiIXCtQwXMG5ou4mpVWc5S3PoMPhqaPsWpzaLjUsKS9yZYP4AvjUfNPEKGQCGs5UQg7aZLffuCnro4tWZGK8XjX5a1m/52JnMzln2JAy8ktrdyWl0V7hzZR59Gkgbldqpz0ifP4nFWWPOx5lYYU40pyaqyWH0WF+EgxnDa/Qz2b9q0q8LGOstShO1vREAMJxJJqSSSSTeSdJJredqs7ELzZjMu6P2TMZDNO6P2TMZDNO6P2TMZDNO6P2TMZDNO6P2TMZDNO6P2TMZDNO6P2TMZDNO6P2TMZDNO6P2TMZFlYiDkTcwXXeIH8jehU8Zsiej3LjteZaYEah/438x+yVnS2Zdp9SP5R57aLgs0+54kZomR5xIUTIcSNyx/OIPrYfxhexWqIr5f6Uvwz0F9Jb0+4rTPiDzrjYblWrMFt48V/ExamG9NFO1eYiOad0fsp8yPIZp3R+yZjIZp3R+yZjIZp3R+yZjIZp3R+yZjIZp3R+yZjIZp3R+yZgZp3R+yZjIZp3R+yZjI+ks6JCe2JCLmRGmrXsdRw3EFePJrJnqzWxZeC+NyYg0ZPw8+z71mSIo9JtQ1/8ArxVO3CreJPC5+5blkW5AmoTY0B+VDdoJa4e4iqpSTTyZOnmbv0pnT7ivD0fSmdPuKA4GEGDcnO1MRuTE+9Zc/jdR3EFRzrjMt4fHXUfa9Oj2K+tDF9MsfSC6HGZzOrku9prv+ieCrSw8lsbdXjNLj500/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resources.woodlands-junior.kent.sch.uk/customs/images/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34" y="387819"/>
            <a:ext cx="2135203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en/thumb/0/05/Flag_of_Brazil.svg/720px-Flag_of_Brazi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78" y="367014"/>
            <a:ext cx="2005721" cy="14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enchantedlearning.com/asia/russia/flag/Flagbig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7" b="3611"/>
          <a:stretch/>
        </p:blipFill>
        <p:spPr bwMode="auto">
          <a:xfrm>
            <a:off x="7131435" y="367013"/>
            <a:ext cx="2059060" cy="14040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worldatlas.com/webimage/flags/countrys/zzzflags/cnlarg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434" y="2268809"/>
            <a:ext cx="2181447" cy="14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m0.i.pbase.com/u38/world_images/upload/24960610.szlgflag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37" y="2268809"/>
            <a:ext cx="1489612" cy="14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flagpedia.net/data/flags/big/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5" y="2268809"/>
            <a:ext cx="2185591" cy="14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upload.wikimedia.org/wikipedia/commons/thumb/9/9c/Flag_of_Denmark.svg/370px-Flag_of_Denmark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88" y="2268809"/>
            <a:ext cx="2112659" cy="14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5/51/Flag_of_North_Korea.svg/2000px-Flag_of_North_Kore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343" y="387819"/>
            <a:ext cx="2508365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cia.gov/library/publications/the-world-factbook/graphics/flags/large/ec-lgflag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79" y="2313359"/>
            <a:ext cx="2405129" cy="14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57" y="1686234"/>
            <a:ext cx="11206657" cy="4351338"/>
          </a:xfrm>
        </p:spPr>
        <p:txBody>
          <a:bodyPr>
            <a:noAutofit/>
          </a:bodyPr>
          <a:lstStyle/>
          <a:p>
            <a:r>
              <a:rPr lang="en-GB" sz="3600" dirty="0" smtClean="0"/>
              <a:t>We have only explored specialisation on a small scale.</a:t>
            </a:r>
          </a:p>
          <a:p>
            <a:r>
              <a:rPr lang="en-GB" sz="3600" dirty="0" smtClean="0"/>
              <a:t>But specialisation can also occur on a </a:t>
            </a:r>
            <a:r>
              <a:rPr lang="en-GB" sz="3600" b="1" dirty="0" smtClean="0">
                <a:solidFill>
                  <a:srgbClr val="00B050"/>
                </a:solidFill>
              </a:rPr>
              <a:t>global scale between nations.</a:t>
            </a:r>
          </a:p>
          <a:p>
            <a:endParaRPr lang="en-GB" sz="4000" b="1" dirty="0"/>
          </a:p>
          <a:p>
            <a:r>
              <a:rPr lang="en-GB" sz="4000" b="1" dirty="0" smtClean="0"/>
              <a:t>Using the concept of opportunity cost in your answer, explain why India produces bananas and the United Kingdom does not.</a:t>
            </a:r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52167" y="382669"/>
            <a:ext cx="110022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TRADE and SPECIALISATION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7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odmanufacture.co.uk/var/plain_site/storage/images/publications/food-beverage-nutrition/foodmanufacture.co.uk/people/uk-consumers-would-pay-more-for-fairtrade-bananas/8842010-1-eng-GB/UK-consumers-would-pay-more-for-Fairtrade-banan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118" y="4805283"/>
            <a:ext cx="2308882" cy="19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chem.uwimona.edu.jm/gifs/banz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836"/>
            <a:ext cx="4382814" cy="18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itanherald.com/np/media/2013/09/Banana-Plantation-e135845519769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7" r="10028"/>
          <a:stretch/>
        </p:blipFill>
        <p:spPr bwMode="auto">
          <a:xfrm>
            <a:off x="2685393" y="3872927"/>
            <a:ext cx="3394842" cy="22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untrytruevalue.com/media/images/3%20Tent%20Heater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39" y="882030"/>
            <a:ext cx="2181444" cy="21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omestyletour.org/wp-content/uploads/2014/09/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38" y="1245476"/>
            <a:ext cx="3066294" cy="20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javanonline.ir/files/fa/news/1393/8/3/102806_9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8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36"/>
          <a:stretch/>
        </p:blipFill>
        <p:spPr bwMode="auto">
          <a:xfrm>
            <a:off x="842082" y="1158804"/>
            <a:ext cx="2908727" cy="21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cvonline.com/arena/CachedBlob.aspx?guid=3171a770-6a4d-44fd-9d59-86113fb4466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7" y="3663459"/>
            <a:ext cx="2171325" cy="23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1105" y="4003513"/>
            <a:ext cx="2879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India specialises in banana production (20% of overall global production) as it is </a:t>
            </a:r>
            <a:r>
              <a:rPr lang="en-GB" b="1" dirty="0" smtClean="0">
                <a:solidFill>
                  <a:srgbClr val="FF0000"/>
                </a:solidFill>
              </a:rPr>
              <a:t>endowed with the inputs </a:t>
            </a:r>
            <a:r>
              <a:rPr lang="en-GB" b="1" dirty="0" smtClean="0"/>
              <a:t>required to produce them.</a:t>
            </a:r>
            <a:br>
              <a:rPr lang="en-GB" b="1" dirty="0" smtClean="0"/>
            </a:br>
            <a:r>
              <a:rPr lang="en-GB" b="1" dirty="0" smtClean="0"/>
              <a:t>So the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opportunity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cost </a:t>
            </a:r>
            <a:r>
              <a:rPr lang="en-GB" b="1" dirty="0" smtClean="0"/>
              <a:t>is lower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89491" y="171823"/>
            <a:ext cx="32968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However the UK </a:t>
            </a:r>
            <a:r>
              <a:rPr lang="en-GB" b="1" dirty="0" smtClean="0">
                <a:solidFill>
                  <a:srgbClr val="FF0000"/>
                </a:solidFill>
              </a:rPr>
              <a:t>is colder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/>
              <a:t>and has </a:t>
            </a:r>
            <a:r>
              <a:rPr lang="en-GB" b="1" dirty="0" smtClean="0">
                <a:solidFill>
                  <a:srgbClr val="FF0000"/>
                </a:solidFill>
              </a:rPr>
              <a:t>less rainfall </a:t>
            </a:r>
            <a:r>
              <a:rPr lang="en-GB" b="1" dirty="0" smtClean="0"/>
              <a:t>than India -</a:t>
            </a:r>
            <a:br>
              <a:rPr lang="en-GB" b="1" dirty="0" smtClean="0"/>
            </a:br>
            <a:r>
              <a:rPr lang="en-GB" b="1" dirty="0" smtClean="0"/>
              <a:t>therefore the opportunity </a:t>
            </a:r>
            <a:br>
              <a:rPr lang="en-GB" b="1" dirty="0" smtClean="0"/>
            </a:br>
            <a:r>
              <a:rPr lang="en-GB" b="1" dirty="0" smtClean="0"/>
              <a:t>costs of producing bananas is</a:t>
            </a:r>
            <a:br>
              <a:rPr lang="en-GB" b="1" dirty="0" smtClean="0"/>
            </a:br>
            <a:r>
              <a:rPr lang="en-GB" b="1" dirty="0" smtClean="0"/>
              <a:t>higher, </a:t>
            </a:r>
            <a:r>
              <a:rPr lang="en-GB" b="1" dirty="0" smtClean="0">
                <a:solidFill>
                  <a:srgbClr val="FF0000"/>
                </a:solidFill>
              </a:rPr>
              <a:t>as resources have to be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taken from other areas </a:t>
            </a:r>
            <a:r>
              <a:rPr lang="en-GB" b="1" dirty="0" smtClean="0"/>
              <a:t>of the </a:t>
            </a:r>
            <a:br>
              <a:rPr lang="en-GB" b="1" dirty="0" smtClean="0"/>
            </a:br>
            <a:r>
              <a:rPr lang="en-GB" b="1" dirty="0" smtClean="0"/>
              <a:t>economy to create the</a:t>
            </a:r>
            <a:br>
              <a:rPr lang="en-GB" b="1" dirty="0" smtClean="0"/>
            </a:br>
            <a:r>
              <a:rPr lang="en-GB" b="1" dirty="0" smtClean="0"/>
              <a:t>correct growing conditions.</a:t>
            </a:r>
          </a:p>
          <a:p>
            <a:r>
              <a:rPr lang="en-GB" b="1" dirty="0" smtClean="0"/>
              <a:t>So it is cheaper to import/trade.</a:t>
            </a:r>
            <a:endParaRPr lang="en-GB" b="1" dirty="0"/>
          </a:p>
        </p:txBody>
      </p:sp>
      <p:sp>
        <p:nvSpPr>
          <p:cNvPr id="6" name="Right Arrow 5"/>
          <p:cNvSpPr/>
          <p:nvPr/>
        </p:nvSpPr>
        <p:spPr>
          <a:xfrm rot="11188345">
            <a:off x="7734387" y="5759917"/>
            <a:ext cx="2049517" cy="966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4945914">
            <a:off x="9675308" y="3397996"/>
            <a:ext cx="2049517" cy="966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620257" y="3264001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Water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16908" y="3079335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Electricity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18431" y="3264001"/>
            <a:ext cx="245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Climate Control Systems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1058" y="22631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do we trade?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3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6" grpId="0" animBg="1"/>
      <p:bldP spid="2" grpId="0"/>
      <p:bldP spid="1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21" y="1339587"/>
            <a:ext cx="11858779" cy="4351338"/>
          </a:xfrm>
        </p:spPr>
        <p:txBody>
          <a:bodyPr>
            <a:noAutofit/>
          </a:bodyPr>
          <a:lstStyle/>
          <a:p>
            <a:r>
              <a:rPr lang="en-GB" sz="3300" dirty="0" smtClean="0"/>
              <a:t>Successful economies that </a:t>
            </a:r>
            <a:r>
              <a:rPr lang="en-GB" sz="3300" b="1" dirty="0" smtClean="0">
                <a:solidFill>
                  <a:srgbClr val="7030A0"/>
                </a:solidFill>
              </a:rPr>
              <a:t>engage in specialisation are able to produce more than they need </a:t>
            </a:r>
            <a:r>
              <a:rPr lang="en-GB" sz="3300" dirty="0" smtClean="0"/>
              <a:t>for </a:t>
            </a:r>
            <a:r>
              <a:rPr lang="en-GB" sz="3300" smtClean="0"/>
              <a:t>survival (no </a:t>
            </a:r>
            <a:r>
              <a:rPr lang="en-GB" sz="3300" dirty="0" smtClean="0"/>
              <a:t>longer subsistence).</a:t>
            </a:r>
          </a:p>
          <a:p>
            <a:r>
              <a:rPr lang="en-GB" sz="3300" dirty="0" smtClean="0"/>
              <a:t>These </a:t>
            </a:r>
            <a:r>
              <a:rPr lang="en-GB" sz="3300" b="1" dirty="0" smtClean="0">
                <a:solidFill>
                  <a:srgbClr val="FF0000"/>
                </a:solidFill>
              </a:rPr>
              <a:t>surpluses can be traded </a:t>
            </a:r>
            <a:r>
              <a:rPr lang="en-GB" sz="3300" dirty="0" smtClean="0"/>
              <a:t>with other economies.</a:t>
            </a:r>
          </a:p>
          <a:p>
            <a:r>
              <a:rPr lang="en-GB" sz="3300" dirty="0" smtClean="0"/>
              <a:t>Other economies can </a:t>
            </a:r>
            <a:r>
              <a:rPr lang="en-GB" sz="3300" b="1" dirty="0" smtClean="0">
                <a:solidFill>
                  <a:srgbClr val="00B050"/>
                </a:solidFill>
              </a:rPr>
              <a:t>produce goods at a lower opportunity cost, therefore (globally) resources are used more efficiently.</a:t>
            </a:r>
          </a:p>
          <a:p>
            <a:r>
              <a:rPr lang="en-GB" sz="3300" dirty="0" smtClean="0"/>
              <a:t>Trading means that </a:t>
            </a:r>
            <a:r>
              <a:rPr lang="en-GB" sz="3300" b="1" dirty="0" smtClean="0"/>
              <a:t>overall prosperity increases</a:t>
            </a:r>
            <a:r>
              <a:rPr lang="en-GB" sz="3300" dirty="0" smtClean="0"/>
              <a:t>.</a:t>
            </a:r>
          </a:p>
          <a:p>
            <a:endParaRPr lang="en-GB" sz="3300" dirty="0"/>
          </a:p>
          <a:p>
            <a:r>
              <a:rPr lang="en-GB" sz="3300" dirty="0" smtClean="0"/>
              <a:t>Trade means that </a:t>
            </a:r>
            <a:r>
              <a:rPr lang="en-GB" sz="3300" b="1" dirty="0" smtClean="0"/>
              <a:t>individual economies no longer need to attempt to produce everything </a:t>
            </a:r>
            <a:r>
              <a:rPr lang="en-GB" sz="3300" dirty="0" smtClean="0"/>
              <a:t>that it requires.</a:t>
            </a:r>
            <a:endParaRPr lang="en-GB" sz="3300" dirty="0"/>
          </a:p>
        </p:txBody>
      </p:sp>
      <p:sp>
        <p:nvSpPr>
          <p:cNvPr id="4" name="Rectangle 3"/>
          <p:cNvSpPr/>
          <p:nvPr/>
        </p:nvSpPr>
        <p:spPr>
          <a:xfrm>
            <a:off x="1533833" y="249933"/>
            <a:ext cx="9396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SPECIALISATION &amp; TRADE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5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383" y="189747"/>
            <a:ext cx="8536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TRADE – CASE STUDY*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077"/>
            <a:ext cx="12192000" cy="574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images-na.ssl-images-amazon.com/images/I/71mBDXSVQCL._SY45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1445342"/>
            <a:ext cx="10822858" cy="473162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Economies without money would rely upon </a:t>
            </a:r>
            <a:r>
              <a:rPr lang="en-GB" sz="3600" b="1" dirty="0" smtClean="0"/>
              <a:t>bartering </a:t>
            </a:r>
            <a:r>
              <a:rPr lang="en-GB" sz="3600" dirty="0" smtClean="0"/>
              <a:t>systems.</a:t>
            </a:r>
          </a:p>
          <a:p>
            <a:r>
              <a:rPr lang="en-GB" sz="3600" dirty="0" smtClean="0"/>
              <a:t>They would </a:t>
            </a:r>
            <a:r>
              <a:rPr lang="en-GB" sz="3600" b="1" dirty="0" smtClean="0">
                <a:solidFill>
                  <a:srgbClr val="7030A0"/>
                </a:solidFill>
              </a:rPr>
              <a:t>swap goods in exchange for other goods </a:t>
            </a:r>
            <a:r>
              <a:rPr lang="en-GB" sz="3600" dirty="0" smtClean="0"/>
              <a:t>that they wanted.</a:t>
            </a:r>
          </a:p>
          <a:p>
            <a:r>
              <a:rPr lang="en-GB" sz="3600" dirty="0" smtClean="0"/>
              <a:t>The biggest problem with this is that it </a:t>
            </a:r>
            <a:r>
              <a:rPr lang="en-GB" sz="3600" b="1" dirty="0" smtClean="0"/>
              <a:t>relies upon the other party wanting your good.</a:t>
            </a:r>
          </a:p>
          <a:p>
            <a:r>
              <a:rPr lang="en-GB" sz="3600" dirty="0" smtClean="0"/>
              <a:t>If somebody doesn’t want your tennis racket, then you cannot get the chair!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65" y="265847"/>
            <a:ext cx="11004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world without money…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1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12" y="5769944"/>
            <a:ext cx="10515600" cy="1088056"/>
          </a:xfrm>
        </p:spPr>
        <p:txBody>
          <a:bodyPr/>
          <a:lstStyle/>
          <a:p>
            <a:r>
              <a:rPr lang="en-GB" dirty="0"/>
              <a:t>With reference to Extract 1, assess the likely benefits of the division of labour in the production of wind turbines. (10)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88"/>
          <a:stretch/>
        </p:blipFill>
        <p:spPr bwMode="auto">
          <a:xfrm>
            <a:off x="863634" y="200121"/>
            <a:ext cx="10589611" cy="5332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41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1041766"/>
            <a:ext cx="11422967" cy="58162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In groups of 4 – you’ll have 3 1/2 minutes to produce as many coloured squares as you can. Each square must be: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6cm x 6cm</a:t>
            </a:r>
          </a:p>
          <a:p>
            <a:pPr marL="0" indent="0">
              <a:buNone/>
            </a:pPr>
            <a:r>
              <a:rPr lang="en-GB" dirty="0" smtClean="0"/>
              <a:t>Completely coloured in </a:t>
            </a:r>
          </a:p>
          <a:p>
            <a:pPr marL="0" indent="0">
              <a:buNone/>
            </a:pPr>
            <a:r>
              <a:rPr lang="en-GB" dirty="0" smtClean="0"/>
              <a:t>Have your team name written on a piece of paper and stuck in the centre.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Team that produces the most, Wins a prize!</a:t>
            </a:r>
          </a:p>
          <a:p>
            <a:pPr marL="0" indent="0">
              <a:buNone/>
            </a:pPr>
            <a:r>
              <a:rPr lang="en-GB" sz="2000" dirty="0" smtClean="0"/>
              <a:t>Paper must be cut individually, not placed</a:t>
            </a:r>
            <a:br>
              <a:rPr lang="en-GB" sz="2000" dirty="0" smtClean="0"/>
            </a:br>
            <a:r>
              <a:rPr lang="en-GB" sz="2000" dirty="0" smtClean="0"/>
              <a:t>on top of each other!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Every faulty product will be deducted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from your final total!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18436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TASK!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0136" y="171281"/>
            <a:ext cx="5871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sz="2000" dirty="0">
                <a:hlinkClick r:id="rId2"/>
              </a:rPr>
              <a:t>www.classtools.net/education-games-php/timer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346731" y="4035973"/>
            <a:ext cx="2979683" cy="231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6cm  x 6cm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2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1386348"/>
            <a:ext cx="10822858" cy="4790615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There are four main functions of money that you need to know: 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M</a:t>
            </a:r>
            <a:r>
              <a:rPr lang="en-GB" sz="3200" b="1" dirty="0" smtClean="0">
                <a:solidFill>
                  <a:srgbClr val="FF0000"/>
                </a:solidFill>
              </a:rPr>
              <a:t>edium </a:t>
            </a:r>
            <a:r>
              <a:rPr lang="en-GB" sz="3200" b="1" dirty="0">
                <a:solidFill>
                  <a:srgbClr val="FF0000"/>
                </a:solidFill>
              </a:rPr>
              <a:t>of </a:t>
            </a:r>
            <a:r>
              <a:rPr lang="en-GB" sz="3200" b="1" dirty="0" smtClean="0">
                <a:solidFill>
                  <a:srgbClr val="FF0000"/>
                </a:solidFill>
              </a:rPr>
              <a:t>exchange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M</a:t>
            </a:r>
            <a:r>
              <a:rPr lang="en-GB" sz="3200" b="1" dirty="0" smtClean="0">
                <a:solidFill>
                  <a:srgbClr val="FF0000"/>
                </a:solidFill>
              </a:rPr>
              <a:t>easure </a:t>
            </a:r>
            <a:r>
              <a:rPr lang="en-GB" sz="3200" b="1" dirty="0">
                <a:solidFill>
                  <a:srgbClr val="FF0000"/>
                </a:solidFill>
              </a:rPr>
              <a:t>of </a:t>
            </a:r>
            <a:r>
              <a:rPr lang="en-GB" sz="3200" b="1" dirty="0" smtClean="0">
                <a:solidFill>
                  <a:srgbClr val="FF0000"/>
                </a:solidFill>
              </a:rPr>
              <a:t>value</a:t>
            </a:r>
          </a:p>
          <a:p>
            <a:pPr lvl="1"/>
            <a:r>
              <a:rPr lang="en-GB" sz="3200" b="1" dirty="0" smtClean="0">
                <a:solidFill>
                  <a:srgbClr val="FF0000"/>
                </a:solidFill>
              </a:rPr>
              <a:t>Store </a:t>
            </a:r>
            <a:r>
              <a:rPr lang="en-GB" sz="3200" b="1" dirty="0">
                <a:solidFill>
                  <a:srgbClr val="FF0000"/>
                </a:solidFill>
              </a:rPr>
              <a:t>of value, 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M</a:t>
            </a:r>
            <a:r>
              <a:rPr lang="en-GB" sz="3200" b="1" dirty="0" smtClean="0">
                <a:solidFill>
                  <a:srgbClr val="FF0000"/>
                </a:solidFill>
              </a:rPr>
              <a:t>ethod </a:t>
            </a:r>
            <a:r>
              <a:rPr lang="en-GB" sz="3200" b="1" dirty="0">
                <a:solidFill>
                  <a:srgbClr val="FF0000"/>
                </a:solidFill>
              </a:rPr>
              <a:t>of deferred </a:t>
            </a:r>
            <a:r>
              <a:rPr lang="en-GB" sz="3200" b="1" dirty="0" smtClean="0">
                <a:solidFill>
                  <a:srgbClr val="FF0000"/>
                </a:solidFill>
              </a:rPr>
              <a:t>payment</a:t>
            </a:r>
            <a:r>
              <a:rPr lang="en-GB" sz="3200" b="1" dirty="0">
                <a:solidFill>
                  <a:srgbClr val="FF0000"/>
                </a:solidFill>
              </a:rPr>
              <a:t>.</a:t>
            </a:r>
          </a:p>
          <a:p>
            <a:r>
              <a:rPr lang="en-GB" sz="3200" dirty="0" smtClean="0"/>
              <a:t>Each group will be </a:t>
            </a:r>
            <a:r>
              <a:rPr lang="en-GB" sz="3600" b="1" u="sng" dirty="0" smtClean="0">
                <a:solidFill>
                  <a:srgbClr val="7030A0"/>
                </a:solidFill>
              </a:rPr>
              <a:t>designated one function</a:t>
            </a:r>
            <a:r>
              <a:rPr lang="en-GB" sz="3200" dirty="0" smtClean="0"/>
              <a:t>. Use the list of questions to explore the function and be ready to share your ideas with the class.</a:t>
            </a:r>
          </a:p>
          <a:p>
            <a:r>
              <a:rPr lang="en-GB" sz="3200" dirty="0" smtClean="0"/>
              <a:t>Complete the table provided.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5765" y="265847"/>
            <a:ext cx="11004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FUNCTIONS OF MONEY…*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7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11" y="1430593"/>
            <a:ext cx="11757927" cy="4810761"/>
          </a:xfrm>
        </p:spPr>
        <p:txBody>
          <a:bodyPr>
            <a:noAutofit/>
          </a:bodyPr>
          <a:lstStyle/>
          <a:p>
            <a:pPr lvl="0"/>
            <a:r>
              <a:rPr lang="en-US" sz="3000" dirty="0" smtClean="0"/>
              <a:t>The </a:t>
            </a:r>
            <a:r>
              <a:rPr lang="en-US" sz="3000" dirty="0"/>
              <a:t>most important function of money. Money is used to purchase goods and services. </a:t>
            </a:r>
            <a:endParaRPr lang="en-US" sz="3000" dirty="0" smtClean="0"/>
          </a:p>
          <a:p>
            <a:pPr lvl="0"/>
            <a:r>
              <a:rPr lang="en-US" sz="3000" dirty="0" smtClean="0"/>
              <a:t>A </a:t>
            </a:r>
            <a:r>
              <a:rPr lang="en-US" sz="3000" dirty="0"/>
              <a:t>worker accepts payment in money because </a:t>
            </a:r>
            <a:r>
              <a:rPr lang="en-US" sz="3000" b="1" dirty="0">
                <a:solidFill>
                  <a:srgbClr val="FF0000"/>
                </a:solidFill>
              </a:rPr>
              <a:t>she knows that she will be able to use that money to buy products </a:t>
            </a:r>
            <a:r>
              <a:rPr lang="en-US" sz="3000" dirty="0"/>
              <a:t>in shops. </a:t>
            </a:r>
            <a:endParaRPr lang="en-US" sz="3000" dirty="0" smtClean="0"/>
          </a:p>
          <a:p>
            <a:pPr lvl="0"/>
            <a:r>
              <a:rPr lang="en-US" sz="3000" dirty="0" smtClean="0"/>
              <a:t>There </a:t>
            </a:r>
            <a:r>
              <a:rPr lang="en-US" sz="3000" dirty="0"/>
              <a:t>is no money in a </a:t>
            </a:r>
            <a:r>
              <a:rPr lang="en-US" sz="3000" b="1" dirty="0">
                <a:solidFill>
                  <a:srgbClr val="0070C0"/>
                </a:solidFill>
              </a:rPr>
              <a:t>barter </a:t>
            </a:r>
            <a:r>
              <a:rPr lang="en-US" sz="3000" dirty="0"/>
              <a:t>economy. Exchange is conducted directly by swapping one good with another. For instance, a farmer might trade a cow in order to acquire a carpet. </a:t>
            </a:r>
            <a:endParaRPr lang="en-US" sz="3000" dirty="0" smtClean="0"/>
          </a:p>
          <a:p>
            <a:pPr lvl="0"/>
            <a:r>
              <a:rPr lang="en-US" sz="3000" dirty="0" smtClean="0"/>
              <a:t>This </a:t>
            </a:r>
            <a:r>
              <a:rPr lang="en-US" sz="3000" dirty="0"/>
              <a:t>is problematic as it requires a </a:t>
            </a:r>
            <a:r>
              <a:rPr lang="en-US" sz="3000" b="1" dirty="0">
                <a:solidFill>
                  <a:srgbClr val="7030A0"/>
                </a:solidFill>
              </a:rPr>
              <a:t>double coincidence of wants. </a:t>
            </a:r>
            <a:r>
              <a:rPr lang="en-US" sz="3000" dirty="0" smtClean="0"/>
              <a:t>Which requires </a:t>
            </a:r>
            <a:r>
              <a:rPr lang="en-US" sz="3000" dirty="0"/>
              <a:t>that each part in the transaction wants what the other party has to offer. </a:t>
            </a:r>
            <a:endParaRPr lang="en-GB" sz="3000" dirty="0"/>
          </a:p>
        </p:txBody>
      </p:sp>
      <p:sp>
        <p:nvSpPr>
          <p:cNvPr id="4" name="Rectangle 3"/>
          <p:cNvSpPr/>
          <p:nvPr/>
        </p:nvSpPr>
        <p:spPr>
          <a:xfrm>
            <a:off x="15765" y="265847"/>
            <a:ext cx="11004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Medium of Exchange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9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11" y="1342103"/>
            <a:ext cx="11757927" cy="4899252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Money </a:t>
            </a:r>
            <a:r>
              <a:rPr lang="en-US" sz="3200" dirty="0"/>
              <a:t>acts as a </a:t>
            </a:r>
            <a:r>
              <a:rPr lang="en-US" sz="3200" b="1" dirty="0">
                <a:solidFill>
                  <a:srgbClr val="7030A0"/>
                </a:solidFill>
              </a:rPr>
              <a:t>unit of account</a:t>
            </a:r>
            <a:r>
              <a:rPr lang="en-US" sz="3200" dirty="0">
                <a:solidFill>
                  <a:srgbClr val="7030A0"/>
                </a:solidFill>
              </a:rPr>
              <a:t>. </a:t>
            </a:r>
            <a:r>
              <a:rPr lang="en-US" sz="3200" dirty="0"/>
              <a:t>If a dress costs £30 and a skirt costs £15, we know that the value of one dress equals the value of two skirts. </a:t>
            </a:r>
            <a:endParaRPr lang="en-US" sz="3200" dirty="0" smtClean="0"/>
          </a:p>
          <a:p>
            <a:pPr lvl="0"/>
            <a:r>
              <a:rPr lang="en-US" sz="3200" dirty="0" smtClean="0"/>
              <a:t>Inflation reduces the ability of money to act as a unit of account, as the </a:t>
            </a:r>
            <a:r>
              <a:rPr lang="en-US" sz="3200" b="1" dirty="0" smtClean="0">
                <a:solidFill>
                  <a:srgbClr val="00B0F0"/>
                </a:solidFill>
              </a:rPr>
              <a:t>price of different goods can change by the hour </a:t>
            </a:r>
            <a:r>
              <a:rPr lang="en-US" sz="3200" dirty="0" smtClean="0"/>
              <a:t>in serious situation!</a:t>
            </a:r>
          </a:p>
          <a:p>
            <a:pPr lvl="0"/>
            <a:r>
              <a:rPr lang="en-US" sz="3200" dirty="0" smtClean="0"/>
              <a:t>This </a:t>
            </a:r>
            <a:r>
              <a:rPr lang="en-US" sz="3200" dirty="0"/>
              <a:t>becomes </a:t>
            </a:r>
            <a:r>
              <a:rPr lang="en-US" sz="3200" dirty="0" smtClean="0"/>
              <a:t>problematic </a:t>
            </a:r>
            <a:r>
              <a:rPr lang="en-US" sz="3200" dirty="0"/>
              <a:t>in a bartering system, as </a:t>
            </a:r>
            <a:r>
              <a:rPr lang="en-US" sz="3200" b="1" dirty="0">
                <a:solidFill>
                  <a:srgbClr val="00B050"/>
                </a:solidFill>
              </a:rPr>
              <a:t>people’s opinions of the value of certain items differ greatly</a:t>
            </a:r>
            <a:r>
              <a:rPr lang="en-US" sz="3200" dirty="0">
                <a:solidFill>
                  <a:srgbClr val="00B050"/>
                </a:solidFill>
              </a:rPr>
              <a:t>. </a:t>
            </a:r>
            <a:r>
              <a:rPr lang="en-US" sz="3200" dirty="0"/>
              <a:t>Somebody may place a greater value on the skirt and others may place a greater value on the dress.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5765" y="265847"/>
            <a:ext cx="11004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Measure of Value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9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11" y="1463039"/>
            <a:ext cx="11757927" cy="4778315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If people </a:t>
            </a:r>
            <a:r>
              <a:rPr lang="en-US" sz="3200" dirty="0"/>
              <a:t>lend money today, </a:t>
            </a:r>
            <a:r>
              <a:rPr lang="en-US" sz="3200" b="1" dirty="0">
                <a:solidFill>
                  <a:srgbClr val="00B0F0"/>
                </a:solidFill>
              </a:rPr>
              <a:t>they will only do so if they think that they will be able to buy roughly the same amount of goods when it is paid back. 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pPr lvl="0"/>
            <a:r>
              <a:rPr lang="en-US" sz="3200" dirty="0" smtClean="0"/>
              <a:t>In </a:t>
            </a:r>
            <a:r>
              <a:rPr lang="en-US" sz="3200" dirty="0"/>
              <a:t>trade, a company which accepts an order at a fixed price today, for delivery and payment in a year’s time,</a:t>
            </a:r>
            <a:r>
              <a:rPr lang="en-US" sz="3200" b="1" dirty="0">
                <a:solidFill>
                  <a:srgbClr val="FF0000"/>
                </a:solidFill>
              </a:rPr>
              <a:t> will only do so if it is confident that the money it receives will have a value </a:t>
            </a:r>
            <a:r>
              <a:rPr lang="en-US" sz="3200" dirty="0" smtClean="0"/>
              <a:t>in the future.</a:t>
            </a:r>
          </a:p>
          <a:p>
            <a:pPr lvl="0"/>
            <a:r>
              <a:rPr lang="en-US" sz="3200" dirty="0" smtClean="0"/>
              <a:t>This </a:t>
            </a:r>
            <a:r>
              <a:rPr lang="en-US" sz="3200" b="1" dirty="0">
                <a:solidFill>
                  <a:srgbClr val="7030A0"/>
                </a:solidFill>
              </a:rPr>
              <a:t>allows contracts for future transactions to be created. </a:t>
            </a:r>
            <a:r>
              <a:rPr lang="en-US" sz="3200" dirty="0"/>
              <a:t>So again money must link the present and future when it comes to borrowed as a well as saved money.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340229" y="265847"/>
            <a:ext cx="11004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 of deferred payment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1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292412"/>
            <a:ext cx="11757927" cy="5668824"/>
          </a:xfrm>
        </p:spPr>
        <p:txBody>
          <a:bodyPr>
            <a:noAutofit/>
          </a:bodyPr>
          <a:lstStyle/>
          <a:p>
            <a:pPr lvl="0"/>
            <a:r>
              <a:rPr lang="en-US" sz="2900" dirty="0" smtClean="0"/>
              <a:t>A </a:t>
            </a:r>
            <a:r>
              <a:rPr lang="en-US" sz="2900" dirty="0"/>
              <a:t>worker receiving wages is unlikely to spend the money immediately. They </a:t>
            </a:r>
            <a:r>
              <a:rPr lang="en-US" sz="2900" b="1" dirty="0">
                <a:solidFill>
                  <a:srgbClr val="FF0000"/>
                </a:solidFill>
              </a:rPr>
              <a:t>may defer spending because it is more convenient to spend </a:t>
            </a:r>
            <a:r>
              <a:rPr lang="en-US" sz="2900" b="1" dirty="0" smtClean="0">
                <a:solidFill>
                  <a:srgbClr val="FF0000"/>
                </a:solidFill>
              </a:rPr>
              <a:t>later</a:t>
            </a:r>
            <a:r>
              <a:rPr lang="en-US" sz="2900" b="1" dirty="0">
                <a:solidFill>
                  <a:srgbClr val="FF0000"/>
                </a:solidFill>
              </a:rPr>
              <a:t>.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2900" dirty="0" smtClean="0"/>
              <a:t>A </a:t>
            </a:r>
            <a:r>
              <a:rPr lang="en-US" sz="2900" dirty="0"/>
              <a:t>worker would </a:t>
            </a:r>
            <a:r>
              <a:rPr lang="en-US" sz="2900" b="1" dirty="0">
                <a:solidFill>
                  <a:srgbClr val="0070C0"/>
                </a:solidFill>
              </a:rPr>
              <a:t>only do this though if they can buy in the future, approximately equal to what they can buy today. </a:t>
            </a:r>
            <a:r>
              <a:rPr lang="en-US" sz="2900" dirty="0"/>
              <a:t>So money links the present and the future. It acts as a store of value</a:t>
            </a:r>
            <a:r>
              <a:rPr lang="en-US" sz="2900" dirty="0" smtClean="0"/>
              <a:t>.</a:t>
            </a:r>
          </a:p>
          <a:p>
            <a:pPr lvl="0"/>
            <a:r>
              <a:rPr lang="en-US" sz="2900" dirty="0" smtClean="0"/>
              <a:t>For </a:t>
            </a:r>
            <a:r>
              <a:rPr lang="en-US" sz="2900" dirty="0"/>
              <a:t>example, if somebody earns £10 and knows that they can buy two chairs today, but actually doesn’t need them until next week, </a:t>
            </a:r>
            <a:r>
              <a:rPr lang="en-US" sz="2900" b="1" dirty="0">
                <a:solidFill>
                  <a:srgbClr val="00B050"/>
                </a:solidFill>
              </a:rPr>
              <a:t>they can delay the purchase of the chairs knowing full well that their £10 can still purchase two chairs</a:t>
            </a:r>
            <a:r>
              <a:rPr lang="en-US" sz="2900" dirty="0"/>
              <a:t> in the future. </a:t>
            </a:r>
            <a:endParaRPr lang="en-US" sz="2900" dirty="0" smtClean="0"/>
          </a:p>
          <a:p>
            <a:pPr lvl="0"/>
            <a:r>
              <a:rPr lang="en-US" sz="2900" dirty="0" smtClean="0"/>
              <a:t>High </a:t>
            </a:r>
            <a:r>
              <a:rPr lang="en-US" sz="2900" dirty="0"/>
              <a:t>inflation destroys this link </a:t>
            </a:r>
            <a:r>
              <a:rPr lang="en-US" sz="2900" b="1" dirty="0">
                <a:solidFill>
                  <a:srgbClr val="7030A0"/>
                </a:solidFill>
              </a:rPr>
              <a:t>because money in the future is worth far less than money </a:t>
            </a:r>
            <a:r>
              <a:rPr lang="en-US" sz="2900" b="1" dirty="0" smtClean="0">
                <a:solidFill>
                  <a:srgbClr val="7030A0"/>
                </a:solidFill>
              </a:rPr>
              <a:t>today</a:t>
            </a:r>
            <a:r>
              <a:rPr lang="en-US" sz="2900" dirty="0"/>
              <a:t> </a:t>
            </a:r>
            <a:r>
              <a:rPr lang="en-US" sz="2900" dirty="0" smtClean="0"/>
              <a:t>(they can buyer fewer chairs).</a:t>
            </a:r>
            <a:endParaRPr lang="en-GB" sz="2900" dirty="0"/>
          </a:p>
        </p:txBody>
      </p:sp>
      <p:sp>
        <p:nvSpPr>
          <p:cNvPr id="4" name="Rectangle 3"/>
          <p:cNvSpPr/>
          <p:nvPr/>
        </p:nvSpPr>
        <p:spPr>
          <a:xfrm>
            <a:off x="15765" y="265847"/>
            <a:ext cx="11004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Store of Value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9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2083</Words>
  <Application>Microsoft Office PowerPoint</Application>
  <PresentationFormat>Widescreen</PresentationFormat>
  <Paragraphs>197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Wilson</dc:creator>
  <cp:lastModifiedBy>Michael Wilson</cp:lastModifiedBy>
  <cp:revision>226</cp:revision>
  <dcterms:created xsi:type="dcterms:W3CDTF">2013-12-06T10:07:58Z</dcterms:created>
  <dcterms:modified xsi:type="dcterms:W3CDTF">2017-09-30T10:24:04Z</dcterms:modified>
</cp:coreProperties>
</file>