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66" r:id="rId4"/>
    <p:sldId id="293" r:id="rId5"/>
    <p:sldId id="258" r:id="rId6"/>
    <p:sldId id="274" r:id="rId7"/>
    <p:sldId id="284" r:id="rId8"/>
    <p:sldId id="303" r:id="rId9"/>
    <p:sldId id="301" r:id="rId10"/>
    <p:sldId id="269" r:id="rId11"/>
    <p:sldId id="298" r:id="rId12"/>
    <p:sldId id="299" r:id="rId13"/>
    <p:sldId id="300" r:id="rId14"/>
    <p:sldId id="315" r:id="rId15"/>
    <p:sldId id="316" r:id="rId16"/>
    <p:sldId id="294" r:id="rId17"/>
    <p:sldId id="312" r:id="rId18"/>
    <p:sldId id="302" r:id="rId19"/>
    <p:sldId id="313" r:id="rId20"/>
    <p:sldId id="314" r:id="rId21"/>
    <p:sldId id="295" r:id="rId22"/>
    <p:sldId id="317" r:id="rId23"/>
    <p:sldId id="304" r:id="rId24"/>
    <p:sldId id="318" r:id="rId25"/>
    <p:sldId id="296" r:id="rId26"/>
    <p:sldId id="310" r:id="rId27"/>
    <p:sldId id="297" r:id="rId28"/>
    <p:sldId id="305" r:id="rId29"/>
    <p:sldId id="311" r:id="rId30"/>
    <p:sldId id="309" r:id="rId31"/>
    <p:sldId id="286" r:id="rId32"/>
    <p:sldId id="287" r:id="rId33"/>
    <p:sldId id="288" r:id="rId34"/>
    <p:sldId id="306"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64" autoAdjust="0"/>
  </p:normalViewPr>
  <p:slideViewPr>
    <p:cSldViewPr snapToGrid="0">
      <p:cViewPr varScale="1">
        <p:scale>
          <a:sx n="61" d="100"/>
          <a:sy n="61"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a:t>
            </a:fld>
            <a:endParaRPr lang="en-GB"/>
          </a:p>
        </p:txBody>
      </p:sp>
    </p:spTree>
    <p:extLst>
      <p:ext uri="{BB962C8B-B14F-4D97-AF65-F5344CB8AC3E}">
        <p14:creationId xmlns:p14="http://schemas.microsoft.com/office/powerpoint/2010/main" val="377635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lead to a discussion where</a:t>
            </a:r>
            <a:r>
              <a:rPr lang="en-GB" baseline="0" dirty="0"/>
              <a:t> the students work out that without some numbers behind the projects in terms of costs and projected returns they cannot be compared or chosen between – a good time to introduce investment appraisal.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16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96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31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5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844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321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883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545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421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091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654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25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678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5553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67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3/23/2021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653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investopedia.com/terms/a/arr.as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0znLotQ0IV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Q6CZGlyF_b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1000" b="1" dirty="0">
                <a:solidFill>
                  <a:srgbClr val="0070C0"/>
                </a:solidFill>
              </a:rPr>
              <a:t>Edexcel A2 Business</a:t>
            </a:r>
          </a:p>
          <a:p>
            <a:endParaRPr lang="en-GB" sz="4000" dirty="0"/>
          </a:p>
          <a:p>
            <a:endParaRPr lang="en-GB" sz="4000" dirty="0"/>
          </a:p>
          <a:p>
            <a:r>
              <a:rPr lang="en-GB" sz="9800" dirty="0"/>
              <a:t>3.3.2 Investment appraisal</a:t>
            </a:r>
          </a:p>
          <a:p>
            <a:endParaRPr lang="en-GB" sz="4000" dirty="0"/>
          </a:p>
          <a:p>
            <a:endParaRPr lang="en-GB" sz="4000" dirty="0"/>
          </a:p>
          <a:p>
            <a:r>
              <a:rPr lang="en-GB" sz="11200" dirty="0"/>
              <a:t>Revisionstation</a:t>
            </a:r>
            <a:endParaRPr lang="en-GB" sz="4000" dirty="0"/>
          </a:p>
        </p:txBody>
      </p:sp>
      <p:pic>
        <p:nvPicPr>
          <p:cNvPr id="6" name="Picture 5"/>
          <p:cNvPicPr>
            <a:picLocks noChangeAspect="1"/>
          </p:cNvPicPr>
          <p:nvPr/>
        </p:nvPicPr>
        <p:blipFill>
          <a:blip r:embed="rId3"/>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Payback - explained</a:t>
            </a:r>
          </a:p>
        </p:txBody>
      </p:sp>
      <p:graphicFrame>
        <p:nvGraphicFramePr>
          <p:cNvPr id="8" name="Content Placeholder 4"/>
          <p:cNvGraphicFramePr>
            <a:graphicFrameLocks noGrp="1"/>
          </p:cNvGraphicFramePr>
          <p:nvPr>
            <p:ph sz="half" idx="1"/>
            <p:extLst>
              <p:ext uri="{D42A27DB-BD31-4B8C-83A1-F6EECF244321}">
                <p14:modId xmlns:p14="http://schemas.microsoft.com/office/powerpoint/2010/main" val="505645797"/>
              </p:ext>
            </p:extLst>
          </p:nvPr>
        </p:nvGraphicFramePr>
        <p:xfrm>
          <a:off x="544287" y="2132857"/>
          <a:ext cx="5623719" cy="3600327"/>
        </p:xfrm>
        <a:graphic>
          <a:graphicData uri="http://schemas.openxmlformats.org/drawingml/2006/table">
            <a:tbl>
              <a:tblPr firstRow="1" firstCol="1" bandRow="1">
                <a:tableStyleId>{93296810-A885-4BE3-A3E7-6D5BEEA58F35}</a:tableStyleId>
              </a:tblPr>
              <a:tblGrid>
                <a:gridCol w="1174014">
                  <a:extLst>
                    <a:ext uri="{9D8B030D-6E8A-4147-A177-3AD203B41FA5}">
                      <a16:colId xmlns:a16="http://schemas.microsoft.com/office/drawing/2014/main" val="20000"/>
                    </a:ext>
                  </a:extLst>
                </a:gridCol>
                <a:gridCol w="1153042">
                  <a:extLst>
                    <a:ext uri="{9D8B030D-6E8A-4147-A177-3AD203B41FA5}">
                      <a16:colId xmlns:a16="http://schemas.microsoft.com/office/drawing/2014/main" val="20001"/>
                    </a:ext>
                  </a:extLst>
                </a:gridCol>
                <a:gridCol w="1109661">
                  <a:extLst>
                    <a:ext uri="{9D8B030D-6E8A-4147-A177-3AD203B41FA5}">
                      <a16:colId xmlns:a16="http://schemas.microsoft.com/office/drawing/2014/main" val="20002"/>
                    </a:ext>
                  </a:extLst>
                </a:gridCol>
                <a:gridCol w="1023475">
                  <a:extLst>
                    <a:ext uri="{9D8B030D-6E8A-4147-A177-3AD203B41FA5}">
                      <a16:colId xmlns:a16="http://schemas.microsoft.com/office/drawing/2014/main" val="20003"/>
                    </a:ext>
                  </a:extLst>
                </a:gridCol>
                <a:gridCol w="1163527">
                  <a:extLst>
                    <a:ext uri="{9D8B030D-6E8A-4147-A177-3AD203B41FA5}">
                      <a16:colId xmlns:a16="http://schemas.microsoft.com/office/drawing/2014/main" val="20004"/>
                    </a:ext>
                  </a:extLst>
                </a:gridCol>
              </a:tblGrid>
              <a:tr h="904257">
                <a:tc>
                  <a:txBody>
                    <a:bodyPr/>
                    <a:lstStyle/>
                    <a:p>
                      <a:pPr>
                        <a:lnSpc>
                          <a:spcPct val="115000"/>
                        </a:lnSpc>
                        <a:spcAft>
                          <a:spcPts val="1000"/>
                        </a:spcAft>
                      </a:pPr>
                      <a:r>
                        <a:rPr lang="en-GB" sz="1600" dirty="0">
                          <a:solidFill>
                            <a:schemeClr val="tx1"/>
                          </a:solidFill>
                          <a:effectLst/>
                          <a:latin typeface="Arial Black" panose="020B0A04020102020204" pitchFamily="34" charset="0"/>
                        </a:rPr>
                        <a:t>Cash flows (£000s)</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3</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4</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9345">
                <a:tc>
                  <a:txBody>
                    <a:bodyPr/>
                    <a:lstStyle/>
                    <a:p>
                      <a:pPr>
                        <a:lnSpc>
                          <a:spcPct val="115000"/>
                        </a:lnSpc>
                        <a:spcAft>
                          <a:spcPts val="1000"/>
                        </a:spcAft>
                      </a:pPr>
                      <a:r>
                        <a:rPr lang="en-GB" sz="1600" dirty="0">
                          <a:solidFill>
                            <a:schemeClr val="tx1"/>
                          </a:solidFill>
                          <a:effectLst/>
                          <a:latin typeface="Arial Black" panose="020B0A04020102020204" pitchFamily="34" charset="0"/>
                        </a:rPr>
                        <a:t>Year 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-£95</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9345">
                <a:tc>
                  <a:txBody>
                    <a:bodyPr/>
                    <a:lstStyle/>
                    <a:p>
                      <a:pPr>
                        <a:lnSpc>
                          <a:spcPct val="115000"/>
                        </a:lnSpc>
                        <a:spcAft>
                          <a:spcPts val="1000"/>
                        </a:spcAft>
                      </a:pPr>
                      <a:r>
                        <a:rPr lang="en-GB" sz="1600">
                          <a:solidFill>
                            <a:schemeClr val="tx1"/>
                          </a:solidFill>
                          <a:effectLst/>
                          <a:latin typeface="Arial Black" panose="020B0A04020102020204" pitchFamily="34" charset="0"/>
                        </a:rPr>
                        <a:t>Year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9345">
                <a:tc>
                  <a:txBody>
                    <a:bodyPr/>
                    <a:lstStyle/>
                    <a:p>
                      <a:pPr>
                        <a:lnSpc>
                          <a:spcPct val="115000"/>
                        </a:lnSpc>
                        <a:spcAft>
                          <a:spcPts val="1000"/>
                        </a:spcAft>
                      </a:pPr>
                      <a:r>
                        <a:rPr lang="en-GB" sz="1600">
                          <a:solidFill>
                            <a:schemeClr val="tx1"/>
                          </a:solidFill>
                          <a:effectLst/>
                          <a:latin typeface="Arial Black" panose="020B0A04020102020204" pitchFamily="34" charset="0"/>
                        </a:rPr>
                        <a:t>Year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9345">
                <a:tc>
                  <a:txBody>
                    <a:bodyPr/>
                    <a:lstStyle/>
                    <a:p>
                      <a:pPr>
                        <a:lnSpc>
                          <a:spcPct val="115000"/>
                        </a:lnSpc>
                        <a:spcAft>
                          <a:spcPts val="1000"/>
                        </a:spcAft>
                      </a:pPr>
                      <a:r>
                        <a:rPr lang="en-GB" sz="1600">
                          <a:solidFill>
                            <a:schemeClr val="tx1"/>
                          </a:solidFill>
                          <a:effectLst/>
                          <a:latin typeface="Arial Black" panose="020B0A04020102020204" pitchFamily="34" charset="0"/>
                        </a:rPr>
                        <a:t>Year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9345">
                <a:tc>
                  <a:txBody>
                    <a:bodyPr/>
                    <a:lstStyle/>
                    <a:p>
                      <a:pPr>
                        <a:lnSpc>
                          <a:spcPct val="115000"/>
                        </a:lnSpc>
                        <a:spcAft>
                          <a:spcPts val="1000"/>
                        </a:spcAft>
                      </a:pPr>
                      <a:r>
                        <a:rPr lang="en-GB" sz="1600">
                          <a:solidFill>
                            <a:schemeClr val="tx1"/>
                          </a:solidFill>
                          <a:effectLst/>
                          <a:latin typeface="Arial Black" panose="020B0A04020102020204" pitchFamily="34" charset="0"/>
                        </a:rPr>
                        <a:t>Year 4</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9345">
                <a:tc>
                  <a:txBody>
                    <a:bodyPr/>
                    <a:lstStyle/>
                    <a:p>
                      <a:pPr>
                        <a:lnSpc>
                          <a:spcPct val="115000"/>
                        </a:lnSpc>
                        <a:spcAft>
                          <a:spcPts val="1000"/>
                        </a:spcAft>
                      </a:pPr>
                      <a:r>
                        <a:rPr lang="en-GB" sz="1600" dirty="0">
                          <a:solidFill>
                            <a:schemeClr val="tx1"/>
                          </a:solidFill>
                          <a:effectLst/>
                          <a:latin typeface="Arial Black" panose="020B0A04020102020204" pitchFamily="34" charset="0"/>
                        </a:rPr>
                        <a:t>Year 5</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£60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Content Placeholder 2"/>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GB" dirty="0"/>
              <a:t>A business needs to decide which project or proposal to invest in.  </a:t>
            </a:r>
          </a:p>
          <a:p>
            <a:r>
              <a:rPr lang="en-GB" dirty="0"/>
              <a:t>It cannot afford all four so it will have a number of methods to work out which one it should spend the money on.</a:t>
            </a:r>
          </a:p>
          <a:p>
            <a:r>
              <a:rPr lang="en-GB" dirty="0"/>
              <a:t>The table starts at year 0 because this is the amount invested in the project at the start</a:t>
            </a:r>
          </a:p>
          <a:p>
            <a:r>
              <a:rPr lang="en-GB" dirty="0"/>
              <a:t>For example, proposal 1 will cost £120,000</a:t>
            </a:r>
          </a:p>
        </p:txBody>
      </p:sp>
    </p:spTree>
    <p:extLst>
      <p:ext uri="{BB962C8B-B14F-4D97-AF65-F5344CB8AC3E}">
        <p14:creationId xmlns:p14="http://schemas.microsoft.com/office/powerpoint/2010/main" val="341810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Very simple </a:t>
            </a:r>
            <a:r>
              <a:rPr lang="en-GB" b="1" dirty="0">
                <a:ln w="1905"/>
                <a:solidFill>
                  <a:srgbClr val="0070C0"/>
                </a:solidFill>
                <a:effectLst>
                  <a:innerShdw blurRad="69850" dist="43180" dir="5400000">
                    <a:srgbClr val="000000">
                      <a:alpha val="65000"/>
                    </a:srgbClr>
                  </a:innerShdw>
                </a:effectLst>
              </a:rPr>
              <a:t>Payback</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dirty="0"/>
              <a:t>calculation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54209138"/>
              </p:ext>
            </p:extLst>
          </p:nvPr>
        </p:nvGraphicFramePr>
        <p:xfrm>
          <a:off x="435428" y="2121967"/>
          <a:ext cx="5498975" cy="3396033"/>
        </p:xfrm>
        <a:graphic>
          <a:graphicData uri="http://schemas.openxmlformats.org/drawingml/2006/table">
            <a:tbl>
              <a:tblPr firstRow="1" firstCol="1" bandRow="1">
                <a:tableStyleId>{93296810-A885-4BE3-A3E7-6D5BEEA58F35}</a:tableStyleId>
              </a:tblPr>
              <a:tblGrid>
                <a:gridCol w="1147972">
                  <a:extLst>
                    <a:ext uri="{9D8B030D-6E8A-4147-A177-3AD203B41FA5}">
                      <a16:colId xmlns:a16="http://schemas.microsoft.com/office/drawing/2014/main" val="20000"/>
                    </a:ext>
                  </a:extLst>
                </a:gridCol>
                <a:gridCol w="1127465">
                  <a:extLst>
                    <a:ext uri="{9D8B030D-6E8A-4147-A177-3AD203B41FA5}">
                      <a16:colId xmlns:a16="http://schemas.microsoft.com/office/drawing/2014/main" val="20001"/>
                    </a:ext>
                  </a:extLst>
                </a:gridCol>
                <a:gridCol w="1085047">
                  <a:extLst>
                    <a:ext uri="{9D8B030D-6E8A-4147-A177-3AD203B41FA5}">
                      <a16:colId xmlns:a16="http://schemas.microsoft.com/office/drawing/2014/main" val="20002"/>
                    </a:ext>
                  </a:extLst>
                </a:gridCol>
                <a:gridCol w="1000773">
                  <a:extLst>
                    <a:ext uri="{9D8B030D-6E8A-4147-A177-3AD203B41FA5}">
                      <a16:colId xmlns:a16="http://schemas.microsoft.com/office/drawing/2014/main" val="20003"/>
                    </a:ext>
                  </a:extLst>
                </a:gridCol>
                <a:gridCol w="1137718">
                  <a:extLst>
                    <a:ext uri="{9D8B030D-6E8A-4147-A177-3AD203B41FA5}">
                      <a16:colId xmlns:a16="http://schemas.microsoft.com/office/drawing/2014/main" val="20004"/>
                    </a:ext>
                  </a:extLst>
                </a:gridCol>
              </a:tblGrid>
              <a:tr h="1132011">
                <a:tc>
                  <a:txBody>
                    <a:bodyPr/>
                    <a:lstStyle/>
                    <a:p>
                      <a:pPr>
                        <a:lnSpc>
                          <a:spcPct val="115000"/>
                        </a:lnSpc>
                        <a:spcAft>
                          <a:spcPts val="1000"/>
                        </a:spcAft>
                      </a:pPr>
                      <a:r>
                        <a:rPr lang="en-GB" sz="1600" dirty="0">
                          <a:solidFill>
                            <a:schemeClr val="tx1"/>
                          </a:solidFill>
                          <a:effectLst/>
                          <a:latin typeface="Arial Black" panose="020B0A04020102020204" pitchFamily="34" charset="0"/>
                        </a:rPr>
                        <a:t>Cash flows (£000s)</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4</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7337">
                <a:tc>
                  <a:txBody>
                    <a:bodyPr/>
                    <a:lstStyle/>
                    <a:p>
                      <a:pPr>
                        <a:lnSpc>
                          <a:spcPct val="115000"/>
                        </a:lnSpc>
                        <a:spcAft>
                          <a:spcPts val="1000"/>
                        </a:spcAft>
                      </a:pPr>
                      <a:r>
                        <a:rPr lang="en-GB" sz="1600" dirty="0">
                          <a:solidFill>
                            <a:schemeClr val="tx1"/>
                          </a:solidFill>
                          <a:effectLst/>
                          <a:latin typeface="Arial Black" panose="020B0A04020102020204" pitchFamily="34" charset="0"/>
                        </a:rPr>
                        <a:t>Year 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-£95</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7337">
                <a:tc>
                  <a:txBody>
                    <a:bodyPr/>
                    <a:lstStyle/>
                    <a:p>
                      <a:pPr>
                        <a:lnSpc>
                          <a:spcPct val="115000"/>
                        </a:lnSpc>
                        <a:spcAft>
                          <a:spcPts val="1000"/>
                        </a:spcAft>
                      </a:pPr>
                      <a:r>
                        <a:rPr lang="en-GB" sz="1600">
                          <a:solidFill>
                            <a:schemeClr val="tx1"/>
                          </a:solidFill>
                          <a:effectLst/>
                          <a:latin typeface="Arial Black" panose="020B0A04020102020204" pitchFamily="34" charset="0"/>
                        </a:rPr>
                        <a:t>Year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£80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337">
                <a:tc>
                  <a:txBody>
                    <a:bodyPr/>
                    <a:lstStyle/>
                    <a:p>
                      <a:pPr>
                        <a:lnSpc>
                          <a:spcPct val="115000"/>
                        </a:lnSpc>
                        <a:spcAft>
                          <a:spcPts val="1000"/>
                        </a:spcAft>
                      </a:pPr>
                      <a:r>
                        <a:rPr lang="en-GB" sz="1600">
                          <a:solidFill>
                            <a:schemeClr val="tx1"/>
                          </a:solidFill>
                          <a:effectLst/>
                          <a:latin typeface="Arial Black" panose="020B0A04020102020204" pitchFamily="34" charset="0"/>
                        </a:rPr>
                        <a:t>Year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7337">
                <a:tc>
                  <a:txBody>
                    <a:bodyPr/>
                    <a:lstStyle/>
                    <a:p>
                      <a:pPr>
                        <a:lnSpc>
                          <a:spcPct val="115000"/>
                        </a:lnSpc>
                        <a:spcAft>
                          <a:spcPts val="1000"/>
                        </a:spcAft>
                      </a:pPr>
                      <a:r>
                        <a:rPr lang="en-GB" sz="1600">
                          <a:solidFill>
                            <a:schemeClr val="tx1"/>
                          </a:solidFill>
                          <a:effectLst/>
                          <a:latin typeface="Arial Black" panose="020B0A04020102020204" pitchFamily="34" charset="0"/>
                        </a:rPr>
                        <a:t>Year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337">
                <a:tc>
                  <a:txBody>
                    <a:bodyPr/>
                    <a:lstStyle/>
                    <a:p>
                      <a:pPr>
                        <a:lnSpc>
                          <a:spcPct val="115000"/>
                        </a:lnSpc>
                        <a:spcAft>
                          <a:spcPts val="1000"/>
                        </a:spcAft>
                      </a:pPr>
                      <a:r>
                        <a:rPr lang="en-GB" sz="1600" dirty="0">
                          <a:solidFill>
                            <a:schemeClr val="tx1"/>
                          </a:solidFill>
                          <a:effectLst/>
                          <a:latin typeface="Arial Black" panose="020B0A04020102020204" pitchFamily="34" charset="0"/>
                        </a:rPr>
                        <a:t>Year 4</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7337">
                <a:tc>
                  <a:txBody>
                    <a:bodyPr/>
                    <a:lstStyle/>
                    <a:p>
                      <a:pPr>
                        <a:lnSpc>
                          <a:spcPct val="115000"/>
                        </a:lnSpc>
                        <a:spcAft>
                          <a:spcPts val="1000"/>
                        </a:spcAft>
                      </a:pPr>
                      <a:r>
                        <a:rPr lang="en-GB" sz="1600" dirty="0">
                          <a:solidFill>
                            <a:schemeClr val="tx1"/>
                          </a:solidFill>
                          <a:effectLst/>
                          <a:latin typeface="Arial Black" panose="020B0A04020102020204" pitchFamily="34" charset="0"/>
                        </a:rPr>
                        <a:t>Year 5</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£60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ontent Placeholder 3"/>
          <p:cNvSpPr>
            <a:spLocks noGrp="1"/>
          </p:cNvSpPr>
          <p:nvPr>
            <p:ph sz="half" idx="2"/>
          </p:nvPr>
        </p:nvSpPr>
        <p:spPr/>
        <p:txBody>
          <a:bodyPr>
            <a:normAutofit/>
          </a:bodyPr>
          <a:lstStyle/>
          <a:p>
            <a:pPr marL="0" indent="0">
              <a:buNone/>
            </a:pPr>
            <a:r>
              <a:rPr lang="en-GB" b="1" dirty="0"/>
              <a:t>Lets look at proposal 1</a:t>
            </a:r>
          </a:p>
          <a:p>
            <a:r>
              <a:rPr lang="en-GB" dirty="0"/>
              <a:t>Year 0 is the investment so it will cost £120,000 to get the project going</a:t>
            </a:r>
          </a:p>
          <a:p>
            <a:r>
              <a:rPr lang="en-GB" dirty="0"/>
              <a:t>When will this be paid back?</a:t>
            </a:r>
          </a:p>
          <a:p>
            <a:r>
              <a:rPr lang="en-GB" dirty="0"/>
              <a:t>In year 2 the project made £80,000 from year one plus £40,000 from year 2.</a:t>
            </a:r>
          </a:p>
          <a:p>
            <a:r>
              <a:rPr lang="en-GB" dirty="0"/>
              <a:t>The project pays back in year 2</a:t>
            </a:r>
          </a:p>
        </p:txBody>
      </p:sp>
      <p:sp>
        <p:nvSpPr>
          <p:cNvPr id="6" name="Rounded Rectangle 5"/>
          <p:cNvSpPr/>
          <p:nvPr/>
        </p:nvSpPr>
        <p:spPr>
          <a:xfrm>
            <a:off x="3359696" y="5949280"/>
            <a:ext cx="6696744" cy="7200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prstClr val="white"/>
                </a:solidFill>
                <a:latin typeface="Calibri"/>
              </a:rPr>
              <a:t>Obviously this is too simple – so next slide find out what happens when its part way through a year</a:t>
            </a:r>
          </a:p>
        </p:txBody>
      </p:sp>
    </p:spTree>
    <p:extLst>
      <p:ext uri="{BB962C8B-B14F-4D97-AF65-F5344CB8AC3E}">
        <p14:creationId xmlns:p14="http://schemas.microsoft.com/office/powerpoint/2010/main" val="104656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102341" y="5593669"/>
            <a:ext cx="4536504" cy="12241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latin typeface="Calibri"/>
            </a:endParaRPr>
          </a:p>
        </p:txBody>
      </p:sp>
      <p:sp>
        <p:nvSpPr>
          <p:cNvPr id="2" name="Title 1"/>
          <p:cNvSpPr>
            <a:spLocks noGrp="1"/>
          </p:cNvSpPr>
          <p:nvPr>
            <p:ph type="title"/>
          </p:nvPr>
        </p:nvSpPr>
        <p:spPr>
          <a:xfrm>
            <a:off x="841151" y="202630"/>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r>
              <a:rPr lang="en-GB" b="1" dirty="0">
                <a:ln w="1905"/>
                <a:solidFill>
                  <a:srgbClr val="0070C0"/>
                </a:solidFill>
                <a:effectLst>
                  <a:innerShdw blurRad="69850" dist="43180" dir="5400000">
                    <a:srgbClr val="000000">
                      <a:alpha val="65000"/>
                    </a:srgbClr>
                  </a:innerShdw>
                </a:effectLst>
              </a:rPr>
              <a:t>Payback</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dirty="0"/>
              <a:t>calculation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77224255"/>
              </p:ext>
            </p:extLst>
          </p:nvPr>
        </p:nvGraphicFramePr>
        <p:xfrm>
          <a:off x="620486" y="2780929"/>
          <a:ext cx="5259489" cy="2898503"/>
        </p:xfrm>
        <a:graphic>
          <a:graphicData uri="http://schemas.openxmlformats.org/drawingml/2006/table">
            <a:tbl>
              <a:tblPr firstRow="1" firstCol="1" bandRow="1">
                <a:tableStyleId>{93296810-A885-4BE3-A3E7-6D5BEEA58F35}</a:tableStyleId>
              </a:tblPr>
              <a:tblGrid>
                <a:gridCol w="1097977">
                  <a:extLst>
                    <a:ext uri="{9D8B030D-6E8A-4147-A177-3AD203B41FA5}">
                      <a16:colId xmlns:a16="http://schemas.microsoft.com/office/drawing/2014/main" val="20000"/>
                    </a:ext>
                  </a:extLst>
                </a:gridCol>
                <a:gridCol w="1078363">
                  <a:extLst>
                    <a:ext uri="{9D8B030D-6E8A-4147-A177-3AD203B41FA5}">
                      <a16:colId xmlns:a16="http://schemas.microsoft.com/office/drawing/2014/main" val="20001"/>
                    </a:ext>
                  </a:extLst>
                </a:gridCol>
                <a:gridCol w="1037792">
                  <a:extLst>
                    <a:ext uri="{9D8B030D-6E8A-4147-A177-3AD203B41FA5}">
                      <a16:colId xmlns:a16="http://schemas.microsoft.com/office/drawing/2014/main" val="20002"/>
                    </a:ext>
                  </a:extLst>
                </a:gridCol>
                <a:gridCol w="957188">
                  <a:extLst>
                    <a:ext uri="{9D8B030D-6E8A-4147-A177-3AD203B41FA5}">
                      <a16:colId xmlns:a16="http://schemas.microsoft.com/office/drawing/2014/main" val="20003"/>
                    </a:ext>
                  </a:extLst>
                </a:gridCol>
                <a:gridCol w="1088169">
                  <a:extLst>
                    <a:ext uri="{9D8B030D-6E8A-4147-A177-3AD203B41FA5}">
                      <a16:colId xmlns:a16="http://schemas.microsoft.com/office/drawing/2014/main" val="20004"/>
                    </a:ext>
                  </a:extLst>
                </a:gridCol>
              </a:tblGrid>
              <a:tr h="966167">
                <a:tc>
                  <a:txBody>
                    <a:bodyPr/>
                    <a:lstStyle/>
                    <a:p>
                      <a:pPr>
                        <a:lnSpc>
                          <a:spcPct val="115000"/>
                        </a:lnSpc>
                        <a:spcAft>
                          <a:spcPts val="1000"/>
                        </a:spcAft>
                      </a:pPr>
                      <a:r>
                        <a:rPr lang="en-GB" sz="1600" dirty="0">
                          <a:solidFill>
                            <a:schemeClr val="tx1"/>
                          </a:solidFill>
                          <a:effectLst/>
                          <a:latin typeface="Arial Black" panose="020B0A04020102020204" pitchFamily="34" charset="0"/>
                        </a:rPr>
                        <a:t>Cash flows (£000s)</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1</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2</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4</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2056">
                <a:tc>
                  <a:txBody>
                    <a:bodyPr/>
                    <a:lstStyle/>
                    <a:p>
                      <a:pPr>
                        <a:lnSpc>
                          <a:spcPct val="115000"/>
                        </a:lnSpc>
                        <a:spcAft>
                          <a:spcPts val="1000"/>
                        </a:spcAft>
                      </a:pPr>
                      <a:r>
                        <a:rPr lang="en-GB" sz="1600" dirty="0">
                          <a:solidFill>
                            <a:schemeClr val="tx1"/>
                          </a:solidFill>
                          <a:effectLst/>
                          <a:latin typeface="Arial Black" panose="020B0A04020102020204" pitchFamily="34" charset="0"/>
                        </a:rPr>
                        <a:t>Year 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-£95</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2056">
                <a:tc>
                  <a:txBody>
                    <a:bodyPr/>
                    <a:lstStyle/>
                    <a:p>
                      <a:pPr>
                        <a:lnSpc>
                          <a:spcPct val="115000"/>
                        </a:lnSpc>
                        <a:spcAft>
                          <a:spcPts val="1000"/>
                        </a:spcAft>
                      </a:pPr>
                      <a:r>
                        <a:rPr lang="en-GB" sz="1600">
                          <a:solidFill>
                            <a:schemeClr val="tx1"/>
                          </a:solidFill>
                          <a:effectLst/>
                          <a:latin typeface="Arial Black" panose="020B0A04020102020204" pitchFamily="34" charset="0"/>
                        </a:rPr>
                        <a:t>Year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£80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£10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2056">
                <a:tc>
                  <a:txBody>
                    <a:bodyPr/>
                    <a:lstStyle/>
                    <a:p>
                      <a:pPr>
                        <a:lnSpc>
                          <a:spcPct val="115000"/>
                        </a:lnSpc>
                        <a:spcAft>
                          <a:spcPts val="1000"/>
                        </a:spcAft>
                      </a:pPr>
                      <a:r>
                        <a:rPr lang="en-GB" sz="1600">
                          <a:solidFill>
                            <a:schemeClr val="tx1"/>
                          </a:solidFill>
                          <a:effectLst/>
                          <a:latin typeface="Arial Black" panose="020B0A04020102020204" pitchFamily="34" charset="0"/>
                        </a:rPr>
                        <a:t>Year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2056">
                <a:tc>
                  <a:txBody>
                    <a:bodyPr/>
                    <a:lstStyle/>
                    <a:p>
                      <a:pPr>
                        <a:lnSpc>
                          <a:spcPct val="115000"/>
                        </a:lnSpc>
                        <a:spcAft>
                          <a:spcPts val="1000"/>
                        </a:spcAft>
                      </a:pPr>
                      <a:r>
                        <a:rPr lang="en-GB" sz="1600">
                          <a:solidFill>
                            <a:schemeClr val="tx1"/>
                          </a:solidFill>
                          <a:effectLst/>
                          <a:latin typeface="Arial Black" panose="020B0A04020102020204" pitchFamily="34" charset="0"/>
                        </a:rPr>
                        <a:t>Year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£90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2056">
                <a:tc>
                  <a:txBody>
                    <a:bodyPr/>
                    <a:lstStyle/>
                    <a:p>
                      <a:pPr>
                        <a:lnSpc>
                          <a:spcPct val="115000"/>
                        </a:lnSpc>
                        <a:spcAft>
                          <a:spcPts val="1000"/>
                        </a:spcAft>
                      </a:pPr>
                      <a:r>
                        <a:rPr lang="en-GB" sz="1600">
                          <a:solidFill>
                            <a:schemeClr val="tx1"/>
                          </a:solidFill>
                          <a:effectLst/>
                          <a:latin typeface="Arial Black" panose="020B0A04020102020204" pitchFamily="34" charset="0"/>
                        </a:rPr>
                        <a:t>Year 4</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£60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2056">
                <a:tc>
                  <a:txBody>
                    <a:bodyPr/>
                    <a:lstStyle/>
                    <a:p>
                      <a:pPr>
                        <a:lnSpc>
                          <a:spcPct val="115000"/>
                        </a:lnSpc>
                        <a:spcAft>
                          <a:spcPts val="1000"/>
                        </a:spcAft>
                      </a:pPr>
                      <a:r>
                        <a:rPr lang="en-GB" sz="1600" dirty="0">
                          <a:solidFill>
                            <a:schemeClr val="tx1"/>
                          </a:solidFill>
                          <a:effectLst/>
                          <a:latin typeface="Arial Black" panose="020B0A04020102020204" pitchFamily="34" charset="0"/>
                        </a:rPr>
                        <a:t>Year 5</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£60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ontent Placeholder 3"/>
          <p:cNvSpPr>
            <a:spLocks noGrp="1"/>
          </p:cNvSpPr>
          <p:nvPr>
            <p:ph sz="half" idx="2"/>
          </p:nvPr>
        </p:nvSpPr>
        <p:spPr>
          <a:xfrm>
            <a:off x="6172200" y="1600201"/>
            <a:ext cx="5105400" cy="4061048"/>
          </a:xfrm>
        </p:spPr>
        <p:txBody>
          <a:bodyPr>
            <a:normAutofit fontScale="92500" lnSpcReduction="10000"/>
          </a:bodyPr>
          <a:lstStyle/>
          <a:p>
            <a:pPr marL="0" indent="0">
              <a:buNone/>
            </a:pPr>
            <a:r>
              <a:rPr lang="en-GB" b="1" dirty="0"/>
              <a:t>Lets look at proposal 2</a:t>
            </a:r>
          </a:p>
          <a:p>
            <a:pPr marL="0" indent="0">
              <a:buNone/>
            </a:pPr>
            <a:r>
              <a:rPr lang="en-GB" dirty="0"/>
              <a:t>Its going to cost the business £95,000 to get this project up and running</a:t>
            </a:r>
          </a:p>
          <a:p>
            <a:r>
              <a:rPr lang="en-GB" dirty="0"/>
              <a:t>Year 1 the project makes £10,000</a:t>
            </a:r>
          </a:p>
          <a:p>
            <a:r>
              <a:rPr lang="en-GB" dirty="0"/>
              <a:t>Year 2 the project makes £40,000 </a:t>
            </a:r>
          </a:p>
          <a:p>
            <a:r>
              <a:rPr lang="en-GB" dirty="0"/>
              <a:t>Year 3 the project makes £40,000</a:t>
            </a:r>
          </a:p>
          <a:p>
            <a:r>
              <a:rPr lang="en-GB" dirty="0"/>
              <a:t>So far it has paid back £90,000</a:t>
            </a:r>
          </a:p>
          <a:p>
            <a:r>
              <a:rPr lang="en-GB" dirty="0"/>
              <a:t>Now we need £5,000 more from year 4 so:</a:t>
            </a:r>
          </a:p>
          <a:p>
            <a:endParaRPr lang="en-GB" dirty="0"/>
          </a:p>
          <a:p>
            <a:endParaRPr lang="en-GB" dirty="0"/>
          </a:p>
        </p:txBody>
      </p:sp>
      <p:sp>
        <p:nvSpPr>
          <p:cNvPr id="3" name="TextBox 2"/>
          <p:cNvSpPr txBox="1"/>
          <p:nvPr/>
        </p:nvSpPr>
        <p:spPr>
          <a:xfrm>
            <a:off x="6240017" y="5805264"/>
            <a:ext cx="710451" cy="369332"/>
          </a:xfrm>
          <a:prstGeom prst="rect">
            <a:avLst/>
          </a:prstGeom>
          <a:noFill/>
        </p:spPr>
        <p:txBody>
          <a:bodyPr wrap="none" rtlCol="0">
            <a:spAutoFit/>
          </a:bodyPr>
          <a:lstStyle/>
          <a:p>
            <a:r>
              <a:rPr lang="en-GB" dirty="0">
                <a:solidFill>
                  <a:prstClr val="black"/>
                </a:solidFill>
                <a:latin typeface="Calibri"/>
              </a:rPr>
              <a:t>5,000</a:t>
            </a:r>
          </a:p>
        </p:txBody>
      </p:sp>
      <p:sp>
        <p:nvSpPr>
          <p:cNvPr id="7" name="TextBox 6"/>
          <p:cNvSpPr txBox="1"/>
          <p:nvPr/>
        </p:nvSpPr>
        <p:spPr>
          <a:xfrm>
            <a:off x="6098951" y="5836405"/>
            <a:ext cx="992579" cy="369332"/>
          </a:xfrm>
          <a:prstGeom prst="rect">
            <a:avLst/>
          </a:prstGeom>
          <a:noFill/>
        </p:spPr>
        <p:txBody>
          <a:bodyPr wrap="none" rtlCol="0">
            <a:spAutoFit/>
          </a:bodyPr>
          <a:lstStyle/>
          <a:p>
            <a:r>
              <a:rPr lang="en-GB" dirty="0">
                <a:solidFill>
                  <a:prstClr val="black"/>
                </a:solidFill>
                <a:latin typeface="Calibri"/>
              </a:rPr>
              <a:t>_______</a:t>
            </a:r>
          </a:p>
        </p:txBody>
      </p:sp>
      <p:sp>
        <p:nvSpPr>
          <p:cNvPr id="8" name="TextBox 7"/>
          <p:cNvSpPr txBox="1"/>
          <p:nvPr/>
        </p:nvSpPr>
        <p:spPr>
          <a:xfrm>
            <a:off x="6181503" y="6093296"/>
            <a:ext cx="827471" cy="369332"/>
          </a:xfrm>
          <a:prstGeom prst="rect">
            <a:avLst/>
          </a:prstGeom>
          <a:noFill/>
        </p:spPr>
        <p:txBody>
          <a:bodyPr wrap="none" rtlCol="0">
            <a:spAutoFit/>
          </a:bodyPr>
          <a:lstStyle/>
          <a:p>
            <a:r>
              <a:rPr lang="en-GB" dirty="0">
                <a:solidFill>
                  <a:prstClr val="black"/>
                </a:solidFill>
                <a:latin typeface="Calibri"/>
              </a:rPr>
              <a:t>60,000</a:t>
            </a:r>
          </a:p>
        </p:txBody>
      </p:sp>
      <p:sp>
        <p:nvSpPr>
          <p:cNvPr id="9" name="TextBox 8"/>
          <p:cNvSpPr txBox="1"/>
          <p:nvPr/>
        </p:nvSpPr>
        <p:spPr>
          <a:xfrm>
            <a:off x="7065888" y="5902967"/>
            <a:ext cx="591829" cy="369332"/>
          </a:xfrm>
          <a:prstGeom prst="rect">
            <a:avLst/>
          </a:prstGeom>
          <a:noFill/>
        </p:spPr>
        <p:txBody>
          <a:bodyPr wrap="none" rtlCol="0">
            <a:spAutoFit/>
          </a:bodyPr>
          <a:lstStyle/>
          <a:p>
            <a:r>
              <a:rPr lang="en-GB" dirty="0">
                <a:solidFill>
                  <a:prstClr val="black"/>
                </a:solidFill>
                <a:latin typeface="Calibri"/>
              </a:rPr>
              <a:t>X 12</a:t>
            </a:r>
          </a:p>
        </p:txBody>
      </p:sp>
      <p:sp>
        <p:nvSpPr>
          <p:cNvPr id="10" name="TextBox 9"/>
          <p:cNvSpPr txBox="1"/>
          <p:nvPr/>
        </p:nvSpPr>
        <p:spPr>
          <a:xfrm>
            <a:off x="7638980" y="5888426"/>
            <a:ext cx="405880" cy="369332"/>
          </a:xfrm>
          <a:prstGeom prst="rect">
            <a:avLst/>
          </a:prstGeom>
          <a:noFill/>
        </p:spPr>
        <p:txBody>
          <a:bodyPr wrap="none" rtlCol="0">
            <a:spAutoFit/>
          </a:bodyPr>
          <a:lstStyle/>
          <a:p>
            <a:r>
              <a:rPr lang="en-GB" dirty="0">
                <a:solidFill>
                  <a:prstClr val="black"/>
                </a:solidFill>
                <a:latin typeface="Calibri"/>
              </a:rPr>
              <a:t> = </a:t>
            </a:r>
          </a:p>
        </p:txBody>
      </p:sp>
      <p:sp>
        <p:nvSpPr>
          <p:cNvPr id="11" name="TextBox 10"/>
          <p:cNvSpPr txBox="1"/>
          <p:nvPr/>
        </p:nvSpPr>
        <p:spPr>
          <a:xfrm>
            <a:off x="7968208" y="5902967"/>
            <a:ext cx="476412" cy="369332"/>
          </a:xfrm>
          <a:prstGeom prst="rect">
            <a:avLst/>
          </a:prstGeom>
          <a:noFill/>
        </p:spPr>
        <p:txBody>
          <a:bodyPr wrap="none" rtlCol="0">
            <a:spAutoFit/>
          </a:bodyPr>
          <a:lstStyle/>
          <a:p>
            <a:r>
              <a:rPr lang="en-GB" dirty="0">
                <a:solidFill>
                  <a:prstClr val="black"/>
                </a:solidFill>
                <a:latin typeface="Calibri"/>
              </a:rPr>
              <a:t>0.9</a:t>
            </a:r>
          </a:p>
        </p:txBody>
      </p:sp>
      <p:sp>
        <p:nvSpPr>
          <p:cNvPr id="12" name="TextBox 11"/>
          <p:cNvSpPr txBox="1"/>
          <p:nvPr/>
        </p:nvSpPr>
        <p:spPr>
          <a:xfrm>
            <a:off x="8544272" y="5796645"/>
            <a:ext cx="1669918" cy="646331"/>
          </a:xfrm>
          <a:prstGeom prst="rect">
            <a:avLst/>
          </a:prstGeom>
          <a:noFill/>
        </p:spPr>
        <p:txBody>
          <a:bodyPr wrap="square" rtlCol="0">
            <a:spAutoFit/>
          </a:bodyPr>
          <a:lstStyle/>
          <a:p>
            <a:r>
              <a:rPr lang="en-GB" dirty="0">
                <a:solidFill>
                  <a:prstClr val="black"/>
                </a:solidFill>
                <a:latin typeface="Calibri"/>
              </a:rPr>
              <a:t>Round this up to one month</a:t>
            </a:r>
          </a:p>
        </p:txBody>
      </p:sp>
      <p:sp>
        <p:nvSpPr>
          <p:cNvPr id="14" name="Rounded Rectangle 13"/>
          <p:cNvSpPr/>
          <p:nvPr/>
        </p:nvSpPr>
        <p:spPr>
          <a:xfrm>
            <a:off x="2217080" y="5810065"/>
            <a:ext cx="2664296"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prstClr val="white"/>
                </a:solidFill>
                <a:latin typeface="Calibri"/>
              </a:rPr>
              <a:t>Final answer is proposal 2 will payback in 3 years and 1 month</a:t>
            </a:r>
          </a:p>
        </p:txBody>
      </p:sp>
      <p:pic>
        <p:nvPicPr>
          <p:cNvPr id="3074" name="Picture 2" descr="C:\Users\Sarah Hilton\AppData\Local\Microsoft\Windows\Temporary Internet Files\Content.IE5\B2OWLNX3\finger-poi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51026" y="5679429"/>
            <a:ext cx="928950" cy="9596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arah Hilton\AppData\Local\Microsoft\Windows\Temporary Internet Files\Content.IE5\B2OWLNX3\finger-poi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23344" y="1715420"/>
            <a:ext cx="1203598" cy="82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0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Calculate the payback periods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9092573"/>
              </p:ext>
            </p:extLst>
          </p:nvPr>
        </p:nvGraphicFramePr>
        <p:xfrm>
          <a:off x="838200" y="1908310"/>
          <a:ext cx="10515600" cy="4346717"/>
        </p:xfrm>
        <a:graphic>
          <a:graphicData uri="http://schemas.openxmlformats.org/drawingml/2006/table">
            <a:tbl>
              <a:tblPr firstRow="1" firstCol="1" bandRow="1"/>
              <a:tblGrid>
                <a:gridCol w="2184400">
                  <a:extLst>
                    <a:ext uri="{9D8B030D-6E8A-4147-A177-3AD203B41FA5}">
                      <a16:colId xmlns:a16="http://schemas.microsoft.com/office/drawing/2014/main" val="2256957202"/>
                    </a:ext>
                  </a:extLst>
                </a:gridCol>
                <a:gridCol w="2159000">
                  <a:extLst>
                    <a:ext uri="{9D8B030D-6E8A-4147-A177-3AD203B41FA5}">
                      <a16:colId xmlns:a16="http://schemas.microsoft.com/office/drawing/2014/main" val="573008932"/>
                    </a:ext>
                  </a:extLst>
                </a:gridCol>
                <a:gridCol w="2082800">
                  <a:extLst>
                    <a:ext uri="{9D8B030D-6E8A-4147-A177-3AD203B41FA5}">
                      <a16:colId xmlns:a16="http://schemas.microsoft.com/office/drawing/2014/main" val="3331012985"/>
                    </a:ext>
                  </a:extLst>
                </a:gridCol>
                <a:gridCol w="1905000">
                  <a:extLst>
                    <a:ext uri="{9D8B030D-6E8A-4147-A177-3AD203B41FA5}">
                      <a16:colId xmlns:a16="http://schemas.microsoft.com/office/drawing/2014/main" val="3721711669"/>
                    </a:ext>
                  </a:extLst>
                </a:gridCol>
                <a:gridCol w="2184400">
                  <a:extLst>
                    <a:ext uri="{9D8B030D-6E8A-4147-A177-3AD203B41FA5}">
                      <a16:colId xmlns:a16="http://schemas.microsoft.com/office/drawing/2014/main" val="2420026633"/>
                    </a:ext>
                  </a:extLst>
                </a:gridCol>
              </a:tblGrid>
              <a:tr h="929631">
                <a:tc>
                  <a:txBody>
                    <a:bodyPr/>
                    <a:lstStyle/>
                    <a:p>
                      <a:pPr>
                        <a:lnSpc>
                          <a:spcPct val="107000"/>
                        </a:lnSpc>
                        <a:spcAft>
                          <a:spcPts val="800"/>
                        </a:spcAft>
                      </a:pPr>
                      <a:r>
                        <a:rPr lang="en-GB" sz="1600" b="1" dirty="0">
                          <a:effectLst/>
                          <a:latin typeface="Arial Black" panose="020B0A04020102020204" pitchFamily="34" charset="0"/>
                          <a:ea typeface="Calibri" panose="020F0502020204030204" pitchFamily="34" charset="0"/>
                          <a:cs typeface="Times New Roman" panose="02020603050405020304" pitchFamily="18" charset="0"/>
                        </a:rPr>
                        <a:t>Cash inflows (£000s)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0528841"/>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7478258"/>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44173"/>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529732"/>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£90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482369"/>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590355"/>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651773"/>
                  </a:ext>
                </a:extLst>
              </a:tr>
              <a:tr h="715262">
                <a:tc>
                  <a:txBody>
                    <a:bodyPr/>
                    <a:lstStyle/>
                    <a:p>
                      <a:pPr>
                        <a:lnSpc>
                          <a:spcPct val="107000"/>
                        </a:lnSpc>
                        <a:spcAft>
                          <a:spcPts val="800"/>
                        </a:spcAft>
                      </a:pPr>
                      <a:r>
                        <a:rPr lang="en-GB" sz="1600" b="1" dirty="0">
                          <a:effectLst/>
                          <a:latin typeface="Arial Black" panose="020B0A04020102020204" pitchFamily="34" charset="0"/>
                          <a:ea typeface="Calibri" panose="020F0502020204030204" pitchFamily="34" charset="0"/>
                          <a:cs typeface="Times New Roman" panose="02020603050405020304" pitchFamily="18" charset="0"/>
                        </a:rPr>
                        <a:t>When does the project payback?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dirty="0">
                          <a:effectLst/>
                          <a:latin typeface="Arial Black" panose="020B0A040201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7202945"/>
                  </a:ext>
                </a:extLst>
              </a:tr>
            </a:tbl>
          </a:graphicData>
        </a:graphic>
      </p:graphicFrame>
    </p:spTree>
    <p:extLst>
      <p:ext uri="{BB962C8B-B14F-4D97-AF65-F5344CB8AC3E}">
        <p14:creationId xmlns:p14="http://schemas.microsoft.com/office/powerpoint/2010/main" val="397408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Calculate the payback periods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6782906"/>
              </p:ext>
            </p:extLst>
          </p:nvPr>
        </p:nvGraphicFramePr>
        <p:xfrm>
          <a:off x="838200" y="1908310"/>
          <a:ext cx="10515600" cy="4346717"/>
        </p:xfrm>
        <a:graphic>
          <a:graphicData uri="http://schemas.openxmlformats.org/drawingml/2006/table">
            <a:tbl>
              <a:tblPr firstRow="1" firstCol="1" bandRow="1"/>
              <a:tblGrid>
                <a:gridCol w="2184400">
                  <a:extLst>
                    <a:ext uri="{9D8B030D-6E8A-4147-A177-3AD203B41FA5}">
                      <a16:colId xmlns:a16="http://schemas.microsoft.com/office/drawing/2014/main" val="2256957202"/>
                    </a:ext>
                  </a:extLst>
                </a:gridCol>
                <a:gridCol w="2159000">
                  <a:extLst>
                    <a:ext uri="{9D8B030D-6E8A-4147-A177-3AD203B41FA5}">
                      <a16:colId xmlns:a16="http://schemas.microsoft.com/office/drawing/2014/main" val="573008932"/>
                    </a:ext>
                  </a:extLst>
                </a:gridCol>
                <a:gridCol w="2082800">
                  <a:extLst>
                    <a:ext uri="{9D8B030D-6E8A-4147-A177-3AD203B41FA5}">
                      <a16:colId xmlns:a16="http://schemas.microsoft.com/office/drawing/2014/main" val="3331012985"/>
                    </a:ext>
                  </a:extLst>
                </a:gridCol>
                <a:gridCol w="1905000">
                  <a:extLst>
                    <a:ext uri="{9D8B030D-6E8A-4147-A177-3AD203B41FA5}">
                      <a16:colId xmlns:a16="http://schemas.microsoft.com/office/drawing/2014/main" val="3721711669"/>
                    </a:ext>
                  </a:extLst>
                </a:gridCol>
                <a:gridCol w="2184400">
                  <a:extLst>
                    <a:ext uri="{9D8B030D-6E8A-4147-A177-3AD203B41FA5}">
                      <a16:colId xmlns:a16="http://schemas.microsoft.com/office/drawing/2014/main" val="2420026633"/>
                    </a:ext>
                  </a:extLst>
                </a:gridCol>
              </a:tblGrid>
              <a:tr h="929631">
                <a:tc>
                  <a:txBody>
                    <a:bodyPr/>
                    <a:lstStyle/>
                    <a:p>
                      <a:pPr>
                        <a:lnSpc>
                          <a:spcPct val="107000"/>
                        </a:lnSpc>
                        <a:spcAft>
                          <a:spcPts val="800"/>
                        </a:spcAft>
                      </a:pPr>
                      <a:r>
                        <a:rPr lang="en-GB" sz="1600" b="1" dirty="0">
                          <a:effectLst/>
                          <a:latin typeface="Arial Black" panose="020B0A04020102020204" pitchFamily="34" charset="0"/>
                          <a:ea typeface="Calibri" panose="020F0502020204030204" pitchFamily="34" charset="0"/>
                          <a:cs typeface="Times New Roman" panose="02020603050405020304" pitchFamily="18" charset="0"/>
                        </a:rPr>
                        <a:t>Cash inflows (£000s)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Proposal 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0528841"/>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7478258"/>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44173"/>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529732"/>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£90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482369"/>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590355"/>
                  </a:ext>
                </a:extLst>
              </a:tr>
              <a:tr h="450304">
                <a:tc>
                  <a:txBody>
                    <a:bodyPr/>
                    <a:lstStyle/>
                    <a:p>
                      <a:pPr>
                        <a:lnSpc>
                          <a:spcPct val="200000"/>
                        </a:lnSpc>
                        <a:spcAft>
                          <a:spcPts val="800"/>
                        </a:spcAft>
                      </a:pPr>
                      <a:r>
                        <a:rPr lang="en-GB" sz="1600" b="1">
                          <a:effectLst/>
                          <a:latin typeface="Arial Black" panose="020B0A04020102020204" pitchFamily="34" charset="0"/>
                          <a:ea typeface="Calibri" panose="020F0502020204030204" pitchFamily="34" charset="0"/>
                          <a:cs typeface="Times New Roman" panose="02020603050405020304" pitchFamily="18" charset="0"/>
                        </a:rPr>
                        <a:t>Year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200000"/>
                        </a:lnSpc>
                        <a:spcAft>
                          <a:spcPts val="800"/>
                        </a:spcAft>
                      </a:pPr>
                      <a:r>
                        <a:rPr lang="en-GB" sz="1600">
                          <a:effectLst/>
                          <a:latin typeface="Arial Black" panose="020B0A04020102020204" pitchFamily="34" charset="0"/>
                          <a:ea typeface="Calibri" panose="020F0502020204030204" pitchFamily="34" charset="0"/>
                          <a:cs typeface="Times New Roman" panose="02020603050405020304" pitchFamily="18" charset="0"/>
                        </a:rPr>
                        <a:t>£60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651773"/>
                  </a:ext>
                </a:extLst>
              </a:tr>
              <a:tr h="715262">
                <a:tc>
                  <a:txBody>
                    <a:bodyPr/>
                    <a:lstStyle/>
                    <a:p>
                      <a:pPr>
                        <a:lnSpc>
                          <a:spcPct val="107000"/>
                        </a:lnSpc>
                        <a:spcAft>
                          <a:spcPts val="800"/>
                        </a:spcAft>
                      </a:pPr>
                      <a:r>
                        <a:rPr lang="en-GB" sz="1600" b="1" dirty="0">
                          <a:effectLst/>
                          <a:latin typeface="Arial Black" panose="020B0A04020102020204" pitchFamily="34" charset="0"/>
                          <a:ea typeface="Calibri" panose="020F0502020204030204" pitchFamily="34" charset="0"/>
                          <a:cs typeface="Times New Roman" panose="02020603050405020304" pitchFamily="18" charset="0"/>
                        </a:rPr>
                        <a:t>When does the project payback?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800"/>
                        </a:spcAft>
                      </a:pP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800"/>
                        </a:spcAft>
                      </a:pP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800"/>
                        </a:spcAft>
                      </a:pP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800"/>
                        </a:spcAft>
                      </a:pP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7202945"/>
                  </a:ext>
                </a:extLst>
              </a:tr>
            </a:tbl>
          </a:graphicData>
        </a:graphic>
      </p:graphicFrame>
    </p:spTree>
    <p:extLst>
      <p:ext uri="{BB962C8B-B14F-4D97-AF65-F5344CB8AC3E}">
        <p14:creationId xmlns:p14="http://schemas.microsoft.com/office/powerpoint/2010/main" val="362945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ARR</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8736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ARR explained</a:t>
            </a:r>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GB" dirty="0"/>
              <a:t>Payback is very simplistic tool and only looks at when the project will pay back and does not take into account rate of return</a:t>
            </a:r>
          </a:p>
          <a:p>
            <a:r>
              <a:rPr lang="en-GB" dirty="0"/>
              <a:t>So a business can also use the ARR system which looks at the average rate of return of the projects</a:t>
            </a:r>
          </a:p>
        </p:txBody>
      </p:sp>
      <p:pic>
        <p:nvPicPr>
          <p:cNvPr id="2" name="Content Placeholder 1">
            <a:hlinkClick r:id="rId2"/>
          </p:cNvPr>
          <p:cNvPicPr>
            <a:picLocks noGrp="1" noChangeAspect="1"/>
          </p:cNvPicPr>
          <p:nvPr>
            <p:ph sz="half" idx="2"/>
          </p:nvPr>
        </p:nvPicPr>
        <p:blipFill>
          <a:blip r:embed="rId3"/>
          <a:stretch>
            <a:fillRect/>
          </a:stretch>
        </p:blipFill>
        <p:spPr>
          <a:xfrm>
            <a:off x="6172200" y="2559371"/>
            <a:ext cx="5181600" cy="2883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236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140642" y="3638965"/>
            <a:ext cx="2520280"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latin typeface="Calibri"/>
            </a:endParaRPr>
          </a:p>
        </p:txBody>
      </p:sp>
      <p:sp>
        <p:nvSpPr>
          <p:cNvPr id="19" name="Rounded Rectangle 18"/>
          <p:cNvSpPr/>
          <p:nvPr/>
        </p:nvSpPr>
        <p:spPr>
          <a:xfrm>
            <a:off x="6260132" y="5772437"/>
            <a:ext cx="3013791" cy="751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latin typeface="Calibri"/>
            </a:endParaRPr>
          </a:p>
        </p:txBody>
      </p:sp>
      <p:sp>
        <p:nvSpPr>
          <p:cNvPr id="4" name="Title 3"/>
          <p:cNvSpPr>
            <a:spLocks noGrp="1"/>
          </p:cNvSpPr>
          <p:nvPr>
            <p:ph type="title"/>
          </p:nvPr>
        </p:nvSpPr>
        <p:spPr>
          <a:xfrm>
            <a:off x="882842" y="21074"/>
            <a:ext cx="10515600" cy="1005751"/>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ARR calculation</a:t>
            </a:r>
          </a:p>
        </p:txBody>
      </p:sp>
      <p:sp>
        <p:nvSpPr>
          <p:cNvPr id="5" name="Content Placeholder 4"/>
          <p:cNvSpPr>
            <a:spLocks noGrp="1"/>
          </p:cNvSpPr>
          <p:nvPr>
            <p:ph idx="1"/>
          </p:nvPr>
        </p:nvSpPr>
        <p:spPr>
          <a:xfrm>
            <a:off x="5947545" y="1268760"/>
            <a:ext cx="4690864" cy="5328592"/>
          </a:xfrm>
        </p:spPr>
        <p:txBody>
          <a:bodyPr>
            <a:normAutofit/>
          </a:bodyPr>
          <a:lstStyle/>
          <a:p>
            <a:pPr marL="0" indent="0">
              <a:buNone/>
            </a:pPr>
            <a:r>
              <a:rPr lang="en-GB" sz="2000" b="1" dirty="0">
                <a:solidFill>
                  <a:srgbClr val="FF0000"/>
                </a:solidFill>
              </a:rPr>
              <a:t>Lets look at proposal 3</a:t>
            </a:r>
          </a:p>
          <a:p>
            <a:pPr marL="514350" indent="-514350">
              <a:buFont typeface="+mj-lt"/>
              <a:buAutoNum type="arabicPeriod"/>
            </a:pPr>
            <a:r>
              <a:rPr lang="en-GB" sz="2000" dirty="0"/>
              <a:t>Add up all the cash inflows from years 1-5 = £150,000</a:t>
            </a:r>
          </a:p>
          <a:p>
            <a:pPr marL="514350" indent="-514350">
              <a:buFont typeface="+mj-lt"/>
              <a:buAutoNum type="arabicPeriod"/>
            </a:pPr>
            <a:r>
              <a:rPr lang="en-GB" sz="2000" dirty="0"/>
              <a:t>Then minus the original cost of the project  = £70,000</a:t>
            </a:r>
          </a:p>
          <a:p>
            <a:pPr marL="514350" indent="-514350">
              <a:buFont typeface="+mj-lt"/>
              <a:buAutoNum type="arabicPeriod"/>
            </a:pPr>
            <a:r>
              <a:rPr lang="en-GB" sz="2000" dirty="0"/>
              <a:t>Then divide this by the number of years the project runs for :</a:t>
            </a:r>
          </a:p>
          <a:p>
            <a:pPr marL="514350" indent="-514350">
              <a:buFont typeface="+mj-lt"/>
              <a:buAutoNum type="arabicPeriod"/>
            </a:pPr>
            <a:endParaRPr lang="en-GB" sz="2000" dirty="0"/>
          </a:p>
          <a:p>
            <a:pPr marL="514350" indent="-514350">
              <a:buFont typeface="+mj-lt"/>
              <a:buAutoNum type="arabicPeriod"/>
            </a:pPr>
            <a:endParaRPr lang="en-GB" sz="2000" dirty="0"/>
          </a:p>
          <a:p>
            <a:pPr marL="514350" indent="-514350">
              <a:buFont typeface="+mj-lt"/>
              <a:buAutoNum type="arabicPeriod"/>
            </a:pPr>
            <a:endParaRPr lang="en-GB" sz="2000" dirty="0"/>
          </a:p>
          <a:p>
            <a:pPr marL="514350" indent="-514350">
              <a:buFont typeface="+mj-lt"/>
              <a:buAutoNum type="arabicPeriod"/>
            </a:pPr>
            <a:r>
              <a:rPr lang="en-GB" sz="2000" dirty="0"/>
              <a:t>Now take this figure and divide it by the cost of the project:</a:t>
            </a:r>
          </a:p>
          <a:p>
            <a:pPr marL="514350" indent="-514350">
              <a:buFont typeface="+mj-lt"/>
              <a:buAutoNum type="arabicPeriod"/>
            </a:pPr>
            <a:endParaRPr lang="en-GB" sz="2000" dirty="0"/>
          </a:p>
        </p:txBody>
      </p:sp>
      <p:graphicFrame>
        <p:nvGraphicFramePr>
          <p:cNvPr id="6" name="Content Placeholder 4"/>
          <p:cNvGraphicFramePr>
            <a:graphicFrameLocks/>
          </p:cNvGraphicFramePr>
          <p:nvPr>
            <p:extLst>
              <p:ext uri="{D42A27DB-BD31-4B8C-83A1-F6EECF244321}">
                <p14:modId xmlns:p14="http://schemas.microsoft.com/office/powerpoint/2010/main" val="643504451"/>
              </p:ext>
            </p:extLst>
          </p:nvPr>
        </p:nvGraphicFramePr>
        <p:xfrm>
          <a:off x="304800" y="2405745"/>
          <a:ext cx="5575175" cy="3039481"/>
        </p:xfrm>
        <a:graphic>
          <a:graphicData uri="http://schemas.openxmlformats.org/drawingml/2006/table">
            <a:tbl>
              <a:tblPr firstRow="1" firstCol="1" bandRow="1">
                <a:tableStyleId>{7DF18680-E054-41AD-8BC1-D1AEF772440D}</a:tableStyleId>
              </a:tblPr>
              <a:tblGrid>
                <a:gridCol w="1163880">
                  <a:extLst>
                    <a:ext uri="{9D8B030D-6E8A-4147-A177-3AD203B41FA5}">
                      <a16:colId xmlns:a16="http://schemas.microsoft.com/office/drawing/2014/main" val="20000"/>
                    </a:ext>
                  </a:extLst>
                </a:gridCol>
                <a:gridCol w="1143089">
                  <a:extLst>
                    <a:ext uri="{9D8B030D-6E8A-4147-A177-3AD203B41FA5}">
                      <a16:colId xmlns:a16="http://schemas.microsoft.com/office/drawing/2014/main" val="20001"/>
                    </a:ext>
                  </a:extLst>
                </a:gridCol>
                <a:gridCol w="1100082">
                  <a:extLst>
                    <a:ext uri="{9D8B030D-6E8A-4147-A177-3AD203B41FA5}">
                      <a16:colId xmlns:a16="http://schemas.microsoft.com/office/drawing/2014/main" val="20002"/>
                    </a:ext>
                  </a:extLst>
                </a:gridCol>
                <a:gridCol w="1014640">
                  <a:extLst>
                    <a:ext uri="{9D8B030D-6E8A-4147-A177-3AD203B41FA5}">
                      <a16:colId xmlns:a16="http://schemas.microsoft.com/office/drawing/2014/main" val="20003"/>
                    </a:ext>
                  </a:extLst>
                </a:gridCol>
                <a:gridCol w="1153484">
                  <a:extLst>
                    <a:ext uri="{9D8B030D-6E8A-4147-A177-3AD203B41FA5}">
                      <a16:colId xmlns:a16="http://schemas.microsoft.com/office/drawing/2014/main" val="20004"/>
                    </a:ext>
                  </a:extLst>
                </a:gridCol>
              </a:tblGrid>
              <a:tr h="1013161">
                <a:tc>
                  <a:txBody>
                    <a:bodyPr/>
                    <a:lstStyle/>
                    <a:p>
                      <a:pPr>
                        <a:lnSpc>
                          <a:spcPct val="115000"/>
                        </a:lnSpc>
                        <a:spcAft>
                          <a:spcPts val="1000"/>
                        </a:spcAft>
                      </a:pPr>
                      <a:r>
                        <a:rPr lang="en-GB" sz="1600" dirty="0">
                          <a:solidFill>
                            <a:schemeClr val="tx1"/>
                          </a:solidFill>
                          <a:effectLst/>
                          <a:latin typeface="Arial Black" panose="020B0A04020102020204" pitchFamily="34" charset="0"/>
                        </a:rPr>
                        <a:t>Cash Inflows (£000s)</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Proposal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4</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720">
                <a:tc>
                  <a:txBody>
                    <a:bodyPr/>
                    <a:lstStyle/>
                    <a:p>
                      <a:pPr>
                        <a:lnSpc>
                          <a:spcPct val="115000"/>
                        </a:lnSpc>
                        <a:spcAft>
                          <a:spcPts val="1000"/>
                        </a:spcAft>
                      </a:pPr>
                      <a:r>
                        <a:rPr lang="en-GB" sz="1600" dirty="0">
                          <a:solidFill>
                            <a:schemeClr val="tx1"/>
                          </a:solidFill>
                          <a:effectLst/>
                          <a:latin typeface="Arial Black" panose="020B0A04020102020204" pitchFamily="34" charset="0"/>
                        </a:rPr>
                        <a:t>Year 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-£120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-£95</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-£160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7720">
                <a:tc>
                  <a:txBody>
                    <a:bodyPr/>
                    <a:lstStyle/>
                    <a:p>
                      <a:pPr>
                        <a:lnSpc>
                          <a:spcPct val="115000"/>
                        </a:lnSpc>
                        <a:spcAft>
                          <a:spcPts val="1000"/>
                        </a:spcAft>
                      </a:pPr>
                      <a:r>
                        <a:rPr lang="en-GB" sz="1600">
                          <a:solidFill>
                            <a:schemeClr val="tx1"/>
                          </a:solidFill>
                          <a:effectLst/>
                          <a:latin typeface="Arial Black" panose="020B0A04020102020204" pitchFamily="34" charset="0"/>
                        </a:rPr>
                        <a:t>Year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Black" panose="020B0A04020102020204" pitchFamily="34" charset="0"/>
                        </a:rPr>
                        <a:t>£80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£10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7720">
                <a:tc>
                  <a:txBody>
                    <a:bodyPr/>
                    <a:lstStyle/>
                    <a:p>
                      <a:pPr>
                        <a:lnSpc>
                          <a:spcPct val="115000"/>
                        </a:lnSpc>
                        <a:spcAft>
                          <a:spcPts val="1000"/>
                        </a:spcAft>
                      </a:pPr>
                      <a:r>
                        <a:rPr lang="en-GB" sz="1600">
                          <a:solidFill>
                            <a:schemeClr val="tx1"/>
                          </a:solidFill>
                          <a:effectLst/>
                          <a:latin typeface="Arial Black" panose="020B0A04020102020204" pitchFamily="34" charset="0"/>
                        </a:rPr>
                        <a:t>Year 2</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7720">
                <a:tc>
                  <a:txBody>
                    <a:bodyPr/>
                    <a:lstStyle/>
                    <a:p>
                      <a:pPr>
                        <a:lnSpc>
                          <a:spcPct val="115000"/>
                        </a:lnSpc>
                        <a:spcAft>
                          <a:spcPts val="1000"/>
                        </a:spcAft>
                      </a:pPr>
                      <a:r>
                        <a:rPr lang="en-GB" sz="1600">
                          <a:solidFill>
                            <a:schemeClr val="tx1"/>
                          </a:solidFill>
                          <a:effectLst/>
                          <a:latin typeface="Arial Black" panose="020B0A04020102020204" pitchFamily="34" charset="0"/>
                        </a:rPr>
                        <a:t>Year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£90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7720">
                <a:tc>
                  <a:txBody>
                    <a:bodyPr/>
                    <a:lstStyle/>
                    <a:p>
                      <a:pPr>
                        <a:lnSpc>
                          <a:spcPct val="115000"/>
                        </a:lnSpc>
                        <a:spcAft>
                          <a:spcPts val="1000"/>
                        </a:spcAft>
                      </a:pPr>
                      <a:r>
                        <a:rPr lang="en-GB" sz="1600">
                          <a:solidFill>
                            <a:schemeClr val="tx1"/>
                          </a:solidFill>
                          <a:effectLst/>
                          <a:latin typeface="Arial Black" panose="020B0A04020102020204" pitchFamily="34" charset="0"/>
                        </a:rPr>
                        <a:t>Year 4</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£60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£30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£80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7720">
                <a:tc>
                  <a:txBody>
                    <a:bodyPr/>
                    <a:lstStyle/>
                    <a:p>
                      <a:pPr>
                        <a:lnSpc>
                          <a:spcPct val="115000"/>
                        </a:lnSpc>
                        <a:spcAft>
                          <a:spcPts val="1000"/>
                        </a:spcAft>
                      </a:pPr>
                      <a:r>
                        <a:rPr lang="en-GB" sz="1600" dirty="0">
                          <a:solidFill>
                            <a:schemeClr val="tx1"/>
                          </a:solidFill>
                          <a:effectLst/>
                          <a:latin typeface="Arial Black" panose="020B0A04020102020204" pitchFamily="34" charset="0"/>
                        </a:rPr>
                        <a:t>Year 5</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£50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Black" panose="020B0A04020102020204" pitchFamily="34" charset="0"/>
                        </a:rPr>
                        <a:t>£60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7" name="Picture 3" descr="C:\Users\Sarah Hilton\AppData\Local\Microsoft\Windows\Temporary Internet Files\Content.IE5\B2OWLNX3\finger-poi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96505" y="1268407"/>
            <a:ext cx="1203598" cy="8291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29373" y="6021288"/>
            <a:ext cx="708848" cy="369332"/>
          </a:xfrm>
          <a:prstGeom prst="rect">
            <a:avLst/>
          </a:prstGeom>
          <a:noFill/>
        </p:spPr>
        <p:txBody>
          <a:bodyPr wrap="none" rtlCol="0">
            <a:spAutoFit/>
          </a:bodyPr>
          <a:lstStyle/>
          <a:p>
            <a:r>
              <a:rPr lang="en-GB" dirty="0">
                <a:solidFill>
                  <a:prstClr val="black"/>
                </a:solidFill>
                <a:latin typeface="Calibri"/>
              </a:rPr>
              <a:t>X 100</a:t>
            </a:r>
          </a:p>
        </p:txBody>
      </p:sp>
      <p:grpSp>
        <p:nvGrpSpPr>
          <p:cNvPr id="21" name="Group 20"/>
          <p:cNvGrpSpPr/>
          <p:nvPr/>
        </p:nvGrpSpPr>
        <p:grpSpPr>
          <a:xfrm>
            <a:off x="6223195" y="3702105"/>
            <a:ext cx="2245784" cy="881832"/>
            <a:chOff x="4644008" y="3573016"/>
            <a:chExt cx="2245784" cy="881832"/>
          </a:xfrm>
        </p:grpSpPr>
        <p:sp>
          <p:nvSpPr>
            <p:cNvPr id="2" name="TextBox 1"/>
            <p:cNvSpPr txBox="1"/>
            <p:nvPr/>
          </p:nvSpPr>
          <p:spPr>
            <a:xfrm>
              <a:off x="4726561" y="3573016"/>
              <a:ext cx="827471" cy="369332"/>
            </a:xfrm>
            <a:prstGeom prst="rect">
              <a:avLst/>
            </a:prstGeom>
            <a:noFill/>
          </p:spPr>
          <p:txBody>
            <a:bodyPr wrap="none" rtlCol="0">
              <a:spAutoFit/>
            </a:bodyPr>
            <a:lstStyle/>
            <a:p>
              <a:r>
                <a:rPr lang="en-GB" dirty="0">
                  <a:solidFill>
                    <a:prstClr val="black"/>
                  </a:solidFill>
                  <a:latin typeface="Calibri"/>
                </a:rPr>
                <a:t>70,000</a:t>
              </a:r>
            </a:p>
          </p:txBody>
        </p:sp>
        <p:sp>
          <p:nvSpPr>
            <p:cNvPr id="3" name="TextBox 2"/>
            <p:cNvSpPr txBox="1"/>
            <p:nvPr/>
          </p:nvSpPr>
          <p:spPr>
            <a:xfrm>
              <a:off x="4644008" y="3717032"/>
              <a:ext cx="992579" cy="369332"/>
            </a:xfrm>
            <a:prstGeom prst="rect">
              <a:avLst/>
            </a:prstGeom>
            <a:noFill/>
          </p:spPr>
          <p:txBody>
            <a:bodyPr wrap="none" rtlCol="0">
              <a:spAutoFit/>
            </a:bodyPr>
            <a:lstStyle/>
            <a:p>
              <a:r>
                <a:rPr lang="en-GB" dirty="0">
                  <a:solidFill>
                    <a:prstClr val="black"/>
                  </a:solidFill>
                  <a:latin typeface="Calibri"/>
                </a:rPr>
                <a:t>_______</a:t>
              </a:r>
            </a:p>
          </p:txBody>
        </p:sp>
        <p:sp>
          <p:nvSpPr>
            <p:cNvPr id="8" name="TextBox 7"/>
            <p:cNvSpPr txBox="1"/>
            <p:nvPr/>
          </p:nvSpPr>
          <p:spPr>
            <a:xfrm>
              <a:off x="4989454" y="4085516"/>
              <a:ext cx="301686" cy="369332"/>
            </a:xfrm>
            <a:prstGeom prst="rect">
              <a:avLst/>
            </a:prstGeom>
            <a:noFill/>
          </p:spPr>
          <p:txBody>
            <a:bodyPr wrap="none" rtlCol="0">
              <a:spAutoFit/>
            </a:bodyPr>
            <a:lstStyle/>
            <a:p>
              <a:r>
                <a:rPr lang="en-GB" dirty="0">
                  <a:solidFill>
                    <a:prstClr val="black"/>
                  </a:solidFill>
                  <a:latin typeface="Calibri"/>
                </a:rPr>
                <a:t>5</a:t>
              </a:r>
            </a:p>
          </p:txBody>
        </p:sp>
        <p:sp>
          <p:nvSpPr>
            <p:cNvPr id="10" name="TextBox 9"/>
            <p:cNvSpPr txBox="1"/>
            <p:nvPr/>
          </p:nvSpPr>
          <p:spPr>
            <a:xfrm>
              <a:off x="5724128" y="3773689"/>
              <a:ext cx="352982" cy="369332"/>
            </a:xfrm>
            <a:prstGeom prst="rect">
              <a:avLst/>
            </a:prstGeom>
            <a:noFill/>
          </p:spPr>
          <p:txBody>
            <a:bodyPr wrap="none" rtlCol="0">
              <a:spAutoFit/>
            </a:bodyPr>
            <a:lstStyle/>
            <a:p>
              <a:r>
                <a:rPr lang="en-GB" dirty="0">
                  <a:solidFill>
                    <a:prstClr val="black"/>
                  </a:solidFill>
                  <a:latin typeface="Calibri"/>
                </a:rPr>
                <a:t>= </a:t>
              </a:r>
            </a:p>
          </p:txBody>
        </p:sp>
        <p:sp>
          <p:nvSpPr>
            <p:cNvPr id="11" name="TextBox 10"/>
            <p:cNvSpPr txBox="1"/>
            <p:nvPr/>
          </p:nvSpPr>
          <p:spPr>
            <a:xfrm>
              <a:off x="6062321" y="3773689"/>
              <a:ext cx="827471" cy="369332"/>
            </a:xfrm>
            <a:prstGeom prst="rect">
              <a:avLst/>
            </a:prstGeom>
            <a:noFill/>
          </p:spPr>
          <p:txBody>
            <a:bodyPr wrap="none" rtlCol="0">
              <a:spAutoFit/>
            </a:bodyPr>
            <a:lstStyle/>
            <a:p>
              <a:r>
                <a:rPr lang="en-GB" dirty="0">
                  <a:solidFill>
                    <a:prstClr val="black"/>
                  </a:solidFill>
                  <a:latin typeface="Calibri"/>
                </a:rPr>
                <a:t>14,000</a:t>
              </a:r>
            </a:p>
          </p:txBody>
        </p:sp>
      </p:grpSp>
      <p:sp>
        <p:nvSpPr>
          <p:cNvPr id="12" name="TextBox 11"/>
          <p:cNvSpPr txBox="1"/>
          <p:nvPr/>
        </p:nvSpPr>
        <p:spPr>
          <a:xfrm>
            <a:off x="6140643" y="5908630"/>
            <a:ext cx="992579" cy="369332"/>
          </a:xfrm>
          <a:prstGeom prst="rect">
            <a:avLst/>
          </a:prstGeom>
          <a:noFill/>
        </p:spPr>
        <p:txBody>
          <a:bodyPr wrap="none" rtlCol="0">
            <a:spAutoFit/>
          </a:bodyPr>
          <a:lstStyle/>
          <a:p>
            <a:r>
              <a:rPr lang="en-GB" dirty="0">
                <a:solidFill>
                  <a:prstClr val="black"/>
                </a:solidFill>
                <a:latin typeface="Calibri"/>
              </a:rPr>
              <a:t>_______</a:t>
            </a:r>
          </a:p>
        </p:txBody>
      </p:sp>
      <p:sp>
        <p:nvSpPr>
          <p:cNvPr id="13" name="TextBox 12"/>
          <p:cNvSpPr txBox="1"/>
          <p:nvPr/>
        </p:nvSpPr>
        <p:spPr>
          <a:xfrm>
            <a:off x="6216294" y="5836622"/>
            <a:ext cx="827471" cy="369332"/>
          </a:xfrm>
          <a:prstGeom prst="rect">
            <a:avLst/>
          </a:prstGeom>
          <a:noFill/>
        </p:spPr>
        <p:txBody>
          <a:bodyPr wrap="none" rtlCol="0">
            <a:spAutoFit/>
          </a:bodyPr>
          <a:lstStyle/>
          <a:p>
            <a:r>
              <a:rPr lang="en-GB" dirty="0">
                <a:solidFill>
                  <a:prstClr val="black"/>
                </a:solidFill>
                <a:latin typeface="Calibri"/>
              </a:rPr>
              <a:t>14,000</a:t>
            </a:r>
          </a:p>
        </p:txBody>
      </p:sp>
      <p:sp>
        <p:nvSpPr>
          <p:cNvPr id="14" name="TextBox 13"/>
          <p:cNvSpPr txBox="1"/>
          <p:nvPr/>
        </p:nvSpPr>
        <p:spPr>
          <a:xfrm>
            <a:off x="6223196" y="6213529"/>
            <a:ext cx="827471" cy="369332"/>
          </a:xfrm>
          <a:prstGeom prst="rect">
            <a:avLst/>
          </a:prstGeom>
          <a:noFill/>
        </p:spPr>
        <p:txBody>
          <a:bodyPr wrap="none" rtlCol="0">
            <a:spAutoFit/>
          </a:bodyPr>
          <a:lstStyle/>
          <a:p>
            <a:r>
              <a:rPr lang="en-GB" dirty="0">
                <a:solidFill>
                  <a:prstClr val="black"/>
                </a:solidFill>
                <a:latin typeface="Calibri"/>
              </a:rPr>
              <a:t>80,000</a:t>
            </a:r>
          </a:p>
        </p:txBody>
      </p:sp>
      <p:sp>
        <p:nvSpPr>
          <p:cNvPr id="15" name="TextBox 14"/>
          <p:cNvSpPr txBox="1"/>
          <p:nvPr/>
        </p:nvSpPr>
        <p:spPr>
          <a:xfrm>
            <a:off x="8012328" y="6036369"/>
            <a:ext cx="352982" cy="369332"/>
          </a:xfrm>
          <a:prstGeom prst="rect">
            <a:avLst/>
          </a:prstGeom>
          <a:noFill/>
        </p:spPr>
        <p:txBody>
          <a:bodyPr wrap="none" rtlCol="0">
            <a:spAutoFit/>
          </a:bodyPr>
          <a:lstStyle/>
          <a:p>
            <a:r>
              <a:rPr lang="en-GB" dirty="0">
                <a:solidFill>
                  <a:prstClr val="black"/>
                </a:solidFill>
                <a:latin typeface="Calibri"/>
              </a:rPr>
              <a:t>= </a:t>
            </a:r>
          </a:p>
        </p:txBody>
      </p:sp>
      <p:sp>
        <p:nvSpPr>
          <p:cNvPr id="16" name="TextBox 15"/>
          <p:cNvSpPr txBox="1"/>
          <p:nvPr/>
        </p:nvSpPr>
        <p:spPr>
          <a:xfrm>
            <a:off x="8400832" y="6008434"/>
            <a:ext cx="758541" cy="369332"/>
          </a:xfrm>
          <a:prstGeom prst="rect">
            <a:avLst/>
          </a:prstGeom>
          <a:noFill/>
        </p:spPr>
        <p:txBody>
          <a:bodyPr wrap="none" rtlCol="0">
            <a:spAutoFit/>
          </a:bodyPr>
          <a:lstStyle/>
          <a:p>
            <a:r>
              <a:rPr lang="en-GB" dirty="0">
                <a:solidFill>
                  <a:prstClr val="black"/>
                </a:solidFill>
                <a:latin typeface="Calibri"/>
              </a:rPr>
              <a:t>17.5%</a:t>
            </a:r>
          </a:p>
        </p:txBody>
      </p:sp>
      <p:sp>
        <p:nvSpPr>
          <p:cNvPr id="17" name="Rounded Rectangle 16"/>
          <p:cNvSpPr/>
          <p:nvPr/>
        </p:nvSpPr>
        <p:spPr>
          <a:xfrm>
            <a:off x="768745" y="5687161"/>
            <a:ext cx="4535167" cy="10527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solidFill>
                  <a:prstClr val="white"/>
                </a:solidFill>
                <a:latin typeface="Arial Black" panose="020B0A04020102020204" pitchFamily="34" charset="0"/>
              </a:rPr>
              <a:t>Need to compare this % with the other proposals to see which would give the highest average rate of return </a:t>
            </a:r>
          </a:p>
        </p:txBody>
      </p:sp>
      <p:pic>
        <p:nvPicPr>
          <p:cNvPr id="18" name="Picture 3" descr="C:\Users\Sarah Hilton\AppData\Local\Microsoft\Windows\Temporary Internet Files\Content.IE5\B2OWLNX3\finger-poi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14796" flipV="1">
            <a:off x="5387915" y="6029078"/>
            <a:ext cx="733363" cy="49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6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Calculate ARR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5953392"/>
              </p:ext>
            </p:extLst>
          </p:nvPr>
        </p:nvGraphicFramePr>
        <p:xfrm>
          <a:off x="838200" y="1921567"/>
          <a:ext cx="10515600" cy="4134675"/>
        </p:xfrm>
        <a:graphic>
          <a:graphicData uri="http://schemas.openxmlformats.org/drawingml/2006/table">
            <a:tbl>
              <a:tblPr firstRow="1" firstCol="1" bandRow="1">
                <a:tableStyleId>{5C22544A-7EE6-4342-B048-85BDC9FD1C3A}</a:tableStyleId>
              </a:tblPr>
              <a:tblGrid>
                <a:gridCol w="2198717">
                  <a:extLst>
                    <a:ext uri="{9D8B030D-6E8A-4147-A177-3AD203B41FA5}">
                      <a16:colId xmlns:a16="http://schemas.microsoft.com/office/drawing/2014/main" val="2623416101"/>
                    </a:ext>
                  </a:extLst>
                </a:gridCol>
                <a:gridCol w="2150918">
                  <a:extLst>
                    <a:ext uri="{9D8B030D-6E8A-4147-A177-3AD203B41FA5}">
                      <a16:colId xmlns:a16="http://schemas.microsoft.com/office/drawing/2014/main" val="1496787823"/>
                    </a:ext>
                  </a:extLst>
                </a:gridCol>
                <a:gridCol w="2079221">
                  <a:extLst>
                    <a:ext uri="{9D8B030D-6E8A-4147-A177-3AD203B41FA5}">
                      <a16:colId xmlns:a16="http://schemas.microsoft.com/office/drawing/2014/main" val="830336419"/>
                    </a:ext>
                  </a:extLst>
                </a:gridCol>
                <a:gridCol w="1911927">
                  <a:extLst>
                    <a:ext uri="{9D8B030D-6E8A-4147-A177-3AD203B41FA5}">
                      <a16:colId xmlns:a16="http://schemas.microsoft.com/office/drawing/2014/main" val="2994755192"/>
                    </a:ext>
                  </a:extLst>
                </a:gridCol>
                <a:gridCol w="2174817">
                  <a:extLst>
                    <a:ext uri="{9D8B030D-6E8A-4147-A177-3AD203B41FA5}">
                      <a16:colId xmlns:a16="http://schemas.microsoft.com/office/drawing/2014/main" val="3892212813"/>
                    </a:ext>
                  </a:extLst>
                </a:gridCol>
              </a:tblGrid>
              <a:tr h="917811">
                <a:tc>
                  <a:txBody>
                    <a:bodyPr/>
                    <a:lstStyle/>
                    <a:p>
                      <a:pPr>
                        <a:lnSpc>
                          <a:spcPct val="107000"/>
                        </a:lnSpc>
                        <a:spcAft>
                          <a:spcPts val="800"/>
                        </a:spcAft>
                      </a:pPr>
                      <a:r>
                        <a:rPr lang="en-GB" sz="1400">
                          <a:solidFill>
                            <a:schemeClr val="tx1"/>
                          </a:solidFill>
                          <a:effectLst/>
                          <a:latin typeface="Arial Black" panose="020B0A04020102020204" pitchFamily="34" charset="0"/>
                        </a:rPr>
                        <a:t>Cash Inflows (£000s)</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1</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2</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584506"/>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7581"/>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1</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4747749"/>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2</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835794"/>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4106463"/>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3963795"/>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393450"/>
                  </a:ext>
                </a:extLst>
              </a:tr>
              <a:tr h="459552">
                <a:tc>
                  <a:txBody>
                    <a:bodyPr/>
                    <a:lstStyle/>
                    <a:p>
                      <a:pPr>
                        <a:lnSpc>
                          <a:spcPct val="107000"/>
                        </a:lnSpc>
                        <a:spcAft>
                          <a:spcPts val="0"/>
                        </a:spcAft>
                      </a:pPr>
                      <a:r>
                        <a:rPr lang="en-GB" sz="1400">
                          <a:solidFill>
                            <a:schemeClr val="tx1"/>
                          </a:solidFill>
                          <a:effectLst/>
                          <a:latin typeface="Arial Black" panose="020B0A04020102020204" pitchFamily="34" charset="0"/>
                        </a:rPr>
                        <a:t>ARR</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400">
                          <a:solidFill>
                            <a:schemeClr val="tx1"/>
                          </a:solidFill>
                          <a:effectLst/>
                          <a:latin typeface="Arial Black" panose="020B0A04020102020204" pitchFamily="34" charset="0"/>
                        </a:rPr>
                        <a:t> </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400">
                          <a:solidFill>
                            <a:schemeClr val="tx1"/>
                          </a:solidFill>
                          <a:effectLst/>
                          <a:latin typeface="Arial Black" panose="020B0A04020102020204" pitchFamily="34" charset="0"/>
                        </a:rPr>
                        <a:t> </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400">
                          <a:solidFill>
                            <a:schemeClr val="tx1"/>
                          </a:solidFill>
                          <a:effectLst/>
                          <a:latin typeface="Arial Black" panose="020B0A04020102020204" pitchFamily="34" charset="0"/>
                        </a:rPr>
                        <a:t> </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400" dirty="0">
                          <a:solidFill>
                            <a:schemeClr val="tx1"/>
                          </a:solidFill>
                          <a:effectLst/>
                          <a:latin typeface="Arial Black" panose="020B0A04020102020204" pitchFamily="34" charset="0"/>
                        </a:rPr>
                        <a:t> </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98261"/>
                  </a:ext>
                </a:extLst>
              </a:tr>
            </a:tbl>
          </a:graphicData>
        </a:graphic>
      </p:graphicFrame>
    </p:spTree>
    <p:extLst>
      <p:ext uri="{BB962C8B-B14F-4D97-AF65-F5344CB8AC3E}">
        <p14:creationId xmlns:p14="http://schemas.microsoft.com/office/powerpoint/2010/main" val="212892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Calculate ARR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378108"/>
              </p:ext>
            </p:extLst>
          </p:nvPr>
        </p:nvGraphicFramePr>
        <p:xfrm>
          <a:off x="838200" y="1921567"/>
          <a:ext cx="10515600" cy="3720445"/>
        </p:xfrm>
        <a:graphic>
          <a:graphicData uri="http://schemas.openxmlformats.org/drawingml/2006/table">
            <a:tbl>
              <a:tblPr firstRow="1" firstCol="1" bandRow="1">
                <a:tableStyleId>{5C22544A-7EE6-4342-B048-85BDC9FD1C3A}</a:tableStyleId>
              </a:tblPr>
              <a:tblGrid>
                <a:gridCol w="2198717">
                  <a:extLst>
                    <a:ext uri="{9D8B030D-6E8A-4147-A177-3AD203B41FA5}">
                      <a16:colId xmlns:a16="http://schemas.microsoft.com/office/drawing/2014/main" val="2623416101"/>
                    </a:ext>
                  </a:extLst>
                </a:gridCol>
                <a:gridCol w="2150918">
                  <a:extLst>
                    <a:ext uri="{9D8B030D-6E8A-4147-A177-3AD203B41FA5}">
                      <a16:colId xmlns:a16="http://schemas.microsoft.com/office/drawing/2014/main" val="1496787823"/>
                    </a:ext>
                  </a:extLst>
                </a:gridCol>
                <a:gridCol w="2079221">
                  <a:extLst>
                    <a:ext uri="{9D8B030D-6E8A-4147-A177-3AD203B41FA5}">
                      <a16:colId xmlns:a16="http://schemas.microsoft.com/office/drawing/2014/main" val="830336419"/>
                    </a:ext>
                  </a:extLst>
                </a:gridCol>
                <a:gridCol w="1911927">
                  <a:extLst>
                    <a:ext uri="{9D8B030D-6E8A-4147-A177-3AD203B41FA5}">
                      <a16:colId xmlns:a16="http://schemas.microsoft.com/office/drawing/2014/main" val="2994755192"/>
                    </a:ext>
                  </a:extLst>
                </a:gridCol>
                <a:gridCol w="2174817">
                  <a:extLst>
                    <a:ext uri="{9D8B030D-6E8A-4147-A177-3AD203B41FA5}">
                      <a16:colId xmlns:a16="http://schemas.microsoft.com/office/drawing/2014/main" val="3892212813"/>
                    </a:ext>
                  </a:extLst>
                </a:gridCol>
              </a:tblGrid>
              <a:tr h="503581">
                <a:tc>
                  <a:txBody>
                    <a:bodyPr/>
                    <a:lstStyle/>
                    <a:p>
                      <a:pPr>
                        <a:lnSpc>
                          <a:spcPct val="107000"/>
                        </a:lnSpc>
                        <a:spcAft>
                          <a:spcPts val="800"/>
                        </a:spcAft>
                      </a:pPr>
                      <a:r>
                        <a:rPr lang="en-GB" sz="1400">
                          <a:solidFill>
                            <a:schemeClr val="tx1"/>
                          </a:solidFill>
                          <a:effectLst/>
                          <a:latin typeface="Arial Black" panose="020B0A04020102020204" pitchFamily="34" charset="0"/>
                        </a:rPr>
                        <a:t>Cash Inflows (£000s)</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1</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2</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584506"/>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7581"/>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1</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4747749"/>
                  </a:ext>
                </a:extLst>
              </a:tr>
              <a:tr h="459552">
                <a:tc>
                  <a:txBody>
                    <a:bodyPr/>
                    <a:lstStyle/>
                    <a:p>
                      <a:pPr>
                        <a:lnSpc>
                          <a:spcPct val="107000"/>
                        </a:lnSpc>
                        <a:spcAft>
                          <a:spcPts val="800"/>
                        </a:spcAft>
                      </a:pPr>
                      <a:r>
                        <a:rPr lang="en-GB" sz="1400" dirty="0">
                          <a:solidFill>
                            <a:schemeClr val="tx1"/>
                          </a:solidFill>
                          <a:effectLst/>
                          <a:latin typeface="Arial Black" panose="020B0A04020102020204" pitchFamily="34" charset="0"/>
                        </a:rPr>
                        <a:t>Year 2</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835794"/>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4106463"/>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3963795"/>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393450"/>
                  </a:ext>
                </a:extLst>
              </a:tr>
              <a:tr h="459552">
                <a:tc>
                  <a:txBody>
                    <a:bodyPr/>
                    <a:lstStyle/>
                    <a:p>
                      <a:pPr>
                        <a:lnSpc>
                          <a:spcPct val="107000"/>
                        </a:lnSpc>
                        <a:spcAft>
                          <a:spcPts val="0"/>
                        </a:spcAft>
                      </a:pPr>
                      <a:r>
                        <a:rPr lang="en-GB" sz="1400">
                          <a:solidFill>
                            <a:schemeClr val="tx1"/>
                          </a:solidFill>
                          <a:effectLst/>
                          <a:latin typeface="Arial Black" panose="020B0A04020102020204" pitchFamily="34" charset="0"/>
                        </a:rPr>
                        <a:t>ARR</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98261"/>
                  </a:ext>
                </a:extLst>
              </a:tr>
            </a:tbl>
          </a:graphicData>
        </a:graphic>
      </p:graphicFrame>
      <p:sp>
        <p:nvSpPr>
          <p:cNvPr id="3" name="TextBox 2"/>
          <p:cNvSpPr txBox="1"/>
          <p:nvPr/>
        </p:nvSpPr>
        <p:spPr>
          <a:xfrm>
            <a:off x="320957" y="5976731"/>
            <a:ext cx="1103284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latin typeface="Arial Black" panose="020B0A04020102020204" pitchFamily="34" charset="0"/>
              </a:rPr>
              <a:t>Your business will want the highest rate of return so proposal 2 would be the one that gets the green light for the funding</a:t>
            </a:r>
          </a:p>
        </p:txBody>
      </p:sp>
    </p:spTree>
    <p:extLst>
      <p:ext uri="{BB962C8B-B14F-4D97-AF65-F5344CB8AC3E}">
        <p14:creationId xmlns:p14="http://schemas.microsoft.com/office/powerpoint/2010/main" val="249072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Worksheet</a:t>
            </a:r>
          </a:p>
        </p:txBody>
      </p:sp>
      <p:pic>
        <p:nvPicPr>
          <p:cNvPr id="4" name="Content Placeholder 3"/>
          <p:cNvPicPr>
            <a:picLocks noGrp="1" noChangeAspect="1"/>
          </p:cNvPicPr>
          <p:nvPr>
            <p:ph idx="1"/>
          </p:nvPr>
        </p:nvPicPr>
        <p:blipFill>
          <a:blip r:embed="rId2"/>
          <a:stretch>
            <a:fillRect/>
          </a:stretch>
        </p:blipFill>
        <p:spPr>
          <a:xfrm>
            <a:off x="838200" y="2894223"/>
            <a:ext cx="10515600" cy="2214142"/>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NPV</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54738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p:spPr>
        <p:txBody>
          <a:bodyPr/>
          <a:lstStyle/>
          <a:p>
            <a:r>
              <a:rPr lang="en-GB" dirty="0">
                <a:solidFill>
                  <a:schemeClr val="bg1"/>
                </a:solidFill>
              </a:rPr>
              <a:t>NPV</a:t>
            </a:r>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GB" dirty="0"/>
              <a:t>Once a business has looked at the payback period for a set of projects and then looked at the ARR they may need to look at the NPV</a:t>
            </a:r>
          </a:p>
          <a:p>
            <a:r>
              <a:rPr lang="en-GB" dirty="0"/>
              <a:t>This is the net present value and it takes into account that money in the future is not worth what it is today – so it adds in a discount table to make it more realistic</a:t>
            </a:r>
          </a:p>
        </p:txBody>
      </p:sp>
      <p:pic>
        <p:nvPicPr>
          <p:cNvPr id="7" name="Content Placeholder 6"/>
          <p:cNvPicPr>
            <a:picLocks noGrp="1" noChangeAspect="1"/>
          </p:cNvPicPr>
          <p:nvPr>
            <p:ph sz="half" idx="2"/>
          </p:nvPr>
        </p:nvPicPr>
        <p:blipFill>
          <a:blip r:embed="rId2"/>
          <a:stretch>
            <a:fillRect/>
          </a:stretch>
        </p:blipFill>
        <p:spPr>
          <a:xfrm>
            <a:off x="6724649" y="822014"/>
            <a:ext cx="4274655" cy="4873107"/>
          </a:xfrm>
          <a:prstGeom prst="rect">
            <a:avLst/>
          </a:prstGeom>
        </p:spPr>
      </p:pic>
      <p:sp>
        <p:nvSpPr>
          <p:cNvPr id="8" name="TextBox 7"/>
          <p:cNvSpPr txBox="1"/>
          <p:nvPr/>
        </p:nvSpPr>
        <p:spPr>
          <a:xfrm>
            <a:off x="6679096" y="5828844"/>
            <a:ext cx="46747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latin typeface="Arial Black" panose="020B0A04020102020204" pitchFamily="34" charset="0"/>
              </a:rPr>
              <a:t>Money is not worth the same in the future as it is now e.g. what is the cost of a new home today? </a:t>
            </a:r>
          </a:p>
        </p:txBody>
      </p:sp>
    </p:spTree>
    <p:extLst>
      <p:ext uri="{BB962C8B-B14F-4D97-AF65-F5344CB8AC3E}">
        <p14:creationId xmlns:p14="http://schemas.microsoft.com/office/powerpoint/2010/main" val="303199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485" y="205766"/>
            <a:ext cx="10997411" cy="1325563"/>
          </a:xfr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NPV calculation</a:t>
            </a:r>
          </a:p>
        </p:txBody>
      </p:sp>
      <p:sp>
        <p:nvSpPr>
          <p:cNvPr id="5" name="Content Placeholder 4"/>
          <p:cNvSpPr>
            <a:spLocks noGrp="1"/>
          </p:cNvSpPr>
          <p:nvPr>
            <p:ph idx="1"/>
          </p:nvPr>
        </p:nvSpPr>
        <p:spPr>
          <a:xfrm>
            <a:off x="6566993" y="1690688"/>
            <a:ext cx="5050904" cy="4525963"/>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GB" b="1" dirty="0"/>
              <a:t>Lets look at proposal 1</a:t>
            </a:r>
          </a:p>
          <a:p>
            <a:r>
              <a:rPr lang="en-GB" dirty="0"/>
              <a:t>First take a discount table, in this example it is a 20% discount each year, to make the profit figure more realistic as money in the future is worth less than it is now</a:t>
            </a:r>
          </a:p>
          <a:p>
            <a:r>
              <a:rPr lang="en-GB" dirty="0"/>
              <a:t>Multiply each cash inflow by the discount, this gives the present value column</a:t>
            </a:r>
          </a:p>
          <a:p>
            <a:r>
              <a:rPr lang="en-GB" dirty="0"/>
              <a:t>NPV is all the NPV values added together then minus the initial cost</a:t>
            </a:r>
          </a:p>
          <a:p>
            <a:r>
              <a:rPr lang="en-GB" dirty="0"/>
              <a:t>In this example the NPV is £11,400</a:t>
            </a:r>
          </a:p>
          <a:p>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110956955"/>
              </p:ext>
            </p:extLst>
          </p:nvPr>
        </p:nvGraphicFramePr>
        <p:xfrm>
          <a:off x="704529" y="1690688"/>
          <a:ext cx="5598367" cy="3490909"/>
        </p:xfrm>
        <a:graphic>
          <a:graphicData uri="http://schemas.openxmlformats.org/drawingml/2006/table">
            <a:tbl>
              <a:tblPr firstRow="1" firstCol="1" bandRow="1">
                <a:tableStyleId>{F5AB1C69-6EDB-4FF4-983F-18BD219EF322}</a:tableStyleId>
              </a:tblPr>
              <a:tblGrid>
                <a:gridCol w="1473605">
                  <a:extLst>
                    <a:ext uri="{9D8B030D-6E8A-4147-A177-3AD203B41FA5}">
                      <a16:colId xmlns:a16="http://schemas.microsoft.com/office/drawing/2014/main" val="20000"/>
                    </a:ext>
                  </a:extLst>
                </a:gridCol>
                <a:gridCol w="1447281">
                  <a:extLst>
                    <a:ext uri="{9D8B030D-6E8A-4147-A177-3AD203B41FA5}">
                      <a16:colId xmlns:a16="http://schemas.microsoft.com/office/drawing/2014/main" val="20001"/>
                    </a:ext>
                  </a:extLst>
                </a:gridCol>
                <a:gridCol w="1501756">
                  <a:extLst>
                    <a:ext uri="{9D8B030D-6E8A-4147-A177-3AD203B41FA5}">
                      <a16:colId xmlns:a16="http://schemas.microsoft.com/office/drawing/2014/main" val="20002"/>
                    </a:ext>
                  </a:extLst>
                </a:gridCol>
                <a:gridCol w="1175725">
                  <a:extLst>
                    <a:ext uri="{9D8B030D-6E8A-4147-A177-3AD203B41FA5}">
                      <a16:colId xmlns:a16="http://schemas.microsoft.com/office/drawing/2014/main" val="20003"/>
                    </a:ext>
                  </a:extLst>
                </a:gridCol>
              </a:tblGrid>
              <a:tr h="1058719">
                <a:tc>
                  <a:txBody>
                    <a:bodyPr/>
                    <a:lstStyle/>
                    <a:p>
                      <a:pPr>
                        <a:lnSpc>
                          <a:spcPct val="115000"/>
                        </a:lnSpc>
                        <a:spcAft>
                          <a:spcPts val="1000"/>
                        </a:spcAft>
                      </a:pPr>
                      <a:r>
                        <a:rPr lang="en-GB" sz="1600" dirty="0">
                          <a:solidFill>
                            <a:schemeClr val="tx1"/>
                          </a:solidFill>
                          <a:effectLst/>
                          <a:latin typeface="Arial Black" panose="020B0A04020102020204" pitchFamily="34" charset="0"/>
                        </a:rPr>
                        <a:t>Cash inflows (£000s)</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Proposal 1</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Discount</a:t>
                      </a:r>
                      <a:r>
                        <a:rPr lang="en-GB" sz="800" baseline="0" dirty="0">
                          <a:solidFill>
                            <a:schemeClr val="tx1"/>
                          </a:solidFill>
                          <a:effectLst/>
                          <a:latin typeface="Arial Black" panose="020B0A04020102020204" pitchFamily="34" charset="0"/>
                        </a:rPr>
                        <a:t> </a:t>
                      </a:r>
                      <a:r>
                        <a:rPr lang="en-GB" sz="1600" kern="1200" dirty="0">
                          <a:solidFill>
                            <a:schemeClr val="tx1"/>
                          </a:solidFill>
                          <a:effectLst/>
                          <a:latin typeface="Arial Black" panose="020B0A04020102020204" pitchFamily="34" charset="0"/>
                        </a:rPr>
                        <a:t>table</a:t>
                      </a:r>
                      <a:r>
                        <a:rPr lang="en-GB" sz="800" baseline="0" dirty="0">
                          <a:solidFill>
                            <a:schemeClr val="tx1"/>
                          </a:solidFill>
                          <a:effectLst/>
                          <a:latin typeface="Arial Black" panose="020B0A04020102020204" pitchFamily="34" charset="0"/>
                        </a:rPr>
                        <a:t> </a:t>
                      </a:r>
                      <a:r>
                        <a:rPr lang="en-GB" sz="1600" kern="1200" dirty="0">
                          <a:solidFill>
                            <a:schemeClr val="tx1"/>
                          </a:solidFill>
                          <a:effectLst/>
                          <a:latin typeface="Arial Black" panose="020B0A04020102020204" pitchFamily="34" charset="0"/>
                        </a:rPr>
                        <a:t>20%</a:t>
                      </a:r>
                      <a:endParaRPr lang="en-GB" sz="1600" b="1" kern="1200" dirty="0">
                        <a:solidFill>
                          <a:schemeClr val="tx1"/>
                        </a:solidFill>
                        <a:effectLst/>
                        <a:latin typeface="Arial Black" panose="020B0A040201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Present value</a:t>
                      </a:r>
                      <a:endParaRPr lang="en-GB" sz="1600" b="1" kern="1200" dirty="0">
                        <a:solidFill>
                          <a:schemeClr val="tx1"/>
                        </a:solidFill>
                        <a:effectLst/>
                        <a:latin typeface="Arial Black" panose="020B0A040201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4754">
                <a:tc>
                  <a:txBody>
                    <a:bodyPr/>
                    <a:lstStyle/>
                    <a:p>
                      <a:pPr>
                        <a:lnSpc>
                          <a:spcPct val="115000"/>
                        </a:lnSpc>
                        <a:spcAft>
                          <a:spcPts val="1000"/>
                        </a:spcAft>
                      </a:pPr>
                      <a:r>
                        <a:rPr lang="en-GB" sz="1600" dirty="0">
                          <a:solidFill>
                            <a:schemeClr val="tx1"/>
                          </a:solidFill>
                          <a:effectLst/>
                          <a:latin typeface="Arial Black" panose="020B0A04020102020204" pitchFamily="34" charset="0"/>
                        </a:rPr>
                        <a:t>Year 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-£120</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1.00</a:t>
                      </a:r>
                      <a:endParaRPr lang="en-GB" sz="1600" kern="1200" dirty="0">
                        <a:solidFill>
                          <a:schemeClr val="tx1"/>
                        </a:solidFill>
                        <a:effectLst/>
                        <a:latin typeface="Arial Black" panose="020B0A040201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600" dirty="0">
                          <a:solidFill>
                            <a:schemeClr val="tx1"/>
                          </a:solidFill>
                          <a:effectLst/>
                          <a:latin typeface="Arial Black" panose="020B0A04020102020204" pitchFamily="34" charset="0"/>
                        </a:rPr>
                        <a:t>-£120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2906">
                <a:tc>
                  <a:txBody>
                    <a:bodyPr/>
                    <a:lstStyle/>
                    <a:p>
                      <a:pPr>
                        <a:lnSpc>
                          <a:spcPct val="115000"/>
                        </a:lnSpc>
                        <a:spcAft>
                          <a:spcPts val="1000"/>
                        </a:spcAft>
                      </a:pPr>
                      <a:r>
                        <a:rPr lang="en-GB" sz="1600">
                          <a:solidFill>
                            <a:schemeClr val="tx1"/>
                          </a:solidFill>
                          <a:effectLst/>
                          <a:latin typeface="Arial Black" panose="020B0A04020102020204" pitchFamily="34" charset="0"/>
                        </a:rPr>
                        <a:t>Year 1</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£80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0.80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£64,000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2906">
                <a:tc>
                  <a:txBody>
                    <a:bodyPr/>
                    <a:lstStyle/>
                    <a:p>
                      <a:pPr>
                        <a:lnSpc>
                          <a:spcPct val="115000"/>
                        </a:lnSpc>
                        <a:spcAft>
                          <a:spcPts val="1000"/>
                        </a:spcAft>
                      </a:pPr>
                      <a:r>
                        <a:rPr lang="en-GB" sz="1600" dirty="0">
                          <a:solidFill>
                            <a:schemeClr val="tx1"/>
                          </a:solidFill>
                          <a:effectLst/>
                          <a:latin typeface="Arial Black" panose="020B0A04020102020204" pitchFamily="34" charset="0"/>
                        </a:rPr>
                        <a:t>Year 2</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0.64</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£25,600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2906">
                <a:tc>
                  <a:txBody>
                    <a:bodyPr/>
                    <a:lstStyle/>
                    <a:p>
                      <a:pPr>
                        <a:lnSpc>
                          <a:spcPct val="115000"/>
                        </a:lnSpc>
                        <a:spcAft>
                          <a:spcPts val="1000"/>
                        </a:spcAft>
                      </a:pPr>
                      <a:r>
                        <a:rPr lang="en-GB" sz="1600">
                          <a:solidFill>
                            <a:schemeClr val="tx1"/>
                          </a:solidFill>
                          <a:effectLst/>
                          <a:latin typeface="Arial Black" panose="020B0A04020102020204" pitchFamily="34" charset="0"/>
                        </a:rPr>
                        <a:t>Year 3</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£40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0.51</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£20,400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2906">
                <a:tc>
                  <a:txBody>
                    <a:bodyPr/>
                    <a:lstStyle/>
                    <a:p>
                      <a:pPr>
                        <a:lnSpc>
                          <a:spcPct val="115000"/>
                        </a:lnSpc>
                        <a:spcAft>
                          <a:spcPts val="1000"/>
                        </a:spcAft>
                      </a:pPr>
                      <a:r>
                        <a:rPr lang="en-GB" sz="1600">
                          <a:solidFill>
                            <a:schemeClr val="tx1"/>
                          </a:solidFill>
                          <a:effectLst/>
                          <a:latin typeface="Arial Black" panose="020B0A04020102020204" pitchFamily="34" charset="0"/>
                        </a:rPr>
                        <a:t>Year 4</a:t>
                      </a:r>
                      <a:endParaRPr lang="en-GB" sz="80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a:solidFill>
                            <a:schemeClr val="tx1"/>
                          </a:solidFill>
                          <a:effectLst/>
                          <a:latin typeface="Arial Black" panose="020B0A04020102020204" pitchFamily="34" charset="0"/>
                        </a:rPr>
                        <a:t>£20</a:t>
                      </a:r>
                      <a:endParaRPr lang="en-GB" sz="80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0.41</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£8,200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2906">
                <a:tc>
                  <a:txBody>
                    <a:bodyPr/>
                    <a:lstStyle/>
                    <a:p>
                      <a:pPr>
                        <a:lnSpc>
                          <a:spcPct val="115000"/>
                        </a:lnSpc>
                        <a:spcAft>
                          <a:spcPts val="1000"/>
                        </a:spcAft>
                      </a:pPr>
                      <a:r>
                        <a:rPr lang="en-GB" sz="1600" dirty="0">
                          <a:solidFill>
                            <a:schemeClr val="tx1"/>
                          </a:solidFill>
                          <a:effectLst/>
                          <a:latin typeface="Arial Black" panose="020B0A04020102020204" pitchFamily="34" charset="0"/>
                        </a:rPr>
                        <a:t>Year 5</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dirty="0">
                          <a:solidFill>
                            <a:schemeClr val="tx1"/>
                          </a:solidFill>
                          <a:effectLst/>
                          <a:latin typeface="Arial Black" panose="020B0A04020102020204" pitchFamily="34" charset="0"/>
                        </a:rPr>
                        <a:t>£40</a:t>
                      </a:r>
                      <a:endParaRPr lang="en-GB" sz="800" dirty="0">
                        <a:solidFill>
                          <a:schemeClr val="tx1"/>
                        </a:solidFill>
                        <a:effectLst/>
                        <a:latin typeface="Arial Black" panose="020B0A04020102020204" pitchFamily="34" charset="0"/>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0.33</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£13,200</a:t>
                      </a:r>
                      <a:endParaRPr lang="en-GB" sz="1600" kern="1200" dirty="0">
                        <a:solidFill>
                          <a:schemeClr val="tx1"/>
                        </a:solidFill>
                        <a:effectLst/>
                        <a:latin typeface="Arial Black" panose="020B0A0402010202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2906">
                <a:tc gridSpan="3">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Total</a:t>
                      </a:r>
                      <a:r>
                        <a:rPr lang="en-GB" sz="800" dirty="0">
                          <a:solidFill>
                            <a:schemeClr val="tx1"/>
                          </a:solidFill>
                          <a:effectLst/>
                          <a:latin typeface="Arial Black" panose="020B0A04020102020204" pitchFamily="34" charset="0"/>
                        </a:rPr>
                        <a:t> </a:t>
                      </a:r>
                      <a:endParaRPr lang="en-GB" sz="800" dirty="0">
                        <a:solidFill>
                          <a:schemeClr val="tx1"/>
                        </a:solidFill>
                        <a:effectLst/>
                        <a:latin typeface="Arial Black" panose="020B0A0402010202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1000"/>
                        </a:spcAft>
                      </a:pPr>
                      <a:endParaRPr lang="en-GB" sz="800" dirty="0">
                        <a:solidFill>
                          <a:schemeClr val="tx1"/>
                        </a:solidFill>
                        <a:effectLst/>
                        <a:latin typeface="Calibri"/>
                        <a:ea typeface="Calibri"/>
                        <a:cs typeface="Times New Roman"/>
                      </a:endParaRPr>
                    </a:p>
                  </a:txBody>
                  <a:tcPr marL="0" marR="0" marT="0" marB="0" anchor="b"/>
                </a:tc>
                <a:tc hMerge="1">
                  <a:txBody>
                    <a:bodyPr/>
                    <a:lstStyle/>
                    <a:p>
                      <a:pPr algn="ctr">
                        <a:lnSpc>
                          <a:spcPct val="115000"/>
                        </a:lnSpc>
                        <a:spcAft>
                          <a:spcPts val="1000"/>
                        </a:spcAft>
                      </a:pPr>
                      <a:endParaRPr lang="en-GB" sz="1600" kern="1200" dirty="0">
                        <a:solidFill>
                          <a:schemeClr val="dk1"/>
                        </a:solidFill>
                        <a:effectLst/>
                        <a:latin typeface="+mn-lt"/>
                        <a:ea typeface="+mn-ea"/>
                        <a:cs typeface="+mn-cs"/>
                      </a:endParaRPr>
                    </a:p>
                  </a:txBody>
                  <a:tcPr marL="0" marR="0" marT="0" marB="0" anchor="b"/>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ea typeface="+mn-ea"/>
                          <a:cs typeface="+mn-cs"/>
                        </a:rPr>
                        <a:t>£11,400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Rounded Rectangle 1"/>
          <p:cNvSpPr/>
          <p:nvPr/>
        </p:nvSpPr>
        <p:spPr>
          <a:xfrm>
            <a:off x="620486" y="5445224"/>
            <a:ext cx="5682410" cy="12241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prstClr val="white"/>
                </a:solidFill>
                <a:latin typeface="Arial Black" panose="020B0A04020102020204" pitchFamily="34" charset="0"/>
              </a:rPr>
              <a:t>You will be given the discount table in the exam– you do not have to memorise these figures</a:t>
            </a:r>
          </a:p>
        </p:txBody>
      </p:sp>
    </p:spTree>
    <p:extLst>
      <p:ext uri="{BB962C8B-B14F-4D97-AF65-F5344CB8AC3E}">
        <p14:creationId xmlns:p14="http://schemas.microsoft.com/office/powerpoint/2010/main" val="399896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Calculate the NPV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909709"/>
              </p:ext>
            </p:extLst>
          </p:nvPr>
        </p:nvGraphicFramePr>
        <p:xfrm>
          <a:off x="788504" y="2107095"/>
          <a:ext cx="10515600" cy="3993152"/>
        </p:xfrm>
        <a:graphic>
          <a:graphicData uri="http://schemas.openxmlformats.org/drawingml/2006/table">
            <a:tbl>
              <a:tblPr firstRow="1" firstCol="1" bandRow="1">
                <a:tableStyleId>{5C22544A-7EE6-4342-B048-85BDC9FD1C3A}</a:tableStyleId>
              </a:tblPr>
              <a:tblGrid>
                <a:gridCol w="1234034">
                  <a:extLst>
                    <a:ext uri="{9D8B030D-6E8A-4147-A177-3AD203B41FA5}">
                      <a16:colId xmlns:a16="http://schemas.microsoft.com/office/drawing/2014/main" val="2623416101"/>
                    </a:ext>
                  </a:extLst>
                </a:gridCol>
                <a:gridCol w="1234034">
                  <a:extLst>
                    <a:ext uri="{9D8B030D-6E8A-4147-A177-3AD203B41FA5}">
                      <a16:colId xmlns:a16="http://schemas.microsoft.com/office/drawing/2014/main" val="2401470149"/>
                    </a:ext>
                  </a:extLst>
                </a:gridCol>
                <a:gridCol w="1845515">
                  <a:extLst>
                    <a:ext uri="{9D8B030D-6E8A-4147-A177-3AD203B41FA5}">
                      <a16:colId xmlns:a16="http://schemas.microsoft.com/office/drawing/2014/main" val="1496787823"/>
                    </a:ext>
                  </a:extLst>
                </a:gridCol>
                <a:gridCol w="1815548">
                  <a:extLst>
                    <a:ext uri="{9D8B030D-6E8A-4147-A177-3AD203B41FA5}">
                      <a16:colId xmlns:a16="http://schemas.microsoft.com/office/drawing/2014/main" val="830336419"/>
                    </a:ext>
                  </a:extLst>
                </a:gridCol>
                <a:gridCol w="1696278">
                  <a:extLst>
                    <a:ext uri="{9D8B030D-6E8A-4147-A177-3AD203B41FA5}">
                      <a16:colId xmlns:a16="http://schemas.microsoft.com/office/drawing/2014/main" val="2994755192"/>
                    </a:ext>
                  </a:extLst>
                </a:gridCol>
                <a:gridCol w="2690191">
                  <a:extLst>
                    <a:ext uri="{9D8B030D-6E8A-4147-A177-3AD203B41FA5}">
                      <a16:colId xmlns:a16="http://schemas.microsoft.com/office/drawing/2014/main" val="3892212813"/>
                    </a:ext>
                  </a:extLst>
                </a:gridCol>
              </a:tblGrid>
              <a:tr h="756769">
                <a:tc>
                  <a:txBody>
                    <a:bodyPr/>
                    <a:lstStyle/>
                    <a:p>
                      <a:pPr>
                        <a:lnSpc>
                          <a:spcPct val="107000"/>
                        </a:lnSpc>
                        <a:spcAft>
                          <a:spcPts val="800"/>
                        </a:spcAft>
                      </a:pPr>
                      <a:r>
                        <a:rPr lang="en-GB" sz="1400" dirty="0">
                          <a:solidFill>
                            <a:schemeClr val="tx1"/>
                          </a:solidFill>
                          <a:effectLst/>
                          <a:latin typeface="Arial Black" panose="020B0A04020102020204" pitchFamily="34" charset="0"/>
                        </a:rPr>
                        <a:t>Cash Inflows </a:t>
                      </a:r>
                    </a:p>
                    <a:p>
                      <a:pPr>
                        <a:lnSpc>
                          <a:spcPct val="107000"/>
                        </a:lnSpc>
                        <a:spcAft>
                          <a:spcPts val="800"/>
                        </a:spcAft>
                      </a:pPr>
                      <a:r>
                        <a:rPr lang="en-GB" sz="1400" dirty="0">
                          <a:solidFill>
                            <a:schemeClr val="tx1"/>
                          </a:solidFill>
                          <a:effectLst/>
                          <a:latin typeface="Arial Black" panose="020B0A04020102020204" pitchFamily="34" charset="0"/>
                        </a:rPr>
                        <a:t>(£000s)</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Proposal 1</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2</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Proposal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584506"/>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en-GB" sz="1600" kern="1200" dirty="0">
                          <a:solidFill>
                            <a:schemeClr val="tx1"/>
                          </a:solidFill>
                          <a:effectLst/>
                          <a:latin typeface="Arial Black" panose="020B0A04020102020204" pitchFamily="34" charset="0"/>
                        </a:rPr>
                        <a:t>1</a:t>
                      </a:r>
                      <a:endParaRPr lang="en-GB" sz="1600" kern="1200" dirty="0">
                        <a:solidFill>
                          <a:schemeClr val="tx1"/>
                        </a:solidFill>
                        <a:effectLst/>
                        <a:latin typeface="Arial Black" panose="020B0A040201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-£120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-£80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-£160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317581"/>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1</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1000"/>
                        </a:spcAft>
                      </a:pPr>
                      <a:r>
                        <a:rPr lang="en-GB" sz="1600" kern="1200" dirty="0">
                          <a:solidFill>
                            <a:schemeClr val="tx1"/>
                          </a:solidFill>
                          <a:effectLst/>
                          <a:latin typeface="Arial Black" panose="020B0A04020102020204" pitchFamily="34" charset="0"/>
                          <a:ea typeface="+mn-ea"/>
                          <a:cs typeface="+mn-cs"/>
                        </a:rPr>
                        <a:t>0.833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£80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£10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£30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4747749"/>
                  </a:ext>
                </a:extLst>
              </a:tr>
              <a:tr h="459552">
                <a:tc>
                  <a:txBody>
                    <a:bodyPr/>
                    <a:lstStyle/>
                    <a:p>
                      <a:pPr>
                        <a:lnSpc>
                          <a:spcPct val="107000"/>
                        </a:lnSpc>
                        <a:spcAft>
                          <a:spcPts val="800"/>
                        </a:spcAft>
                      </a:pPr>
                      <a:r>
                        <a:rPr lang="en-GB" sz="1400" dirty="0">
                          <a:solidFill>
                            <a:schemeClr val="tx1"/>
                          </a:solidFill>
                          <a:effectLst/>
                          <a:latin typeface="Arial Black" panose="020B0A04020102020204" pitchFamily="34" charset="0"/>
                        </a:rPr>
                        <a:t>Year 2</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1000"/>
                        </a:spcAft>
                      </a:pPr>
                      <a:r>
                        <a:rPr lang="en-GB" sz="1600" kern="1200" dirty="0">
                          <a:solidFill>
                            <a:schemeClr val="tx1"/>
                          </a:solidFill>
                          <a:effectLst/>
                          <a:latin typeface="Arial Black" panose="020B0A04020102020204" pitchFamily="34" charset="0"/>
                          <a:ea typeface="+mn-ea"/>
                          <a:cs typeface="+mn-cs"/>
                        </a:rPr>
                        <a:t>0.694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£40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£40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835794"/>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3</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1000"/>
                        </a:spcAft>
                      </a:pPr>
                      <a:r>
                        <a:rPr lang="en-GB" sz="1600" kern="1200" dirty="0">
                          <a:solidFill>
                            <a:schemeClr val="tx1"/>
                          </a:solidFill>
                          <a:effectLst/>
                          <a:latin typeface="Arial Black" panose="020B0A04020102020204" pitchFamily="34" charset="0"/>
                          <a:ea typeface="+mn-ea"/>
                          <a:cs typeface="+mn-cs"/>
                        </a:rPr>
                        <a:t>0.579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£30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£90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4106463"/>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4</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1000"/>
                        </a:spcAft>
                      </a:pPr>
                      <a:r>
                        <a:rPr lang="en-GB" sz="1600" kern="1200" dirty="0">
                          <a:solidFill>
                            <a:schemeClr val="tx1"/>
                          </a:solidFill>
                          <a:effectLst/>
                          <a:latin typeface="Arial Black" panose="020B0A04020102020204" pitchFamily="34" charset="0"/>
                          <a:ea typeface="+mn-ea"/>
                          <a:cs typeface="+mn-cs"/>
                        </a:rPr>
                        <a:t>0.482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£60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£30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£80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3963795"/>
                  </a:ext>
                </a:extLst>
              </a:tr>
              <a:tr h="459552">
                <a:tc>
                  <a:txBody>
                    <a:bodyPr/>
                    <a:lstStyle/>
                    <a:p>
                      <a:pPr>
                        <a:lnSpc>
                          <a:spcPct val="107000"/>
                        </a:lnSpc>
                        <a:spcAft>
                          <a:spcPts val="800"/>
                        </a:spcAft>
                      </a:pPr>
                      <a:r>
                        <a:rPr lang="en-GB" sz="1400">
                          <a:solidFill>
                            <a:schemeClr val="tx1"/>
                          </a:solidFill>
                          <a:effectLst/>
                          <a:latin typeface="Arial Black" panose="020B0A04020102020204" pitchFamily="34" charset="0"/>
                        </a:rPr>
                        <a:t>Year 5</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1000"/>
                        </a:spcAft>
                      </a:pPr>
                      <a:r>
                        <a:rPr lang="en-GB" sz="1600" kern="1200" dirty="0">
                          <a:solidFill>
                            <a:schemeClr val="tx1"/>
                          </a:solidFill>
                          <a:effectLst/>
                          <a:latin typeface="Arial Black" panose="020B0A04020102020204" pitchFamily="34" charset="0"/>
                          <a:ea typeface="+mn-ea"/>
                          <a:cs typeface="+mn-cs"/>
                        </a:rPr>
                        <a:t>0.402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£40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£50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a:solidFill>
                            <a:schemeClr val="tx1"/>
                          </a:solidFill>
                          <a:effectLst/>
                          <a:latin typeface="Arial Black" panose="020B0A04020102020204" pitchFamily="34" charset="0"/>
                        </a:rPr>
                        <a:t>£20</a:t>
                      </a:r>
                      <a:endParaRPr lang="en-GB" sz="14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GB" sz="1400" dirty="0">
                          <a:solidFill>
                            <a:schemeClr val="tx1"/>
                          </a:solidFill>
                          <a:effectLst/>
                          <a:latin typeface="Arial Black" panose="020B0A04020102020204" pitchFamily="34" charset="0"/>
                        </a:rPr>
                        <a:t>£60</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393450"/>
                  </a:ext>
                </a:extLst>
              </a:tr>
              <a:tr h="459552">
                <a:tc>
                  <a:txBody>
                    <a:bodyPr/>
                    <a:lstStyle/>
                    <a:p>
                      <a:pPr>
                        <a:lnSpc>
                          <a:spcPct val="107000"/>
                        </a:lnSpc>
                        <a:spcAft>
                          <a:spcPts val="0"/>
                        </a:spcAft>
                      </a:pPr>
                      <a:r>
                        <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NPV</a:t>
                      </a:r>
                      <a:r>
                        <a:rPr lang="en-GB" sz="1400" baseline="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value</a:t>
                      </a: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98261"/>
                  </a:ext>
                </a:extLst>
              </a:tr>
            </a:tbl>
          </a:graphicData>
        </a:graphic>
      </p:graphicFrame>
    </p:spTree>
    <p:extLst>
      <p:ext uri="{BB962C8B-B14F-4D97-AF65-F5344CB8AC3E}">
        <p14:creationId xmlns:p14="http://schemas.microsoft.com/office/powerpoint/2010/main" val="2612095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Interpretations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3135339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Interpretations</a:t>
            </a:r>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GB" dirty="0"/>
              <a:t>Payback period – is the time period for the original financial investment cost of a project to be fully recovered</a:t>
            </a:r>
          </a:p>
          <a:p>
            <a:r>
              <a:rPr lang="en-GB" dirty="0"/>
              <a:t>This is the length of time that the money invested is at risk</a:t>
            </a:r>
          </a:p>
        </p:txBody>
      </p:sp>
      <p:pic>
        <p:nvPicPr>
          <p:cNvPr id="7" name="Content Placeholder 6"/>
          <p:cNvPicPr>
            <a:picLocks noGrp="1" noChangeAspect="1"/>
          </p:cNvPicPr>
          <p:nvPr>
            <p:ph sz="half" idx="2"/>
          </p:nvPr>
        </p:nvPicPr>
        <p:blipFill>
          <a:blip r:embed="rId2"/>
          <a:stretch>
            <a:fillRect/>
          </a:stretch>
        </p:blipFill>
        <p:spPr>
          <a:xfrm>
            <a:off x="6248400" y="1825625"/>
            <a:ext cx="5181600" cy="3241256"/>
          </a:xfrm>
          <a:prstGeom prst="rect">
            <a:avLst/>
          </a:prstGeom>
        </p:spPr>
      </p:pic>
    </p:spTree>
    <p:extLst>
      <p:ext uri="{BB962C8B-B14F-4D97-AF65-F5344CB8AC3E}">
        <p14:creationId xmlns:p14="http://schemas.microsoft.com/office/powerpoint/2010/main" val="256280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Limitations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44512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Limitations of Investment Appraisal</a:t>
            </a:r>
          </a:p>
        </p:txBody>
      </p:sp>
      <p:sp>
        <p:nvSpPr>
          <p:cNvPr id="5" name="Content Placeholder 4"/>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b="1" dirty="0">
                <a:solidFill>
                  <a:srgbClr val="00B0F0"/>
                </a:solidFill>
              </a:rPr>
              <a:t>Payback limitations</a:t>
            </a:r>
            <a:r>
              <a:rPr lang="en-GB" dirty="0"/>
              <a:t>; very simple, only looks at speed of payback and dopes not look at profitability</a:t>
            </a:r>
          </a:p>
          <a:p>
            <a:endParaRPr lang="en-GB" dirty="0"/>
          </a:p>
          <a:p>
            <a:r>
              <a:rPr lang="en-GB" b="1" dirty="0">
                <a:solidFill>
                  <a:srgbClr val="FF0000"/>
                </a:solidFill>
              </a:rPr>
              <a:t>ARR limitations</a:t>
            </a:r>
            <a:r>
              <a:rPr lang="en-GB" dirty="0"/>
              <a:t>; Does not take into account the effects of time on the value of money</a:t>
            </a:r>
          </a:p>
          <a:p>
            <a:endParaRPr lang="en-GB" dirty="0"/>
          </a:p>
          <a:p>
            <a:r>
              <a:rPr lang="en-GB" b="1" dirty="0">
                <a:solidFill>
                  <a:srgbClr val="00B050"/>
                </a:solidFill>
              </a:rPr>
              <a:t>NPV limitations</a:t>
            </a:r>
            <a:r>
              <a:rPr lang="en-GB" dirty="0"/>
              <a:t>; Very complex, not used by small business, also results dependent on rate of discount used, the higher the rate the more likely it is that the project will be rejected as unprofitable</a:t>
            </a:r>
          </a:p>
        </p:txBody>
      </p:sp>
    </p:spTree>
    <p:extLst>
      <p:ext uri="{BB962C8B-B14F-4D97-AF65-F5344CB8AC3E}">
        <p14:creationId xmlns:p14="http://schemas.microsoft.com/office/powerpoint/2010/main" val="286078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rPr>
              <a:t>Revision video 1</a:t>
            </a:r>
          </a:p>
        </p:txBody>
      </p:sp>
      <p:pic>
        <p:nvPicPr>
          <p:cNvPr id="4" name="Content Placeholder 3">
            <a:hlinkClick r:id="rId2"/>
          </p:cNvPr>
          <p:cNvPicPr>
            <a:picLocks noGrp="1" noChangeAspect="1"/>
          </p:cNvPicPr>
          <p:nvPr>
            <p:ph idx="1"/>
          </p:nvPr>
        </p:nvPicPr>
        <p:blipFill>
          <a:blip r:embed="rId3"/>
          <a:stretch>
            <a:fillRect/>
          </a:stretch>
        </p:blipFill>
        <p:spPr>
          <a:xfrm>
            <a:off x="2794432" y="1825625"/>
            <a:ext cx="660313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043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2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21" y="1580407"/>
            <a:ext cx="7082950" cy="462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62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GB" dirty="0"/>
              <a:t>Calculators will be needed for this topic</a:t>
            </a:r>
          </a:p>
        </p:txBody>
      </p:sp>
      <p:pic>
        <p:nvPicPr>
          <p:cNvPr id="6" name="Content Placeholder 5"/>
          <p:cNvPicPr>
            <a:picLocks noGrp="1" noChangeAspect="1"/>
          </p:cNvPicPr>
          <p:nvPr>
            <p:ph idx="1"/>
          </p:nvPr>
        </p:nvPicPr>
        <p:blipFill>
          <a:blip r:embed="rId2"/>
          <a:stretch>
            <a:fillRect/>
          </a:stretch>
        </p:blipFill>
        <p:spPr>
          <a:xfrm>
            <a:off x="2832496" y="1825625"/>
            <a:ext cx="65270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8234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31498" y="1825625"/>
            <a:ext cx="652900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2784376" cy="5923722"/>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Case study for question 1</a:t>
            </a:r>
          </a:p>
        </p:txBody>
      </p:sp>
      <p:pic>
        <p:nvPicPr>
          <p:cNvPr id="3" name="Picture 2"/>
          <p:cNvPicPr>
            <a:picLocks noChangeAspect="1"/>
          </p:cNvPicPr>
          <p:nvPr/>
        </p:nvPicPr>
        <p:blipFill>
          <a:blip r:embed="rId2"/>
          <a:stretch>
            <a:fillRect/>
          </a:stretch>
        </p:blipFill>
        <p:spPr>
          <a:xfrm>
            <a:off x="4700381" y="190914"/>
            <a:ext cx="4991100" cy="634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278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59157" cy="3438249"/>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4</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4049967" y="570533"/>
            <a:ext cx="7856187" cy="3027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38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7112" y="1431584"/>
            <a:ext cx="8228920" cy="5182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9913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342900" lvl="0" indent="-342900">
              <a:lnSpc>
                <a:spcPct val="100000"/>
              </a:lnSpc>
              <a:spcBef>
                <a:spcPct val="20000"/>
              </a:spcBef>
            </a:pPr>
            <a:r>
              <a:rPr lang="en-GB" sz="3000" b="1" dirty="0">
                <a:solidFill>
                  <a:prstClr val="black"/>
                </a:solidFill>
              </a:rPr>
              <a:t>ARR</a:t>
            </a:r>
            <a:r>
              <a:rPr lang="en-GB" sz="3000" dirty="0">
                <a:solidFill>
                  <a:prstClr val="black"/>
                </a:solidFill>
              </a:rPr>
              <a:t>; Average rate of return, a simple method of calculating which project offers the best rate of return on an investment, compare with bank rate of 5% for savings</a:t>
            </a:r>
          </a:p>
          <a:p>
            <a:pPr marL="342900" lvl="0" indent="-342900">
              <a:lnSpc>
                <a:spcPct val="100000"/>
              </a:lnSpc>
              <a:spcBef>
                <a:spcPct val="20000"/>
              </a:spcBef>
            </a:pPr>
            <a:r>
              <a:rPr lang="en-GB" sz="3000" b="1" dirty="0">
                <a:solidFill>
                  <a:prstClr val="black"/>
                </a:solidFill>
              </a:rPr>
              <a:t>NPV</a:t>
            </a:r>
            <a:r>
              <a:rPr lang="en-GB" sz="3000" dirty="0">
                <a:solidFill>
                  <a:prstClr val="black"/>
                </a:solidFill>
              </a:rPr>
              <a:t>;  Pet present value, discounts the future value of money, taking into account interest rates and time</a:t>
            </a:r>
          </a:p>
          <a:p>
            <a:pPr marL="342900" lvl="0" indent="-342900">
              <a:lnSpc>
                <a:spcPct val="100000"/>
              </a:lnSpc>
              <a:spcBef>
                <a:spcPct val="20000"/>
              </a:spcBef>
            </a:pPr>
            <a:r>
              <a:rPr lang="en-GB" sz="3000" b="1" dirty="0">
                <a:solidFill>
                  <a:prstClr val="black"/>
                </a:solidFill>
              </a:rPr>
              <a:t>Payback</a:t>
            </a:r>
            <a:r>
              <a:rPr lang="en-GB" sz="3000" dirty="0">
                <a:solidFill>
                  <a:prstClr val="black"/>
                </a:solidFill>
              </a:rPr>
              <a:t>; simple method of working out which project proposal will pay the investors back the soonest</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From Edexcel</a:t>
            </a:r>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3200" dirty="0"/>
              <a:t>a) Simple payback</a:t>
            </a:r>
          </a:p>
          <a:p>
            <a:pPr marL="0" indent="0">
              <a:buNone/>
            </a:pPr>
            <a:r>
              <a:rPr lang="en-GB" sz="3200" dirty="0"/>
              <a:t>b) Average (Accounting) Rate of Return (ARR)</a:t>
            </a:r>
          </a:p>
          <a:p>
            <a:pPr marL="0" indent="0">
              <a:buNone/>
            </a:pPr>
            <a:r>
              <a:rPr lang="en-GB" sz="3200" dirty="0"/>
              <a:t>c) Discounted Cash Flow (Net Present Value only) (NPV)</a:t>
            </a:r>
          </a:p>
          <a:p>
            <a:pPr marL="0" indent="0">
              <a:buNone/>
            </a:pPr>
            <a:r>
              <a:rPr lang="en-GB" sz="3200" dirty="0"/>
              <a:t>d) Calculations and interpretations of figures generated by these techniques</a:t>
            </a:r>
          </a:p>
          <a:p>
            <a:pPr marL="0" indent="0">
              <a:buNone/>
            </a:pPr>
            <a:r>
              <a:rPr lang="en-GB" sz="3200" dirty="0"/>
              <a:t>e) Limitations of these techniques</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You own a business.  You have a meeting with your Marketing Director, your Production Manager and your Research Team Manager,  They know you have £1million retained profit which can only be spent on one project.  They each pitch their idea to you</a:t>
            </a:r>
            <a:r>
              <a:rPr lang="en-GB" b="1" dirty="0"/>
              <a:t>, which do you choose:</a:t>
            </a:r>
          </a:p>
          <a:p>
            <a:r>
              <a:rPr lang="en-GB" dirty="0"/>
              <a:t>Project 1: A New warehouse which will mean you can double your capacity</a:t>
            </a:r>
          </a:p>
          <a:p>
            <a:r>
              <a:rPr lang="en-GB" dirty="0"/>
              <a:t>Project 2: A new marketing campaign which will double sales</a:t>
            </a:r>
          </a:p>
          <a:p>
            <a:r>
              <a:rPr lang="en-GB" dirty="0"/>
              <a:t>Project 3: Research into new products which will give you an edge in a highly competitive technical market place</a:t>
            </a:r>
          </a:p>
        </p:txBody>
      </p:sp>
      <p:pic>
        <p:nvPicPr>
          <p:cNvPr id="4" name="Picture 3"/>
          <p:cNvPicPr>
            <a:picLocks noChangeAspect="1"/>
          </p:cNvPicPr>
          <p:nvPr/>
        </p:nvPicPr>
        <p:blipFill>
          <a:blip r:embed="rId3"/>
          <a:stretch>
            <a:fillRect/>
          </a:stretch>
        </p:blipFill>
        <p:spPr>
          <a:xfrm>
            <a:off x="9503908" y="0"/>
            <a:ext cx="2688092" cy="1783628"/>
          </a:xfrm>
          <a:prstGeom prst="rect">
            <a:avLst/>
          </a:prstGeom>
        </p:spPr>
      </p:pic>
    </p:spTree>
    <p:extLst>
      <p:ext uri="{BB962C8B-B14F-4D97-AF65-F5344CB8AC3E}">
        <p14:creationId xmlns:p14="http://schemas.microsoft.com/office/powerpoint/2010/main" val="21335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Investment appraisal defined</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GB" dirty="0"/>
              <a:t>Investment appraisal attempts to determine the value of capital expenditure projects.  It enables the business and its investors to </a:t>
            </a:r>
            <a:r>
              <a:rPr lang="en-GB" b="1" dirty="0"/>
              <a:t>compare</a:t>
            </a:r>
            <a:r>
              <a:rPr lang="en-GB" dirty="0"/>
              <a:t> projects so that the business can expand and meet their objectives – usually profit maximisation and efficiency.</a:t>
            </a:r>
          </a:p>
        </p:txBody>
      </p:sp>
    </p:spTree>
    <p:extLst>
      <p:ext uri="{BB962C8B-B14F-4D97-AF65-F5344CB8AC3E}">
        <p14:creationId xmlns:p14="http://schemas.microsoft.com/office/powerpoint/2010/main" val="297490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Investment appraisal – planning process</a:t>
            </a:r>
          </a:p>
        </p:txBody>
      </p:sp>
      <p:sp>
        <p:nvSpPr>
          <p:cNvPr id="5" name="Content Placeholder 4"/>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a:bodyPr>
          <a:lstStyle/>
          <a:p>
            <a:r>
              <a:rPr lang="en-GB" dirty="0"/>
              <a:t>Investment appraisal is the planning process used to determine whether the long term investments will give the best return.</a:t>
            </a:r>
          </a:p>
          <a:p>
            <a:r>
              <a:rPr lang="en-GB" dirty="0"/>
              <a:t>Projects such as; </a:t>
            </a:r>
          </a:p>
          <a:p>
            <a:pPr lvl="1"/>
            <a:r>
              <a:rPr lang="en-GB" dirty="0"/>
              <a:t>new machinery</a:t>
            </a:r>
          </a:p>
          <a:p>
            <a:pPr lvl="1"/>
            <a:r>
              <a:rPr lang="en-GB" dirty="0"/>
              <a:t>new premises</a:t>
            </a:r>
          </a:p>
          <a:p>
            <a:pPr lvl="1"/>
            <a:r>
              <a:rPr lang="en-GB" dirty="0"/>
              <a:t>research and development projects</a:t>
            </a:r>
          </a:p>
          <a:p>
            <a:pPr marL="0" indent="0">
              <a:buNone/>
            </a:pPr>
            <a:endParaRPr lang="en-GB" dirty="0"/>
          </a:p>
        </p:txBody>
      </p:sp>
      <p:pic>
        <p:nvPicPr>
          <p:cNvPr id="7" name="Content Placeholder 6"/>
          <p:cNvPicPr>
            <a:picLocks noGrp="1" noChangeAspect="1"/>
          </p:cNvPicPr>
          <p:nvPr>
            <p:ph sz="half" idx="2"/>
          </p:nvPr>
        </p:nvPicPr>
        <p:blipFill>
          <a:blip r:embed="rId2"/>
          <a:stretch>
            <a:fillRect/>
          </a:stretch>
        </p:blipFill>
        <p:spPr>
          <a:xfrm>
            <a:off x="6172200" y="2609095"/>
            <a:ext cx="5181600" cy="2784398"/>
          </a:xfrm>
          <a:prstGeom prst="rect">
            <a:avLst/>
          </a:prstGeom>
        </p:spPr>
      </p:pic>
    </p:spTree>
    <p:extLst>
      <p:ext uri="{BB962C8B-B14F-4D97-AF65-F5344CB8AC3E}">
        <p14:creationId xmlns:p14="http://schemas.microsoft.com/office/powerpoint/2010/main" val="28335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Investment appraisal – decision making</a:t>
            </a:r>
          </a:p>
        </p:txBody>
      </p:sp>
      <p:sp>
        <p:nvSpPr>
          <p:cNvPr id="11" name="Content Placeholder 10"/>
          <p:cNvSpPr>
            <a:spLocks noGrp="1"/>
          </p:cNvSpPr>
          <p:nvPr>
            <p:ph idx="1"/>
          </p:nvPr>
        </p:nvSpPr>
        <p:spPr>
          <a:xfrm>
            <a:off x="838200" y="4525737"/>
            <a:ext cx="10515600" cy="1651225"/>
          </a:xfrm>
        </p:spPr>
        <p:style>
          <a:lnRef idx="2">
            <a:schemeClr val="accent5"/>
          </a:lnRef>
          <a:fillRef idx="1">
            <a:schemeClr val="lt1"/>
          </a:fillRef>
          <a:effectRef idx="0">
            <a:schemeClr val="accent5"/>
          </a:effectRef>
          <a:fontRef idx="minor">
            <a:schemeClr val="dk1"/>
          </a:fontRef>
        </p:style>
        <p:txBody>
          <a:bodyPr>
            <a:normAutofit fontScale="92500"/>
          </a:bodyPr>
          <a:lstStyle/>
          <a:p>
            <a:pPr marL="0" indent="0">
              <a:buNone/>
            </a:pPr>
            <a:r>
              <a:rPr lang="en-GB" dirty="0"/>
              <a:t>A business will have lots of ideas for projects, and proposals of ways to grow their business.  The business will only have a finite amount of money and so perhaps only one project will get the funding it needs to go ahead.  Investment appraisal is used to work out which project should get the funds. </a:t>
            </a:r>
          </a:p>
        </p:txBody>
      </p:sp>
      <p:pic>
        <p:nvPicPr>
          <p:cNvPr id="4" name="Picture 3"/>
          <p:cNvPicPr>
            <a:picLocks noChangeAspect="1"/>
          </p:cNvPicPr>
          <p:nvPr/>
        </p:nvPicPr>
        <p:blipFill>
          <a:blip r:embed="rId2"/>
          <a:stretch>
            <a:fillRect/>
          </a:stretch>
        </p:blipFill>
        <p:spPr>
          <a:xfrm>
            <a:off x="838200" y="1992480"/>
            <a:ext cx="3366407" cy="2245465"/>
          </a:xfrm>
          <a:prstGeom prst="rect">
            <a:avLst/>
          </a:prstGeom>
        </p:spPr>
      </p:pic>
      <p:sp>
        <p:nvSpPr>
          <p:cNvPr id="5" name="TextBox 4"/>
          <p:cNvSpPr txBox="1"/>
          <p:nvPr/>
        </p:nvSpPr>
        <p:spPr>
          <a:xfrm>
            <a:off x="764640" y="3755571"/>
            <a:ext cx="3513526"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a:latin typeface="Arial Black" panose="020B0A04020102020204" pitchFamily="34" charset="0"/>
              </a:rPr>
              <a:t>Proposal 1: new premises</a:t>
            </a:r>
          </a:p>
        </p:txBody>
      </p:sp>
      <p:pic>
        <p:nvPicPr>
          <p:cNvPr id="6" name="Picture 5"/>
          <p:cNvPicPr>
            <a:picLocks noChangeAspect="1"/>
          </p:cNvPicPr>
          <p:nvPr/>
        </p:nvPicPr>
        <p:blipFill>
          <a:blip r:embed="rId3"/>
          <a:stretch>
            <a:fillRect/>
          </a:stretch>
        </p:blipFill>
        <p:spPr>
          <a:xfrm>
            <a:off x="4667250" y="1848387"/>
            <a:ext cx="2857500" cy="2533650"/>
          </a:xfrm>
          <a:prstGeom prst="rect">
            <a:avLst/>
          </a:prstGeom>
        </p:spPr>
      </p:pic>
      <p:sp>
        <p:nvSpPr>
          <p:cNvPr id="7" name="TextBox 6"/>
          <p:cNvSpPr txBox="1"/>
          <p:nvPr/>
        </p:nvSpPr>
        <p:spPr>
          <a:xfrm>
            <a:off x="4204607" y="1992088"/>
            <a:ext cx="3609001"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a:latin typeface="Arial Black" panose="020B0A04020102020204" pitchFamily="34" charset="0"/>
              </a:rPr>
              <a:t>Proposal 2: new machinery</a:t>
            </a:r>
          </a:p>
        </p:txBody>
      </p:sp>
      <p:pic>
        <p:nvPicPr>
          <p:cNvPr id="9" name="Picture 8"/>
          <p:cNvPicPr>
            <a:picLocks noChangeAspect="1"/>
          </p:cNvPicPr>
          <p:nvPr/>
        </p:nvPicPr>
        <p:blipFill>
          <a:blip r:embed="rId4"/>
          <a:stretch>
            <a:fillRect/>
          </a:stretch>
        </p:blipFill>
        <p:spPr>
          <a:xfrm>
            <a:off x="8202692" y="1992087"/>
            <a:ext cx="3368786" cy="2245857"/>
          </a:xfrm>
          <a:prstGeom prst="rect">
            <a:avLst/>
          </a:prstGeom>
        </p:spPr>
      </p:pic>
      <p:sp>
        <p:nvSpPr>
          <p:cNvPr id="10" name="TextBox 9"/>
          <p:cNvSpPr txBox="1"/>
          <p:nvPr/>
        </p:nvSpPr>
        <p:spPr>
          <a:xfrm>
            <a:off x="8417195" y="3754788"/>
            <a:ext cx="2939779"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a:latin typeface="Arial Black" panose="020B0A04020102020204" pitchFamily="34" charset="0"/>
              </a:rPr>
              <a:t>Proposal 3: Research </a:t>
            </a:r>
          </a:p>
        </p:txBody>
      </p:sp>
    </p:spTree>
    <p:extLst>
      <p:ext uri="{BB962C8B-B14F-4D97-AF65-F5344CB8AC3E}">
        <p14:creationId xmlns:p14="http://schemas.microsoft.com/office/powerpoint/2010/main" val="112363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Simple Payback</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TotalTime>
  <Words>1933</Words>
  <Application>Microsoft Office PowerPoint</Application>
  <PresentationFormat>Widescreen</PresentationFormat>
  <Paragraphs>505</Paragraphs>
  <Slides>34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 Black</vt:lpstr>
      <vt:lpstr>Calibri</vt:lpstr>
      <vt:lpstr>Calibri Light</vt:lpstr>
      <vt:lpstr>Times New Roman</vt:lpstr>
      <vt:lpstr>Office Theme</vt:lpstr>
      <vt:lpstr>1_Office Theme</vt:lpstr>
      <vt:lpstr>PowerPoint Presentation</vt:lpstr>
      <vt:lpstr>Worksheet</vt:lpstr>
      <vt:lpstr>Calculators will be needed for this topic</vt:lpstr>
      <vt:lpstr>From Edexcel</vt:lpstr>
      <vt:lpstr>Starter</vt:lpstr>
      <vt:lpstr>Investment appraisal defined</vt:lpstr>
      <vt:lpstr>Investment appraisal – planning process</vt:lpstr>
      <vt:lpstr>Investment appraisal – decision making</vt:lpstr>
      <vt:lpstr>PowerPoint Presentation</vt:lpstr>
      <vt:lpstr>Payback - explained</vt:lpstr>
      <vt:lpstr>Very simple Payback calculation</vt:lpstr>
      <vt:lpstr>Payback calculation</vt:lpstr>
      <vt:lpstr>Calculate the payback periods</vt:lpstr>
      <vt:lpstr>Calculate the payback periods</vt:lpstr>
      <vt:lpstr>PowerPoint Presentation</vt:lpstr>
      <vt:lpstr>ARR explained</vt:lpstr>
      <vt:lpstr>ARR calculation</vt:lpstr>
      <vt:lpstr>Calculate ARR</vt:lpstr>
      <vt:lpstr>Calculate ARR</vt:lpstr>
      <vt:lpstr>PowerPoint Presentation</vt:lpstr>
      <vt:lpstr>NPV</vt:lpstr>
      <vt:lpstr>NPV calculation</vt:lpstr>
      <vt:lpstr>Calculate the NPV</vt:lpstr>
      <vt:lpstr>PowerPoint Presentation</vt:lpstr>
      <vt:lpstr>Interpretations</vt:lpstr>
      <vt:lpstr>PowerPoint Presentation</vt:lpstr>
      <vt:lpstr>Limitations of Investment Appraisal</vt:lpstr>
      <vt:lpstr>Revision video 1</vt:lpstr>
      <vt:lpstr>Revision Video 2 </vt:lpstr>
      <vt:lpstr>Sample Edexcel A2 questions</vt:lpstr>
      <vt:lpstr>Case study for question 1</vt:lpstr>
      <vt:lpstr>Sample question 1</vt:lpstr>
      <vt:lpstr>Case study for question 2</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84</cp:revision>
  <dcterms:created xsi:type="dcterms:W3CDTF">2017-05-29T18:04:54Z</dcterms:created>
  <dcterms:modified xsi:type="dcterms:W3CDTF">2021-03-23T15:22:10Z</dcterms:modified>
</cp:coreProperties>
</file>