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6" r:id="rId9"/>
    <p:sldId id="267" r:id="rId10"/>
    <p:sldId id="268" r:id="rId11"/>
    <p:sldId id="270" r:id="rId12"/>
    <p:sldId id="27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B7E7"/>
    <a:srgbClr val="DC7E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94" y="-3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E555F-1B8C-49F9-9925-4F8C198809D6}" type="datetimeFigureOut">
              <a:rPr lang="en-GB" smtClean="0"/>
              <a:t>16/01/2013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C1E06-15DB-419C-A930-4F261DB2D8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562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E555F-1B8C-49F9-9925-4F8C198809D6}" type="datetimeFigureOut">
              <a:rPr lang="en-GB" smtClean="0"/>
              <a:t>16/01/2013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C1E06-15DB-419C-A930-4F261DB2D8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9050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E555F-1B8C-49F9-9925-4F8C198809D6}" type="datetimeFigureOut">
              <a:rPr lang="en-GB" smtClean="0"/>
              <a:t>16/01/2013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C1E06-15DB-419C-A930-4F261DB2D8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957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E555F-1B8C-49F9-9925-4F8C198809D6}" type="datetimeFigureOut">
              <a:rPr lang="en-GB" smtClean="0"/>
              <a:t>16/01/2013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C1E06-15DB-419C-A930-4F261DB2D8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381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E555F-1B8C-49F9-9925-4F8C198809D6}" type="datetimeFigureOut">
              <a:rPr lang="en-GB" smtClean="0"/>
              <a:t>16/01/2013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C1E06-15DB-419C-A930-4F261DB2D8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155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E555F-1B8C-49F9-9925-4F8C198809D6}" type="datetimeFigureOut">
              <a:rPr lang="en-GB" smtClean="0"/>
              <a:t>16/01/2013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C1E06-15DB-419C-A930-4F261DB2D8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4058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E555F-1B8C-49F9-9925-4F8C198809D6}" type="datetimeFigureOut">
              <a:rPr lang="en-GB" smtClean="0"/>
              <a:t>16/01/2013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C1E06-15DB-419C-A930-4F261DB2D8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7891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E555F-1B8C-49F9-9925-4F8C198809D6}" type="datetimeFigureOut">
              <a:rPr lang="en-GB" smtClean="0"/>
              <a:t>16/01/2013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C1E06-15DB-419C-A930-4F261DB2D8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9135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E555F-1B8C-49F9-9925-4F8C198809D6}" type="datetimeFigureOut">
              <a:rPr lang="en-GB" smtClean="0"/>
              <a:t>16/01/2013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C1E06-15DB-419C-A930-4F261DB2D8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347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E555F-1B8C-49F9-9925-4F8C198809D6}" type="datetimeFigureOut">
              <a:rPr lang="en-GB" smtClean="0"/>
              <a:t>16/01/2013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C1E06-15DB-419C-A930-4F261DB2D8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4358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E555F-1B8C-49F9-9925-4F8C198809D6}" type="datetimeFigureOut">
              <a:rPr lang="en-GB" smtClean="0"/>
              <a:t>16/01/2013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C1E06-15DB-419C-A930-4F261DB2D8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268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B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E555F-1B8C-49F9-9925-4F8C198809D6}" type="datetimeFigureOut">
              <a:rPr lang="en-GB" smtClean="0"/>
              <a:t>16/01/2013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8C1E06-15DB-419C-A930-4F261DB2D8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774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80729"/>
            <a:ext cx="7772400" cy="2619722"/>
          </a:xfrm>
        </p:spPr>
        <p:txBody>
          <a:bodyPr>
            <a:normAutofit/>
          </a:bodyPr>
          <a:lstStyle/>
          <a:p>
            <a:r>
              <a:rPr lang="en-GB" sz="6000" dirty="0" smtClean="0">
                <a:latin typeface="Accent SF" pitchFamily="2" charset="0"/>
              </a:rPr>
              <a:t>Devising Final Piece. </a:t>
            </a:r>
            <a:endParaRPr lang="en-GB" sz="6000" dirty="0">
              <a:latin typeface="Accent SF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LO: To use a different approach to devised work. </a:t>
            </a:r>
            <a:endParaRPr lang="en-GB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9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ccent SF" pitchFamily="2" charset="0"/>
              </a:rPr>
              <a:t>Success Criteria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Have a message/intention/ aim for you audience.</a:t>
            </a:r>
          </a:p>
          <a:p>
            <a:endParaRPr lang="en-GB" dirty="0">
              <a:latin typeface="Arial" pitchFamily="34" charset="0"/>
              <a:cs typeface="Arial" pitchFamily="34" charset="0"/>
            </a:endParaRPr>
          </a:p>
          <a:p>
            <a:r>
              <a:rPr lang="en-GB" dirty="0" smtClean="0">
                <a:latin typeface="Arial" pitchFamily="34" charset="0"/>
                <a:cs typeface="Arial" pitchFamily="34" charset="0"/>
              </a:rPr>
              <a:t>No longer than 1 minute.</a:t>
            </a:r>
          </a:p>
          <a:p>
            <a:endParaRPr lang="en-GB" dirty="0">
              <a:latin typeface="Arial" pitchFamily="34" charset="0"/>
              <a:cs typeface="Arial" pitchFamily="34" charset="0"/>
            </a:endParaRPr>
          </a:p>
          <a:p>
            <a:r>
              <a:rPr lang="en-GB" dirty="0" smtClean="0">
                <a:latin typeface="Arial" pitchFamily="34" charset="0"/>
                <a:cs typeface="Arial" pitchFamily="34" charset="0"/>
              </a:rPr>
              <a:t>Must use some of the words from the poem.</a:t>
            </a:r>
          </a:p>
          <a:p>
            <a:endParaRPr lang="en-GB" dirty="0">
              <a:latin typeface="Arial" pitchFamily="34" charset="0"/>
              <a:cs typeface="Arial" pitchFamily="34" charset="0"/>
            </a:endParaRPr>
          </a:p>
          <a:p>
            <a:r>
              <a:rPr lang="en-GB" dirty="0" smtClean="0">
                <a:latin typeface="Arial" pitchFamily="34" charset="0"/>
                <a:cs typeface="Arial" pitchFamily="34" charset="0"/>
              </a:rPr>
              <a:t>Must have one dramatic technique. </a:t>
            </a:r>
          </a:p>
        </p:txBody>
      </p:sp>
    </p:spTree>
    <p:extLst>
      <p:ext uri="{BB962C8B-B14F-4D97-AF65-F5344CB8AC3E}">
        <p14:creationId xmlns:p14="http://schemas.microsoft.com/office/powerpoint/2010/main" val="193672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latin typeface="Accent SF" pitchFamily="2" charset="0"/>
              </a:rPr>
              <a:t>Theory Work (written paper)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sz="3400" u="sng" dirty="0">
                <a:latin typeface="Arial" pitchFamily="34" charset="0"/>
                <a:cs typeface="Arial" pitchFamily="34" charset="0"/>
              </a:rPr>
              <a:t>Explorative Strategies.</a:t>
            </a:r>
          </a:p>
          <a:p>
            <a:pPr marL="0" indent="0">
              <a:buNone/>
            </a:pPr>
            <a:r>
              <a:rPr lang="en-GB" sz="3400" dirty="0">
                <a:latin typeface="Arial" pitchFamily="34" charset="0"/>
                <a:cs typeface="Arial" pitchFamily="34" charset="0"/>
              </a:rPr>
              <a:t>Role </a:t>
            </a:r>
            <a:r>
              <a:rPr lang="en-GB" sz="3400" dirty="0" smtClean="0">
                <a:latin typeface="Arial" pitchFamily="34" charset="0"/>
                <a:cs typeface="Arial" pitchFamily="34" charset="0"/>
              </a:rPr>
              <a:t>Play.</a:t>
            </a:r>
          </a:p>
          <a:p>
            <a:pPr marL="0" indent="0">
              <a:buNone/>
            </a:pPr>
            <a:r>
              <a:rPr lang="en-GB" sz="3400" dirty="0" smtClean="0">
                <a:latin typeface="Arial" pitchFamily="34" charset="0"/>
                <a:cs typeface="Arial" pitchFamily="34" charset="0"/>
              </a:rPr>
              <a:t>Story telling.</a:t>
            </a:r>
          </a:p>
          <a:p>
            <a:pPr marL="0" indent="0">
              <a:buNone/>
            </a:pPr>
            <a:r>
              <a:rPr lang="en-GB" sz="3400" dirty="0" smtClean="0">
                <a:latin typeface="Arial" pitchFamily="34" charset="0"/>
                <a:cs typeface="Arial" pitchFamily="34" charset="0"/>
              </a:rPr>
              <a:t>Other technique you have used. </a:t>
            </a:r>
          </a:p>
          <a:p>
            <a:pPr marL="0" indent="0">
              <a:buNone/>
            </a:pPr>
            <a:r>
              <a:rPr lang="en-GB" sz="3400" dirty="0" smtClean="0">
                <a:latin typeface="Arial" pitchFamily="34" charset="0"/>
                <a:cs typeface="Arial" pitchFamily="34" charset="0"/>
              </a:rPr>
              <a:t>Photographs/set/poem as stimulus.</a:t>
            </a:r>
            <a:endParaRPr lang="en-GB" sz="3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GB" sz="3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GB" sz="3400" u="sng" dirty="0">
                <a:latin typeface="Arial" pitchFamily="34" charset="0"/>
                <a:cs typeface="Arial" pitchFamily="34" charset="0"/>
              </a:rPr>
              <a:t>Drama Medium.</a:t>
            </a:r>
          </a:p>
          <a:p>
            <a:pPr marL="0" indent="0">
              <a:buNone/>
            </a:pPr>
            <a:r>
              <a:rPr lang="en-GB" sz="3400" dirty="0">
                <a:latin typeface="Arial" pitchFamily="34" charset="0"/>
                <a:cs typeface="Arial" pitchFamily="34" charset="0"/>
              </a:rPr>
              <a:t>Use of </a:t>
            </a:r>
            <a:r>
              <a:rPr lang="en-GB" sz="3400" dirty="0" smtClean="0">
                <a:latin typeface="Arial" pitchFamily="34" charset="0"/>
                <a:cs typeface="Arial" pitchFamily="34" charset="0"/>
              </a:rPr>
              <a:t>Voice.</a:t>
            </a:r>
            <a:endParaRPr lang="en-GB" sz="3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GB" sz="3400" dirty="0">
                <a:latin typeface="Arial" pitchFamily="34" charset="0"/>
                <a:cs typeface="Arial" pitchFamily="34" charset="0"/>
              </a:rPr>
              <a:t>Use of spoken </a:t>
            </a:r>
            <a:r>
              <a:rPr lang="en-GB" sz="3400" dirty="0" smtClean="0">
                <a:latin typeface="Arial" pitchFamily="34" charset="0"/>
                <a:cs typeface="Arial" pitchFamily="34" charset="0"/>
              </a:rPr>
              <a:t>language.</a:t>
            </a:r>
            <a:endParaRPr lang="en-GB" sz="3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GB" sz="3400" dirty="0">
                <a:latin typeface="Arial" pitchFamily="34" charset="0"/>
                <a:cs typeface="Arial" pitchFamily="34" charset="0"/>
              </a:rPr>
              <a:t>Use of movement and </a:t>
            </a:r>
            <a:r>
              <a:rPr lang="en-GB" sz="3400" dirty="0" smtClean="0">
                <a:latin typeface="Arial" pitchFamily="34" charset="0"/>
                <a:cs typeface="Arial" pitchFamily="34" charset="0"/>
              </a:rPr>
              <a:t>gesture.</a:t>
            </a:r>
            <a:endParaRPr lang="en-GB" sz="3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GB" sz="3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GB" sz="3400" u="sng" dirty="0">
                <a:latin typeface="Arial" pitchFamily="34" charset="0"/>
                <a:cs typeface="Arial" pitchFamily="34" charset="0"/>
              </a:rPr>
              <a:t>Elements of Drama. </a:t>
            </a:r>
          </a:p>
          <a:p>
            <a:pPr marL="0" indent="0">
              <a:buNone/>
            </a:pPr>
            <a:r>
              <a:rPr lang="en-GB" sz="3400" dirty="0" smtClean="0">
                <a:latin typeface="Arial" pitchFamily="34" charset="0"/>
                <a:cs typeface="Arial" pitchFamily="34" charset="0"/>
              </a:rPr>
              <a:t>Characterisation.</a:t>
            </a:r>
          </a:p>
          <a:p>
            <a:pPr marL="0" indent="0">
              <a:buNone/>
            </a:pPr>
            <a:r>
              <a:rPr lang="en-GB" sz="3400" dirty="0" smtClean="0">
                <a:latin typeface="Arial" pitchFamily="34" charset="0"/>
                <a:cs typeface="Arial" pitchFamily="34" charset="0"/>
              </a:rPr>
              <a:t>Creating Storylines.</a:t>
            </a:r>
            <a:endParaRPr lang="en-GB" sz="3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554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ccent SF" pitchFamily="2" charset="0"/>
              </a:rPr>
              <a:t>Independent Learning. 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To construct a portfolio charting your process of production. </a:t>
            </a:r>
            <a:endParaRPr lang="en-GB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4 sections Use the sheet to help you. </a:t>
            </a:r>
          </a:p>
          <a:p>
            <a:pPr marL="0" indent="0" algn="ctr">
              <a:buNone/>
            </a:pPr>
            <a:r>
              <a:rPr lang="en-GB" sz="5600" b="1" u="sng" dirty="0" smtClean="0">
                <a:solidFill>
                  <a:srgbClr val="FF0000"/>
                </a:solidFill>
              </a:rPr>
              <a:t>Deadlines</a:t>
            </a:r>
          </a:p>
          <a:p>
            <a:pPr marL="0" indent="0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GB" baseline="30000" dirty="0" smtClean="0">
                <a:latin typeface="Arial" pitchFamily="34" charset="0"/>
                <a:cs typeface="Arial" pitchFamily="34" charset="0"/>
              </a:rPr>
              <a:t>st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:18</a:t>
            </a:r>
            <a:r>
              <a:rPr lang="en-GB" baseline="30000" dirty="0" smtClean="0">
                <a:latin typeface="Arial" pitchFamily="34" charset="0"/>
                <a:cs typeface="Arial" pitchFamily="34" charset="0"/>
              </a:rPr>
              <a:t>th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February</a:t>
            </a:r>
          </a:p>
          <a:p>
            <a:pPr marL="0" indent="0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GB" baseline="30000" dirty="0" smtClean="0">
                <a:latin typeface="Arial" pitchFamily="34" charset="0"/>
                <a:cs typeface="Arial" pitchFamily="34" charset="0"/>
              </a:rPr>
              <a:t>nd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: 25</a:t>
            </a:r>
            <a:r>
              <a:rPr lang="en-GB" baseline="30000" dirty="0" smtClean="0">
                <a:latin typeface="Arial" pitchFamily="34" charset="0"/>
                <a:cs typeface="Arial" pitchFamily="34" charset="0"/>
              </a:rPr>
              <a:t>th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February</a:t>
            </a:r>
          </a:p>
          <a:p>
            <a:pPr marL="0" indent="0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GB" baseline="30000" dirty="0" smtClean="0">
                <a:latin typeface="Arial" pitchFamily="34" charset="0"/>
                <a:cs typeface="Arial" pitchFamily="34" charset="0"/>
              </a:rPr>
              <a:t>rd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:4</a:t>
            </a:r>
            <a:r>
              <a:rPr lang="en-GB" baseline="30000" dirty="0" smtClean="0">
                <a:latin typeface="Arial" pitchFamily="34" charset="0"/>
                <a:cs typeface="Arial" pitchFamily="34" charset="0"/>
              </a:rPr>
              <a:t>th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March</a:t>
            </a:r>
          </a:p>
          <a:p>
            <a:pPr marL="0" indent="0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GB" baseline="30000" dirty="0" smtClean="0">
                <a:latin typeface="Arial" pitchFamily="34" charset="0"/>
                <a:cs typeface="Arial" pitchFamily="34" charset="0"/>
              </a:rPr>
              <a:t>th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GB" dirty="0">
                <a:latin typeface="Arial" pitchFamily="34" charset="0"/>
                <a:cs typeface="Arial" pitchFamily="34" charset="0"/>
              </a:rPr>
              <a:t>18</a:t>
            </a:r>
            <a:r>
              <a:rPr lang="en-GB" baseline="30000" dirty="0">
                <a:latin typeface="Arial" pitchFamily="34" charset="0"/>
                <a:cs typeface="Arial" pitchFamily="34" charset="0"/>
              </a:rPr>
              <a:t>th</a:t>
            </a:r>
            <a:r>
              <a:rPr lang="en-GB" dirty="0">
                <a:latin typeface="Arial" pitchFamily="34" charset="0"/>
                <a:cs typeface="Arial" pitchFamily="34" charset="0"/>
              </a:rPr>
              <a:t> March</a:t>
            </a:r>
          </a:p>
          <a:p>
            <a:pPr marL="0" indent="0">
              <a:buNone/>
            </a:pP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Final Copy: 12</a:t>
            </a:r>
            <a:r>
              <a:rPr lang="en-GB" baseline="30000" dirty="0" smtClean="0">
                <a:latin typeface="Arial" pitchFamily="34" charset="0"/>
                <a:cs typeface="Arial" pitchFamily="34" charset="0"/>
              </a:rPr>
              <a:t>th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April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03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ccent SF" pitchFamily="2" charset="0"/>
              </a:rPr>
              <a:t>Learning Outcomes.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By the end of the lesson you should be able to…</a:t>
            </a:r>
          </a:p>
          <a:p>
            <a:pPr marL="0" indent="0"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Recall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the four basic dramatic strategies used.</a:t>
            </a:r>
          </a:p>
          <a:p>
            <a:pPr marL="0" indent="0"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Describe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how you used the drama medium appropriately. </a:t>
            </a:r>
          </a:p>
          <a:p>
            <a:pPr marL="0" indent="0"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Explain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why the elements of drama effect your dramatic intentions. 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3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ccent SF" pitchFamily="2" charset="0"/>
              </a:rPr>
              <a:t>What you are doing.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 algn="ctr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At the end I said to the TV interviewer</a:t>
            </a:r>
          </a:p>
          <a:p>
            <a:pPr marL="0" indent="0" algn="ctr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One day as we walk in the street</a:t>
            </a:r>
          </a:p>
          <a:p>
            <a:pPr marL="0" indent="0" algn="ctr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We will see the state of the world and how we live</a:t>
            </a:r>
          </a:p>
          <a:p>
            <a:pPr marL="0" indent="0" algn="ctr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And burst into tears</a:t>
            </a:r>
          </a:p>
          <a:p>
            <a:pPr marL="0" indent="0" algn="ctr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And change it </a:t>
            </a:r>
          </a:p>
          <a:p>
            <a:pPr marL="0" indent="0" algn="ctr">
              <a:buNone/>
            </a:pP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When it was screened they cut out</a:t>
            </a:r>
          </a:p>
          <a:p>
            <a:pPr marL="0" indent="0" algn="ctr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And changed it</a:t>
            </a:r>
          </a:p>
          <a:p>
            <a:pPr marL="0" indent="0" algn="ctr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And ended with tears</a:t>
            </a:r>
          </a:p>
          <a:p>
            <a:pPr marL="0" indent="0" algn="ctr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Next time I will cut the tears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900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ccent SF" pitchFamily="2" charset="0"/>
              </a:rPr>
              <a:t>Starter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On the clipboard there is a sheet. </a:t>
            </a:r>
          </a:p>
          <a:p>
            <a:pPr marL="0" indent="0"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5 minutes to complete the questions on the sheet. </a:t>
            </a:r>
          </a:p>
          <a:p>
            <a:pPr marL="0" indent="0"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By yourself…………in silence.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347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ccent SF" pitchFamily="2" charset="0"/>
              </a:rPr>
              <a:t>Progress Check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Get into your groups….</a:t>
            </a:r>
          </a:p>
          <a:p>
            <a:pPr marL="0" indent="0"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Share your ideas with your group and on the back of your sheet write a brief plot of what this play could be about. 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57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ccent SF" pitchFamily="2" charset="0"/>
              </a:rPr>
              <a:t>In Your Groups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I am going to show you a photograph.</a:t>
            </a:r>
          </a:p>
          <a:p>
            <a:pPr marL="0" indent="0"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Take a minute just to look at the photograph.</a:t>
            </a:r>
          </a:p>
          <a:p>
            <a:pPr marL="0" indent="0"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Answer the questions on your sheets labelled…</a:t>
            </a:r>
          </a:p>
          <a:p>
            <a:pPr marL="0" indent="0"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Photograph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00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181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ccent SF" pitchFamily="2" charset="0"/>
              </a:rPr>
              <a:t>Progress Check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Share your ideas with other groups…</a:t>
            </a:r>
          </a:p>
          <a:p>
            <a:endParaRPr lang="en-GB" dirty="0">
              <a:latin typeface="Arial" pitchFamily="34" charset="0"/>
              <a:cs typeface="Arial" pitchFamily="34" charset="0"/>
            </a:endParaRPr>
          </a:p>
          <a:p>
            <a:r>
              <a:rPr lang="en-GB" dirty="0" smtClean="0">
                <a:latin typeface="Arial" pitchFamily="34" charset="0"/>
                <a:cs typeface="Arial" pitchFamily="34" charset="0"/>
              </a:rPr>
              <a:t>Do they have a clear dramatic aim or intention for the audience?</a:t>
            </a:r>
          </a:p>
          <a:p>
            <a:endParaRPr lang="en-GB" dirty="0">
              <a:latin typeface="Arial" pitchFamily="34" charset="0"/>
              <a:cs typeface="Arial" pitchFamily="34" charset="0"/>
            </a:endParaRPr>
          </a:p>
          <a:p>
            <a:r>
              <a:rPr lang="en-GB" dirty="0" smtClean="0">
                <a:latin typeface="Arial" pitchFamily="34" charset="0"/>
                <a:cs typeface="Arial" pitchFamily="34" charset="0"/>
              </a:rPr>
              <a:t>What is the purpose. 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54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ccent SF" pitchFamily="2" charset="0"/>
              </a:rPr>
              <a:t>In groups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In your groups using the ideas that you now have and using the final poem. Create a short performance that has a clear audience intention.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Remember: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999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391</Words>
  <Application>Microsoft Office PowerPoint</Application>
  <PresentationFormat>On-screen Show (4:3)</PresentationFormat>
  <Paragraphs>86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Devising Final Piece. </vt:lpstr>
      <vt:lpstr>Learning Outcomes.</vt:lpstr>
      <vt:lpstr>What you are doing.</vt:lpstr>
      <vt:lpstr>Starter</vt:lpstr>
      <vt:lpstr>Progress Check</vt:lpstr>
      <vt:lpstr>In Your Groups</vt:lpstr>
      <vt:lpstr>PowerPoint Presentation</vt:lpstr>
      <vt:lpstr>Progress Check</vt:lpstr>
      <vt:lpstr>In groups</vt:lpstr>
      <vt:lpstr>Success Criteria</vt:lpstr>
      <vt:lpstr>Theory Work (written paper)</vt:lpstr>
      <vt:lpstr>Independent Learning. </vt:lpstr>
    </vt:vector>
  </TitlesOfParts>
  <Company>Beverley High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Devising Final Piece.</dc:title>
  <dc:creator>V Collins</dc:creator>
  <cp:lastModifiedBy>V Collins</cp:lastModifiedBy>
  <cp:revision>10</cp:revision>
  <dcterms:created xsi:type="dcterms:W3CDTF">2013-01-16T10:17:40Z</dcterms:created>
  <dcterms:modified xsi:type="dcterms:W3CDTF">2013-01-16T14:16:32Z</dcterms:modified>
</cp:coreProperties>
</file>