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1" r:id="rId2"/>
    <p:sldId id="343" r:id="rId3"/>
    <p:sldId id="354" r:id="rId4"/>
    <p:sldId id="267" r:id="rId5"/>
    <p:sldId id="353" r:id="rId6"/>
    <p:sldId id="322" r:id="rId7"/>
    <p:sldId id="323" r:id="rId8"/>
    <p:sldId id="345" r:id="rId9"/>
    <p:sldId id="324" r:id="rId10"/>
    <p:sldId id="338" r:id="rId11"/>
    <p:sldId id="344" r:id="rId12"/>
    <p:sldId id="333" r:id="rId13"/>
    <p:sldId id="330" r:id="rId14"/>
    <p:sldId id="352" r:id="rId15"/>
    <p:sldId id="332" r:id="rId16"/>
    <p:sldId id="331" r:id="rId17"/>
    <p:sldId id="335" r:id="rId18"/>
    <p:sldId id="337" r:id="rId19"/>
    <p:sldId id="327" r:id="rId20"/>
    <p:sldId id="346" r:id="rId21"/>
    <p:sldId id="340" r:id="rId22"/>
    <p:sldId id="341" r:id="rId23"/>
    <p:sldId id="342" r:id="rId24"/>
    <p:sldId id="347" r:id="rId25"/>
    <p:sldId id="349" r:id="rId26"/>
    <p:sldId id="348" r:id="rId27"/>
  </p:sldIdLst>
  <p:sldSz cx="12192000" cy="6858000"/>
  <p:notesSz cx="9926638"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96" autoAdjust="0"/>
    <p:restoredTop sz="93073" autoAdjust="0"/>
  </p:normalViewPr>
  <p:slideViewPr>
    <p:cSldViewPr snapToGrid="0">
      <p:cViewPr varScale="1">
        <p:scale>
          <a:sx n="91" d="100"/>
          <a:sy n="91" d="100"/>
        </p:scale>
        <p:origin x="84" y="3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Wilson" userId="0c2686c8315554ff" providerId="LiveId" clId="{D73EA530-0D8B-41B7-AC01-08D9471C5327}"/>
    <pc:docChg chg="undo delSld modSld">
      <pc:chgData name="Michael Wilson" userId="0c2686c8315554ff" providerId="LiveId" clId="{D73EA530-0D8B-41B7-AC01-08D9471C5327}" dt="2018-07-29T17:32:19.430" v="4" actId="1076"/>
      <pc:docMkLst>
        <pc:docMk/>
      </pc:docMkLst>
      <pc:sldChg chg="addSp modSp">
        <pc:chgData name="Michael Wilson" userId="0c2686c8315554ff" providerId="LiveId" clId="{D73EA530-0D8B-41B7-AC01-08D9471C5327}" dt="2018-07-29T17:32:19.430" v="4" actId="1076"/>
        <pc:sldMkLst>
          <pc:docMk/>
          <pc:sldMk cId="3781239375" sldId="338"/>
        </pc:sldMkLst>
        <pc:spChg chg="add mod">
          <ac:chgData name="Michael Wilson" userId="0c2686c8315554ff" providerId="LiveId" clId="{D73EA530-0D8B-41B7-AC01-08D9471C5327}" dt="2018-07-29T17:32:19.430" v="4" actId="1076"/>
          <ac:spMkLst>
            <pc:docMk/>
            <pc:sldMk cId="3781239375" sldId="338"/>
            <ac:spMk id="5" creationId="{937E13EB-50B9-4D1E-8611-7BF1F927EDB4}"/>
          </ac:spMkLst>
        </pc:spChg>
        <pc:picChg chg="mod">
          <ac:chgData name="Michael Wilson" userId="0c2686c8315554ff" providerId="LiveId" clId="{D73EA530-0D8B-41B7-AC01-08D9471C5327}" dt="2018-07-29T17:32:15.014" v="3" actId="1076"/>
          <ac:picMkLst>
            <pc:docMk/>
            <pc:sldMk cId="3781239375" sldId="338"/>
            <ac:picMk id="4" creationId="{00000000-0000-0000-0000-000000000000}"/>
          </ac:picMkLst>
        </pc:picChg>
      </pc:sldChg>
      <pc:sldChg chg="del">
        <pc:chgData name="Michael Wilson" userId="0c2686c8315554ff" providerId="LiveId" clId="{D73EA530-0D8B-41B7-AC01-08D9471C5327}" dt="2018-07-29T15:50:51.319" v="0" actId="2696"/>
        <pc:sldMkLst>
          <pc:docMk/>
          <pc:sldMk cId="1660071568" sldId="3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1"/>
            <a:ext cx="4301543" cy="344091"/>
          </a:xfrm>
          <a:prstGeom prst="rect">
            <a:avLst/>
          </a:prstGeom>
        </p:spPr>
        <p:txBody>
          <a:bodyPr vert="horz" lIns="91440" tIns="45720" rIns="91440" bIns="45720" rtlCol="0"/>
          <a:lstStyle>
            <a:lvl1pPr algn="r">
              <a:defRPr sz="1200"/>
            </a:lvl1pPr>
          </a:lstStyle>
          <a:p>
            <a:fld id="{D94BCFB1-955D-4C7E-A60F-C1CAA5006644}" type="datetimeFigureOut">
              <a:rPr lang="en-GB" smtClean="0"/>
              <a:t>29/07/2018</a:t>
            </a:fld>
            <a:endParaRPr lang="en-GB"/>
          </a:p>
        </p:txBody>
      </p:sp>
      <p:sp>
        <p:nvSpPr>
          <p:cNvPr id="4" name="Footer Placeholder 3"/>
          <p:cNvSpPr>
            <a:spLocks noGrp="1"/>
          </p:cNvSpPr>
          <p:nvPr>
            <p:ph type="ftr" sz="quarter" idx="2"/>
          </p:nvPr>
        </p:nvSpPr>
        <p:spPr>
          <a:xfrm>
            <a:off x="0" y="6513910"/>
            <a:ext cx="4301543"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513910"/>
            <a:ext cx="4301543" cy="344090"/>
          </a:xfrm>
          <a:prstGeom prst="rect">
            <a:avLst/>
          </a:prstGeom>
        </p:spPr>
        <p:txBody>
          <a:bodyPr vert="horz" lIns="91440" tIns="45720" rIns="91440" bIns="45720" rtlCol="0" anchor="b"/>
          <a:lstStyle>
            <a:lvl1pPr algn="r">
              <a:defRPr sz="1200"/>
            </a:lvl1pPr>
          </a:lstStyle>
          <a:p>
            <a:fld id="{FABD27DC-50D3-4940-A662-E7F21DFC51CF}" type="slidenum">
              <a:rPr lang="en-GB" smtClean="0"/>
              <a:t>‹#›</a:t>
            </a:fld>
            <a:endParaRPr lang="en-GB"/>
          </a:p>
        </p:txBody>
      </p:sp>
    </p:spTree>
    <p:extLst>
      <p:ext uri="{BB962C8B-B14F-4D97-AF65-F5344CB8AC3E}">
        <p14:creationId xmlns:p14="http://schemas.microsoft.com/office/powerpoint/2010/main" val="80204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1"/>
            <a:ext cx="4301543" cy="344091"/>
          </a:xfrm>
          <a:prstGeom prst="rect">
            <a:avLst/>
          </a:prstGeom>
        </p:spPr>
        <p:txBody>
          <a:bodyPr vert="horz" lIns="91440" tIns="45720" rIns="91440" bIns="45720" rtlCol="0"/>
          <a:lstStyle>
            <a:lvl1pPr algn="r">
              <a:defRPr sz="1200"/>
            </a:lvl1pPr>
          </a:lstStyle>
          <a:p>
            <a:fld id="{DE75B8C5-3729-47B9-A5DE-37C0DFA1E76E}" type="datetimeFigureOut">
              <a:rPr lang="en-GB" smtClean="0"/>
              <a:t>29/07/2018</a:t>
            </a:fld>
            <a:endParaRPr lang="en-GB"/>
          </a:p>
        </p:txBody>
      </p:sp>
      <p:sp>
        <p:nvSpPr>
          <p:cNvPr id="4" name="Slide Image Placeholder 3"/>
          <p:cNvSpPr>
            <a:spLocks noGrp="1" noRot="1" noChangeAspect="1"/>
          </p:cNvSpPr>
          <p:nvPr>
            <p:ph type="sldImg" idx="2"/>
          </p:nvPr>
        </p:nvSpPr>
        <p:spPr>
          <a:xfrm>
            <a:off x="2905125" y="857250"/>
            <a:ext cx="4116388"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300412"/>
            <a:ext cx="794131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4301543"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513910"/>
            <a:ext cx="4301543" cy="344090"/>
          </a:xfrm>
          <a:prstGeom prst="rect">
            <a:avLst/>
          </a:prstGeom>
        </p:spPr>
        <p:txBody>
          <a:bodyPr vert="horz" lIns="91440" tIns="45720" rIns="91440" bIns="45720" rtlCol="0" anchor="b"/>
          <a:lstStyle>
            <a:lvl1pPr algn="r">
              <a:defRPr sz="1200"/>
            </a:lvl1pPr>
          </a:lstStyle>
          <a:p>
            <a:fld id="{130EDF98-4E86-4FEA-8AB6-295F118B2336}" type="slidenum">
              <a:rPr lang="en-GB" smtClean="0"/>
              <a:t>‹#›</a:t>
            </a:fld>
            <a:endParaRPr lang="en-GB"/>
          </a:p>
        </p:txBody>
      </p:sp>
    </p:spTree>
    <p:extLst>
      <p:ext uri="{BB962C8B-B14F-4D97-AF65-F5344CB8AC3E}">
        <p14:creationId xmlns:p14="http://schemas.microsoft.com/office/powerpoint/2010/main" val="345149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1</a:t>
            </a:fld>
            <a:endParaRPr lang="en-GB"/>
          </a:p>
        </p:txBody>
      </p:sp>
    </p:spTree>
    <p:extLst>
      <p:ext uri="{BB962C8B-B14F-4D97-AF65-F5344CB8AC3E}">
        <p14:creationId xmlns:p14="http://schemas.microsoft.com/office/powerpoint/2010/main" val="8448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https://www.youtube.com/watch?v=AkSXB-lRAp0 </a:t>
            </a:r>
            <a:r>
              <a:rPr lang="en-GB" b="1" dirty="0"/>
              <a:t>24:00</a:t>
            </a:r>
          </a:p>
          <a:p>
            <a:r>
              <a:rPr lang="en-GB" dirty="0"/>
              <a:t>https://www.youtube.com/watch?v=XzvKgxrlQ84&amp;utm_source=Facebook&amp;utm_medium=Seeding&amp;utm_campaign=Indonesia%20Short</a:t>
            </a:r>
          </a:p>
        </p:txBody>
      </p:sp>
      <p:sp>
        <p:nvSpPr>
          <p:cNvPr id="4" name="Slide Number Placeholder 3"/>
          <p:cNvSpPr>
            <a:spLocks noGrp="1"/>
          </p:cNvSpPr>
          <p:nvPr>
            <p:ph type="sldNum" sz="quarter" idx="10"/>
          </p:nvPr>
        </p:nvSpPr>
        <p:spPr/>
        <p:txBody>
          <a:bodyPr/>
          <a:lstStyle/>
          <a:p>
            <a:fld id="{8760E842-81D1-446F-9002-A133470AD1B0}" type="slidenum">
              <a:rPr lang="en-GB" smtClean="0"/>
              <a:t>10</a:t>
            </a:fld>
            <a:endParaRPr lang="en-GB"/>
          </a:p>
        </p:txBody>
      </p:sp>
    </p:spTree>
    <p:extLst>
      <p:ext uri="{BB962C8B-B14F-4D97-AF65-F5344CB8AC3E}">
        <p14:creationId xmlns:p14="http://schemas.microsoft.com/office/powerpoint/2010/main" val="315820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draw</a:t>
            </a:r>
            <a:r>
              <a:rPr lang="en-GB" baseline="0" dirty="0"/>
              <a:t> externalities diagram. - Is it production/consumption? - Merit or demerit?</a:t>
            </a:r>
          </a:p>
          <a:p>
            <a:r>
              <a:rPr lang="en-GB" baseline="0" dirty="0"/>
              <a:t>MSC = Private costs + External costs</a:t>
            </a:r>
            <a:br>
              <a:rPr lang="en-GB" baseline="0" dirty="0"/>
            </a:br>
            <a:r>
              <a:rPr lang="en-GB" b="1" baseline="0" dirty="0"/>
              <a:t>Private costs (MPC) are costs to factory owners, like rent, wages and raw materials.</a:t>
            </a:r>
            <a:br>
              <a:rPr lang="en-GB" b="1" baseline="0" dirty="0"/>
            </a:br>
            <a:r>
              <a:rPr lang="en-GB" b="1" baseline="0" dirty="0"/>
              <a:t>Externality is the third party cost to society.</a:t>
            </a:r>
          </a:p>
          <a:p>
            <a:br>
              <a:rPr lang="en-GB" b="1" baseline="0" dirty="0"/>
            </a:br>
            <a:r>
              <a:rPr lang="en-GB" b="1" baseline="0" dirty="0"/>
              <a:t>The total cost to society therefore (MSC), must include the private cost because society’s resources are being used in the production process, as well as the externality, because society’s resources are being used to clear up the mess (pollution).</a:t>
            </a:r>
          </a:p>
          <a:p>
            <a:endParaRPr lang="en-GB" b="1" baseline="0" dirty="0"/>
          </a:p>
          <a:p>
            <a:r>
              <a:rPr lang="en-GB" b="1" baseline="0" dirty="0"/>
              <a:t>MPC represents the factory’s supply curve (this is also its marginal cost curve).</a:t>
            </a:r>
            <a:br>
              <a:rPr lang="en-GB" b="1" baseline="0" dirty="0"/>
            </a:br>
            <a:r>
              <a:rPr lang="en-GB" b="1" baseline="0" dirty="0"/>
              <a:t>MSC represents the true supply curve (therefore, true marginal cost curve) for society as a whole, which takes into account the external costs to society.</a:t>
            </a:r>
          </a:p>
          <a:p>
            <a:endParaRPr lang="en-GB" b="1" baseline="0" dirty="0"/>
          </a:p>
          <a:p>
            <a:r>
              <a:rPr lang="en-GB" b="1" baseline="0" dirty="0"/>
              <a:t>**Demand curves do effectively measure the private/social benefit (here they are equal, as we’re assuming no externalities from consumption) of consuming a certain good. Ie. If 100 Mars Bars are sold at 30p, then one assumes that those 100 people felt that a Mars Bar would give them 30p of benefit.</a:t>
            </a:r>
          </a:p>
          <a:p>
            <a:endParaRPr lang="en-GB" b="1" baseline="0" dirty="0"/>
          </a:p>
          <a:p>
            <a:r>
              <a:rPr lang="en-GB" b="1" baseline="0" dirty="0"/>
              <a:t>Intervention places an additional cost upon the factory, which moves the MPC to the left. This extra cost doesn’t place any extra burden upon society, therefore MSC remains in the same position and so the welfare loss triangle becomes smaller.</a:t>
            </a:r>
          </a:p>
        </p:txBody>
      </p:sp>
      <p:sp>
        <p:nvSpPr>
          <p:cNvPr id="4" name="Slide Number Placeholder 3"/>
          <p:cNvSpPr>
            <a:spLocks noGrp="1"/>
          </p:cNvSpPr>
          <p:nvPr>
            <p:ph type="sldNum" sz="quarter" idx="10"/>
          </p:nvPr>
        </p:nvSpPr>
        <p:spPr/>
        <p:txBody>
          <a:bodyPr/>
          <a:lstStyle/>
          <a:p>
            <a:fld id="{05B88121-1883-4397-A452-22A6E0CA5DE4}" type="slidenum">
              <a:rPr lang="en-GB" smtClean="0"/>
              <a:t>13</a:t>
            </a:fld>
            <a:endParaRPr lang="en-GB"/>
          </a:p>
        </p:txBody>
      </p:sp>
    </p:spTree>
    <p:extLst>
      <p:ext uri="{BB962C8B-B14F-4D97-AF65-F5344CB8AC3E}">
        <p14:creationId xmlns:p14="http://schemas.microsoft.com/office/powerpoint/2010/main" val="428900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EDF98-4E86-4FEA-8AB6-295F118B2336}" type="slidenum">
              <a:rPr lang="en-GB" smtClean="0"/>
              <a:t>15</a:t>
            </a:fld>
            <a:endParaRPr lang="en-GB"/>
          </a:p>
        </p:txBody>
      </p:sp>
    </p:spTree>
    <p:extLst>
      <p:ext uri="{BB962C8B-B14F-4D97-AF65-F5344CB8AC3E}">
        <p14:creationId xmlns:p14="http://schemas.microsoft.com/office/powerpoint/2010/main" val="26079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Things like healthcare and education provide positive externalities to third parties.</a:t>
            </a:r>
          </a:p>
          <a:p>
            <a:r>
              <a:rPr lang="en-GB" b="1" baseline="0" dirty="0"/>
              <a:t>However, when left to the market, we won’t get enough of these goods (market failure). As market forces will only generate so much, as a larger level of output would be good for society.</a:t>
            </a:r>
          </a:p>
          <a:p>
            <a:endParaRPr lang="en-GB" b="1" baseline="0" dirty="0"/>
          </a:p>
          <a:p>
            <a:r>
              <a:rPr lang="en-GB" b="1" baseline="0" dirty="0"/>
              <a:t>Private benefits = those enjoyed by the buyers and sellers.</a:t>
            </a:r>
          </a:p>
          <a:p>
            <a:r>
              <a:rPr lang="en-GB" b="1" baseline="0" dirty="0"/>
              <a:t>Marginal private benefit = the extra benefit enjoyed by having one more. MPC = cost of one more.</a:t>
            </a:r>
          </a:p>
          <a:p>
            <a:r>
              <a:rPr lang="en-GB" b="1" baseline="0" dirty="0"/>
              <a:t>MSB = The private benefit + the externality which, in this case, is positive.</a:t>
            </a:r>
          </a:p>
          <a:p>
            <a:endParaRPr lang="en-GB" b="1" baseline="0" dirty="0"/>
          </a:p>
          <a:p>
            <a:r>
              <a:rPr lang="en-GB" b="1" baseline="0" dirty="0"/>
              <a:t>Education: If you’re in education, you’re earning more and pay more tax – which is then spent on society and benefits them.</a:t>
            </a:r>
          </a:p>
          <a:p>
            <a:r>
              <a:rPr lang="en-GB" b="1" baseline="0" dirty="0"/>
              <a:t>Healthcare: Vaccination for the private benefits of avoiding flu. Benefits society as they’re now less likely to get sick.</a:t>
            </a:r>
          </a:p>
        </p:txBody>
      </p:sp>
      <p:sp>
        <p:nvSpPr>
          <p:cNvPr id="4" name="Slide Number Placeholder 3"/>
          <p:cNvSpPr>
            <a:spLocks noGrp="1"/>
          </p:cNvSpPr>
          <p:nvPr>
            <p:ph type="sldNum" sz="quarter" idx="10"/>
          </p:nvPr>
        </p:nvSpPr>
        <p:spPr/>
        <p:txBody>
          <a:bodyPr/>
          <a:lstStyle/>
          <a:p>
            <a:fld id="{05B88121-1883-4397-A452-22A6E0CA5DE4}" type="slidenum">
              <a:rPr lang="en-GB" smtClean="0"/>
              <a:t>17</a:t>
            </a:fld>
            <a:endParaRPr lang="en-GB"/>
          </a:p>
        </p:txBody>
      </p:sp>
    </p:spTree>
    <p:extLst>
      <p:ext uri="{BB962C8B-B14F-4D97-AF65-F5344CB8AC3E}">
        <p14:creationId xmlns:p14="http://schemas.microsoft.com/office/powerpoint/2010/main" val="242527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draw</a:t>
            </a:r>
            <a:r>
              <a:rPr lang="en-GB" baseline="0" dirty="0"/>
              <a:t> externalities diagram. - Is it production/consumption? - Merit or demerit?</a:t>
            </a:r>
          </a:p>
          <a:p>
            <a:r>
              <a:rPr lang="en-GB" baseline="0" dirty="0"/>
              <a:t>MSC = Private costs + External costs</a:t>
            </a:r>
            <a:br>
              <a:rPr lang="en-GB" baseline="0" dirty="0"/>
            </a:br>
            <a:r>
              <a:rPr lang="en-GB" b="1" baseline="0" dirty="0"/>
              <a:t>Private costs (MPC) are costs to factory owners, like rent, wages and raw materials.</a:t>
            </a:r>
            <a:br>
              <a:rPr lang="en-GB" b="1" baseline="0" dirty="0"/>
            </a:br>
            <a:r>
              <a:rPr lang="en-GB" b="1" baseline="0" dirty="0"/>
              <a:t>Externality is the third party cost to society.</a:t>
            </a:r>
          </a:p>
          <a:p>
            <a:br>
              <a:rPr lang="en-GB" b="1" baseline="0" dirty="0"/>
            </a:br>
            <a:r>
              <a:rPr lang="en-GB" b="1" baseline="0" dirty="0"/>
              <a:t>The total cost to society therefore (MSC), must include the private cost because society’s resources are being used in the production process, as well as the externality, because society’s resources are being used to clear up the mess (pollution).</a:t>
            </a:r>
          </a:p>
          <a:p>
            <a:endParaRPr lang="en-GB" b="1" baseline="0" dirty="0"/>
          </a:p>
          <a:p>
            <a:r>
              <a:rPr lang="en-GB" b="1" baseline="0" dirty="0"/>
              <a:t>MPC represents the factory’s supply curve (this is also its marginal cost curve).</a:t>
            </a:r>
            <a:br>
              <a:rPr lang="en-GB" b="1" baseline="0" dirty="0"/>
            </a:br>
            <a:r>
              <a:rPr lang="en-GB" b="1" baseline="0" dirty="0"/>
              <a:t>MSC represents the true supply curve (therefore, true marginal cost curve) for society as a whole, which takes into account the external costs to society.</a:t>
            </a:r>
          </a:p>
          <a:p>
            <a:endParaRPr lang="en-GB" b="1" baseline="0" dirty="0"/>
          </a:p>
          <a:p>
            <a:r>
              <a:rPr lang="en-GB" b="1" baseline="0" dirty="0"/>
              <a:t>**Demand curves do effectively measure the private/social benefit (here they are equal, as we’re assuming no externalities from consumption) of consuming a certain good. Ie. If 100 Mars Bars are sold at 30p, then one assumes that those 100 people felt that a Mars Bar would give them 30p of benefit.</a:t>
            </a:r>
          </a:p>
          <a:p>
            <a:endParaRPr lang="en-GB" b="1" baseline="0" dirty="0"/>
          </a:p>
          <a:p>
            <a:r>
              <a:rPr lang="en-GB" b="1" baseline="0" dirty="0"/>
              <a:t>Intervention places an additional cost upon the factory, which moves the MPC to the left. This extra cost doesn’t place any extra burden upon society, therefore MSC remains in the same position and so the welfare loss triangle becomes smaller.</a:t>
            </a:r>
          </a:p>
        </p:txBody>
      </p:sp>
      <p:sp>
        <p:nvSpPr>
          <p:cNvPr id="4" name="Slide Number Placeholder 3"/>
          <p:cNvSpPr>
            <a:spLocks noGrp="1"/>
          </p:cNvSpPr>
          <p:nvPr>
            <p:ph type="sldNum" sz="quarter" idx="10"/>
          </p:nvPr>
        </p:nvSpPr>
        <p:spPr/>
        <p:txBody>
          <a:bodyPr/>
          <a:lstStyle/>
          <a:p>
            <a:fld id="{05B88121-1883-4397-A452-22A6E0CA5DE4}" type="slidenum">
              <a:rPr lang="en-GB" smtClean="0"/>
              <a:t>24</a:t>
            </a:fld>
            <a:endParaRPr lang="en-GB"/>
          </a:p>
        </p:txBody>
      </p:sp>
    </p:spTree>
    <p:extLst>
      <p:ext uri="{BB962C8B-B14F-4D97-AF65-F5344CB8AC3E}">
        <p14:creationId xmlns:p14="http://schemas.microsoft.com/office/powerpoint/2010/main" val="428900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June 2011 9d</a:t>
            </a:r>
          </a:p>
          <a:p>
            <a:r>
              <a:rPr lang="en-GB" dirty="0"/>
              <a:t>http://qualifications.pearson.com/content/dam/pdf/A%20Level/Economics/2013/Exam%20materials/6EC01_01_rms_20110817.pdf</a:t>
            </a:r>
          </a:p>
        </p:txBody>
      </p:sp>
      <p:sp>
        <p:nvSpPr>
          <p:cNvPr id="4" name="Slide Number Placeholder 3"/>
          <p:cNvSpPr>
            <a:spLocks noGrp="1"/>
          </p:cNvSpPr>
          <p:nvPr>
            <p:ph type="sldNum" sz="quarter" idx="10"/>
          </p:nvPr>
        </p:nvSpPr>
        <p:spPr/>
        <p:txBody>
          <a:bodyPr/>
          <a:lstStyle/>
          <a:p>
            <a:fld id="{130EDF98-4E86-4FEA-8AB6-295F118B2336}" type="slidenum">
              <a:rPr lang="en-GB" smtClean="0"/>
              <a:t>26</a:t>
            </a:fld>
            <a:endParaRPr lang="en-GB"/>
          </a:p>
        </p:txBody>
      </p:sp>
    </p:spTree>
    <p:extLst>
      <p:ext uri="{BB962C8B-B14F-4D97-AF65-F5344CB8AC3E}">
        <p14:creationId xmlns:p14="http://schemas.microsoft.com/office/powerpoint/2010/main" val="306039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29/07/2018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274747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29/07/2018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244610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29/07/2018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425116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B4E0A8-0D9E-4D18-8883-353B82C8F931}" type="datetimeFigureOut">
              <a:rPr lang="en-GB" smtClean="0"/>
              <a:t>29/07/2018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85699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4E0A8-0D9E-4D18-8883-353B82C8F931}" type="datetimeFigureOut">
              <a:rPr lang="en-GB" smtClean="0"/>
              <a:t>29/07/2018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76812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4B4E0A8-0D9E-4D18-8883-353B82C8F931}" type="datetimeFigureOut">
              <a:rPr lang="en-GB" smtClean="0"/>
              <a:t>29/07/2018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63876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4B4E0A8-0D9E-4D18-8883-353B82C8F931}" type="datetimeFigureOut">
              <a:rPr lang="en-GB" smtClean="0"/>
              <a:t>29/07/2018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190997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4B4E0A8-0D9E-4D18-8883-353B82C8F931}" type="datetimeFigureOut">
              <a:rPr lang="en-GB" smtClean="0"/>
              <a:t>29/07/2018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61583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4E0A8-0D9E-4D18-8883-353B82C8F931}" type="datetimeFigureOut">
              <a:rPr lang="en-GB" smtClean="0"/>
              <a:t>29/07/2018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422224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4E0A8-0D9E-4D18-8883-353B82C8F931}" type="datetimeFigureOut">
              <a:rPr lang="en-GB" smtClean="0"/>
              <a:t>29/07/2018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381305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4E0A8-0D9E-4D18-8883-353B82C8F931}" type="datetimeFigureOut">
              <a:rPr lang="en-GB" smtClean="0"/>
              <a:t>29/07/2018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7B179E-1108-402F-9E3C-BDB9B9574EC1}" type="slidenum">
              <a:rPr lang="en-GB" smtClean="0"/>
              <a:t>‹#›</a:t>
            </a:fld>
            <a:endParaRPr lang="en-GB"/>
          </a:p>
        </p:txBody>
      </p:sp>
    </p:spTree>
    <p:extLst>
      <p:ext uri="{BB962C8B-B14F-4D97-AF65-F5344CB8AC3E}">
        <p14:creationId xmlns:p14="http://schemas.microsoft.com/office/powerpoint/2010/main" val="265630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4E0A8-0D9E-4D18-8883-353B82C8F931}" type="datetimeFigureOut">
              <a:rPr lang="en-GB" smtClean="0"/>
              <a:t>29/07/2018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B179E-1108-402F-9E3C-BDB9B9574EC1}" type="slidenum">
              <a:rPr lang="en-GB" smtClean="0"/>
              <a:t>‹#›</a:t>
            </a:fld>
            <a:endParaRPr lang="en-GB"/>
          </a:p>
        </p:txBody>
      </p:sp>
    </p:spTree>
    <p:extLst>
      <p:ext uri="{BB962C8B-B14F-4D97-AF65-F5344CB8AC3E}">
        <p14:creationId xmlns:p14="http://schemas.microsoft.com/office/powerpoint/2010/main" val="10184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EDN2MBU92v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8" y="332656"/>
            <a:ext cx="8352928" cy="1015663"/>
          </a:xfrm>
          <a:prstGeom prst="rect">
            <a:avLst/>
          </a:prstGeom>
          <a:noFill/>
        </p:spPr>
        <p:txBody>
          <a:bodyPr wrap="square" rtlCol="0">
            <a:spAutoFit/>
          </a:bodyPr>
          <a:lstStyle/>
          <a:p>
            <a:r>
              <a:rPr lang="en-GB" sz="6000" b="1" i="1" u="sng" dirty="0">
                <a:solidFill>
                  <a:schemeClr val="bg1"/>
                </a:solidFill>
              </a:rPr>
              <a:t>RECAP: What is PED?</a:t>
            </a:r>
          </a:p>
        </p:txBody>
      </p:sp>
      <p:sp>
        <p:nvSpPr>
          <p:cNvPr id="2" name="Cloud Callout 1"/>
          <p:cNvSpPr/>
          <p:nvPr/>
        </p:nvSpPr>
        <p:spPr>
          <a:xfrm>
            <a:off x="532264" y="332655"/>
            <a:ext cx="11259402" cy="5453995"/>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Draw the two diagrams to represent:</a:t>
            </a:r>
          </a:p>
          <a:p>
            <a:pPr algn="ctr"/>
            <a:r>
              <a:rPr lang="en-GB" sz="3600" dirty="0"/>
              <a:t>Subsidy</a:t>
            </a:r>
          </a:p>
          <a:p>
            <a:pPr algn="ctr"/>
            <a:r>
              <a:rPr lang="en-GB" sz="3600" dirty="0"/>
              <a:t>Indirect Tax</a:t>
            </a:r>
          </a:p>
          <a:p>
            <a:pPr algn="ctr"/>
            <a:endParaRPr lang="en-GB" sz="3600" dirty="0"/>
          </a:p>
          <a:p>
            <a:pPr algn="ctr"/>
            <a:r>
              <a:rPr lang="en-GB" sz="3600" dirty="0"/>
              <a:t>Identify the consumer and producer burden on both.</a:t>
            </a:r>
          </a:p>
        </p:txBody>
      </p:sp>
    </p:spTree>
    <p:extLst>
      <p:ext uri="{BB962C8B-B14F-4D97-AF65-F5344CB8AC3E}">
        <p14:creationId xmlns:p14="http://schemas.microsoft.com/office/powerpoint/2010/main" val="1050486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0" y="0"/>
            <a:ext cx="12192000" cy="6854653"/>
          </a:xfrm>
          <a:prstGeom prst="rect">
            <a:avLst/>
          </a:prstGeom>
        </p:spPr>
      </p:pic>
      <p:sp>
        <p:nvSpPr>
          <p:cNvPr id="5" name="Rectangle 4">
            <a:extLst>
              <a:ext uri="{FF2B5EF4-FFF2-40B4-BE49-F238E27FC236}">
                <a16:creationId xmlns:a16="http://schemas.microsoft.com/office/drawing/2014/main" id="{937E13EB-50B9-4D1E-8611-7BF1F927EDB4}"/>
              </a:ext>
            </a:extLst>
          </p:cNvPr>
          <p:cNvSpPr/>
          <p:nvPr/>
        </p:nvSpPr>
        <p:spPr>
          <a:xfrm>
            <a:off x="0" y="45522"/>
            <a:ext cx="4921475" cy="369332"/>
          </a:xfrm>
          <a:prstGeom prst="rect">
            <a:avLst/>
          </a:prstGeom>
        </p:spPr>
        <p:txBody>
          <a:bodyPr wrap="none">
            <a:spAutoFit/>
          </a:bodyPr>
          <a:lstStyle/>
          <a:p>
            <a:r>
              <a:rPr lang="en-GB" dirty="0"/>
              <a:t>https://www.youtube.com/watch?v=AkSXB-lRAp0 </a:t>
            </a:r>
          </a:p>
        </p:txBody>
      </p:sp>
    </p:spTree>
    <p:extLst>
      <p:ext uri="{BB962C8B-B14F-4D97-AF65-F5344CB8AC3E}">
        <p14:creationId xmlns:p14="http://schemas.microsoft.com/office/powerpoint/2010/main" val="378123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What are the third part costs (social costs) being experienced?</a:t>
            </a:r>
          </a:p>
          <a:p>
            <a:r>
              <a:rPr lang="en-GB" dirty="0"/>
              <a:t>What are the private costs being experienced by the textile firms?</a:t>
            </a:r>
          </a:p>
          <a:p>
            <a:r>
              <a:rPr lang="en-GB" dirty="0"/>
              <a:t>How have the Indonesian government tried to combat the problems and is it working?</a:t>
            </a:r>
          </a:p>
          <a:p>
            <a:endParaRPr lang="en-GB" dirty="0"/>
          </a:p>
          <a:p>
            <a:r>
              <a:rPr lang="en-GB" dirty="0"/>
              <a:t>Are there any third party benefits (social benefits) being experienced?</a:t>
            </a:r>
          </a:p>
          <a:p>
            <a:endParaRPr lang="en-GB" dirty="0"/>
          </a:p>
          <a:p>
            <a:endParaRPr lang="en-GB" dirty="0"/>
          </a:p>
        </p:txBody>
      </p:sp>
      <p:sp>
        <p:nvSpPr>
          <p:cNvPr id="4" name="Rectangle 3"/>
          <p:cNvSpPr/>
          <p:nvPr/>
        </p:nvSpPr>
        <p:spPr>
          <a:xfrm>
            <a:off x="1427720" y="414471"/>
            <a:ext cx="9336559" cy="923330"/>
          </a:xfrm>
          <a:prstGeom prst="rect">
            <a:avLst/>
          </a:prstGeom>
          <a:noFill/>
          <a:effectLst>
            <a:softEdge rad="0"/>
          </a:effectLst>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CITARUM RIVER…</a:t>
            </a:r>
          </a:p>
        </p:txBody>
      </p:sp>
    </p:spTree>
    <p:extLst>
      <p:ext uri="{BB962C8B-B14F-4D97-AF65-F5344CB8AC3E}">
        <p14:creationId xmlns:p14="http://schemas.microsoft.com/office/powerpoint/2010/main" val="3842045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171" y="1337801"/>
            <a:ext cx="11889829" cy="5378309"/>
          </a:xfrm>
        </p:spPr>
        <p:txBody>
          <a:bodyPr>
            <a:normAutofit/>
          </a:bodyPr>
          <a:lstStyle/>
          <a:p>
            <a:r>
              <a:rPr lang="en-US" sz="3200" b="1" dirty="0">
                <a:solidFill>
                  <a:schemeClr val="tx1"/>
                </a:solidFill>
              </a:rPr>
              <a:t>A </a:t>
            </a:r>
            <a:r>
              <a:rPr lang="en-US" sz="4800" b="1" i="1" dirty="0">
                <a:solidFill>
                  <a:srgbClr val="0070C0"/>
                </a:solidFill>
              </a:rPr>
              <a:t>private cost</a:t>
            </a:r>
            <a:r>
              <a:rPr lang="en-US" sz="3200" b="1" dirty="0">
                <a:solidFill>
                  <a:srgbClr val="0070C0"/>
                </a:solidFill>
              </a:rPr>
              <a:t> </a:t>
            </a:r>
            <a:r>
              <a:rPr lang="en-US" sz="3200" b="1" dirty="0">
                <a:solidFill>
                  <a:schemeClr val="tx1"/>
                </a:solidFill>
              </a:rPr>
              <a:t>is a cost that </a:t>
            </a:r>
            <a:r>
              <a:rPr lang="en-US" sz="4800" b="1" i="1" dirty="0">
                <a:solidFill>
                  <a:srgbClr val="FF0000"/>
                </a:solidFill>
              </a:rPr>
              <a:t>is experienced by the individual/firm</a:t>
            </a:r>
            <a:r>
              <a:rPr lang="en-US" sz="3200" b="1" dirty="0">
                <a:solidFill>
                  <a:srgbClr val="FF0000"/>
                </a:solidFill>
              </a:rPr>
              <a:t> </a:t>
            </a:r>
            <a:r>
              <a:rPr lang="en-US" sz="3200" b="1" dirty="0">
                <a:solidFill>
                  <a:schemeClr val="tx1"/>
                </a:solidFill>
              </a:rPr>
              <a:t>that has produced the product or service. Including </a:t>
            </a:r>
            <a:r>
              <a:rPr lang="en-US" sz="4000" b="1" dirty="0">
                <a:solidFill>
                  <a:srgbClr val="00B050"/>
                </a:solidFill>
              </a:rPr>
              <a:t>material costs or health problems.</a:t>
            </a:r>
            <a:br>
              <a:rPr lang="en-US" sz="3200" b="1" dirty="0">
                <a:solidFill>
                  <a:schemeClr val="tx1"/>
                </a:solidFill>
              </a:rPr>
            </a:br>
            <a:endParaRPr lang="en-US" sz="3200" b="1" dirty="0">
              <a:solidFill>
                <a:schemeClr val="tx1"/>
              </a:solidFill>
            </a:endParaRPr>
          </a:p>
          <a:p>
            <a:r>
              <a:rPr lang="en-US" sz="3200" b="1" dirty="0">
                <a:solidFill>
                  <a:schemeClr val="tx1"/>
                </a:solidFill>
              </a:rPr>
              <a:t>A </a:t>
            </a:r>
            <a:r>
              <a:rPr lang="en-US" sz="5400" b="1" i="1" dirty="0">
                <a:solidFill>
                  <a:srgbClr val="0070C0"/>
                </a:solidFill>
              </a:rPr>
              <a:t>social cost</a:t>
            </a:r>
            <a:r>
              <a:rPr lang="en-US" sz="4000" b="1" dirty="0">
                <a:solidFill>
                  <a:srgbClr val="0070C0"/>
                </a:solidFill>
              </a:rPr>
              <a:t> </a:t>
            </a:r>
            <a:r>
              <a:rPr lang="en-US" sz="3200" b="1" dirty="0">
                <a:solidFill>
                  <a:schemeClr val="tx1"/>
                </a:solidFill>
              </a:rPr>
              <a:t>is a cost </a:t>
            </a:r>
            <a:r>
              <a:rPr lang="en-US" sz="4400" b="1" i="1" dirty="0">
                <a:solidFill>
                  <a:srgbClr val="FF0000"/>
                </a:solidFill>
              </a:rPr>
              <a:t>experienced by third parties</a:t>
            </a:r>
            <a:r>
              <a:rPr lang="en-US" sz="3200" b="1" dirty="0">
                <a:solidFill>
                  <a:srgbClr val="FF0000"/>
                </a:solidFill>
              </a:rPr>
              <a:t> </a:t>
            </a:r>
            <a:r>
              <a:rPr lang="en-US" sz="3200" b="1" dirty="0">
                <a:solidFill>
                  <a:schemeClr val="tx1"/>
                </a:solidFill>
              </a:rPr>
              <a:t>as a result of consumption of a product or service by another individual. </a:t>
            </a:r>
            <a:r>
              <a:rPr lang="en-US" sz="4000" b="1" i="1" dirty="0">
                <a:solidFill>
                  <a:srgbClr val="00B050"/>
                </a:solidFill>
              </a:rPr>
              <a:t>(Private cost + externality)</a:t>
            </a:r>
            <a:br>
              <a:rPr lang="en-US" sz="4000" b="1" i="1" dirty="0">
                <a:solidFill>
                  <a:srgbClr val="00B050"/>
                </a:solidFill>
              </a:rPr>
            </a:br>
            <a:r>
              <a:rPr lang="en-US" sz="3600" b="1" i="1" dirty="0">
                <a:solidFill>
                  <a:srgbClr val="00B050"/>
                </a:solidFill>
              </a:rPr>
              <a:t>e.g. cost to produce car (private cost) + pollution cost to society.</a:t>
            </a:r>
          </a:p>
          <a:p>
            <a:endParaRPr lang="en-US" sz="3200" b="1" dirty="0">
              <a:solidFill>
                <a:schemeClr val="tx1"/>
              </a:solidFill>
            </a:endParaRPr>
          </a:p>
          <a:p>
            <a:endParaRPr lang="en-GB" sz="3200" dirty="0"/>
          </a:p>
        </p:txBody>
      </p:sp>
      <p:sp>
        <p:nvSpPr>
          <p:cNvPr id="4" name="Rectangle 3"/>
          <p:cNvSpPr/>
          <p:nvPr/>
        </p:nvSpPr>
        <p:spPr>
          <a:xfrm>
            <a:off x="1427720" y="414471"/>
            <a:ext cx="9336559" cy="923330"/>
          </a:xfrm>
          <a:prstGeom prst="rect">
            <a:avLst/>
          </a:prstGeom>
          <a:noFill/>
          <a:effectLst>
            <a:softEdge rad="0"/>
          </a:effectLst>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BASICS…</a:t>
            </a:r>
          </a:p>
        </p:txBody>
      </p:sp>
    </p:spTree>
    <p:extLst>
      <p:ext uri="{BB962C8B-B14F-4D97-AF65-F5344CB8AC3E}">
        <p14:creationId xmlns:p14="http://schemas.microsoft.com/office/powerpoint/2010/main" val="23130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Isosceles Triangle 32"/>
          <p:cNvSpPr/>
          <p:nvPr/>
        </p:nvSpPr>
        <p:spPr>
          <a:xfrm rot="16200000">
            <a:off x="3145044" y="2238434"/>
            <a:ext cx="1604028" cy="946486"/>
          </a:xfrm>
          <a:prstGeom prst="triangl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7" name="Straight Connector 6"/>
          <p:cNvCxnSpPr/>
          <p:nvPr/>
        </p:nvCxnSpPr>
        <p:spPr>
          <a:xfrm>
            <a:off x="1051456" y="834479"/>
            <a:ext cx="0" cy="498909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51456" y="5823573"/>
            <a:ext cx="595162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4943" y="449468"/>
            <a:ext cx="1359859" cy="369332"/>
          </a:xfrm>
          <a:prstGeom prst="rect">
            <a:avLst/>
          </a:prstGeom>
          <a:noFill/>
        </p:spPr>
        <p:txBody>
          <a:bodyPr wrap="none" rtlCol="0">
            <a:spAutoFit/>
          </a:bodyPr>
          <a:lstStyle/>
          <a:p>
            <a:r>
              <a:rPr lang="en-GB" dirty="0"/>
              <a:t>Cost/Benefit</a:t>
            </a:r>
          </a:p>
        </p:txBody>
      </p:sp>
      <p:sp>
        <p:nvSpPr>
          <p:cNvPr id="11" name="TextBox 10"/>
          <p:cNvSpPr txBox="1"/>
          <p:nvPr/>
        </p:nvSpPr>
        <p:spPr>
          <a:xfrm>
            <a:off x="6233056" y="5935869"/>
            <a:ext cx="1003288" cy="369332"/>
          </a:xfrm>
          <a:prstGeom prst="rect">
            <a:avLst/>
          </a:prstGeom>
          <a:noFill/>
        </p:spPr>
        <p:txBody>
          <a:bodyPr wrap="none" rtlCol="0">
            <a:spAutoFit/>
          </a:bodyPr>
          <a:lstStyle/>
          <a:p>
            <a:r>
              <a:rPr lang="en-GB" dirty="0"/>
              <a:t>Quantity</a:t>
            </a:r>
          </a:p>
        </p:txBody>
      </p:sp>
      <p:cxnSp>
        <p:nvCxnSpPr>
          <p:cNvPr id="13" name="Straight Connector 12"/>
          <p:cNvCxnSpPr/>
          <p:nvPr/>
        </p:nvCxnSpPr>
        <p:spPr>
          <a:xfrm>
            <a:off x="1564803" y="978857"/>
            <a:ext cx="4812632" cy="4299285"/>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83463" y="5325724"/>
            <a:ext cx="1274708" cy="369332"/>
          </a:xfrm>
          <a:prstGeom prst="rect">
            <a:avLst/>
          </a:prstGeom>
          <a:noFill/>
        </p:spPr>
        <p:txBody>
          <a:bodyPr wrap="none" rtlCol="0">
            <a:spAutoFit/>
          </a:bodyPr>
          <a:lstStyle/>
          <a:p>
            <a:pPr algn="ctr"/>
            <a:r>
              <a:rPr lang="en-GB" dirty="0"/>
              <a:t>MSB = MPB</a:t>
            </a:r>
          </a:p>
        </p:txBody>
      </p:sp>
      <p:cxnSp>
        <p:nvCxnSpPr>
          <p:cNvPr id="16" name="Straight Connector 15"/>
          <p:cNvCxnSpPr/>
          <p:nvPr/>
        </p:nvCxnSpPr>
        <p:spPr>
          <a:xfrm flipV="1">
            <a:off x="2463161" y="1716794"/>
            <a:ext cx="4235116" cy="335280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14319" y="1540331"/>
            <a:ext cx="631904" cy="369332"/>
          </a:xfrm>
          <a:prstGeom prst="rect">
            <a:avLst/>
          </a:prstGeom>
          <a:noFill/>
        </p:spPr>
        <p:txBody>
          <a:bodyPr wrap="none" rtlCol="0">
            <a:spAutoFit/>
          </a:bodyPr>
          <a:lstStyle/>
          <a:p>
            <a:r>
              <a:rPr lang="en-GB" b="1" dirty="0"/>
              <a:t>MPC</a:t>
            </a:r>
          </a:p>
        </p:txBody>
      </p:sp>
      <p:cxnSp>
        <p:nvCxnSpPr>
          <p:cNvPr id="19" name="Straight Connector 18"/>
          <p:cNvCxnSpPr/>
          <p:nvPr/>
        </p:nvCxnSpPr>
        <p:spPr>
          <a:xfrm>
            <a:off x="4404256" y="3561636"/>
            <a:ext cx="16042" cy="22619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75919" y="5935869"/>
            <a:ext cx="545342" cy="461665"/>
          </a:xfrm>
          <a:prstGeom prst="rect">
            <a:avLst/>
          </a:prstGeom>
          <a:noFill/>
        </p:spPr>
        <p:txBody>
          <a:bodyPr wrap="none" rtlCol="0">
            <a:spAutoFit/>
          </a:bodyPr>
          <a:lstStyle/>
          <a:p>
            <a:r>
              <a:rPr lang="en-GB" sz="2400" dirty="0" err="1"/>
              <a:t>Qe</a:t>
            </a:r>
            <a:endParaRPr lang="en-GB" sz="2400" dirty="0"/>
          </a:p>
        </p:txBody>
      </p:sp>
      <p:sp>
        <p:nvSpPr>
          <p:cNvPr id="21" name="TextBox 20"/>
          <p:cNvSpPr txBox="1"/>
          <p:nvPr/>
        </p:nvSpPr>
        <p:spPr>
          <a:xfrm>
            <a:off x="8544526" y="172800"/>
            <a:ext cx="3274435" cy="1015663"/>
          </a:xfrm>
          <a:prstGeom prst="rect">
            <a:avLst/>
          </a:prstGeom>
          <a:solidFill>
            <a:schemeClr val="accent1">
              <a:lumMod val="60000"/>
              <a:lumOff val="40000"/>
            </a:schemeClr>
          </a:solidFill>
        </p:spPr>
        <p:txBody>
          <a:bodyPr wrap="square" rtlCol="0">
            <a:spAutoFit/>
          </a:bodyPr>
          <a:lstStyle/>
          <a:p>
            <a:r>
              <a:rPr lang="en-GB" sz="2000" b="1" dirty="0" err="1"/>
              <a:t>Qe</a:t>
            </a:r>
            <a:r>
              <a:rPr lang="en-GB" sz="2000" b="1" dirty="0"/>
              <a:t> = Market generated</a:t>
            </a:r>
            <a:br>
              <a:rPr lang="en-GB" sz="2000" b="1" dirty="0"/>
            </a:br>
            <a:r>
              <a:rPr lang="en-GB" sz="2000" b="1" dirty="0"/>
              <a:t>level of output. MPC (Supply)  = MPB (Demand)</a:t>
            </a:r>
          </a:p>
        </p:txBody>
      </p:sp>
      <p:cxnSp>
        <p:nvCxnSpPr>
          <p:cNvPr id="25" name="Straight Connector 24"/>
          <p:cNvCxnSpPr/>
          <p:nvPr/>
        </p:nvCxnSpPr>
        <p:spPr>
          <a:xfrm flipV="1">
            <a:off x="1564802" y="834478"/>
            <a:ext cx="4235116" cy="335280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931" y="609525"/>
            <a:ext cx="617477" cy="369332"/>
          </a:xfrm>
          <a:prstGeom prst="rect">
            <a:avLst/>
          </a:prstGeom>
          <a:noFill/>
        </p:spPr>
        <p:txBody>
          <a:bodyPr wrap="none" rtlCol="0">
            <a:spAutoFit/>
          </a:bodyPr>
          <a:lstStyle/>
          <a:p>
            <a:r>
              <a:rPr lang="en-GB" b="1" dirty="0"/>
              <a:t>MSC</a:t>
            </a:r>
          </a:p>
        </p:txBody>
      </p:sp>
      <p:cxnSp>
        <p:nvCxnSpPr>
          <p:cNvPr id="29" name="Straight Connector 28"/>
          <p:cNvCxnSpPr/>
          <p:nvPr/>
        </p:nvCxnSpPr>
        <p:spPr>
          <a:xfrm>
            <a:off x="3473814" y="2679321"/>
            <a:ext cx="0" cy="31442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544527" y="1304669"/>
            <a:ext cx="3085558" cy="707886"/>
          </a:xfrm>
          <a:prstGeom prst="rect">
            <a:avLst/>
          </a:prstGeom>
          <a:solidFill>
            <a:schemeClr val="accent1">
              <a:lumMod val="60000"/>
              <a:lumOff val="40000"/>
            </a:schemeClr>
          </a:solidFill>
        </p:spPr>
        <p:txBody>
          <a:bodyPr wrap="square" rtlCol="0">
            <a:spAutoFit/>
          </a:bodyPr>
          <a:lstStyle/>
          <a:p>
            <a:r>
              <a:rPr lang="en-GB" sz="2000" b="1" dirty="0"/>
              <a:t>Q* = Socially optimal</a:t>
            </a:r>
            <a:br>
              <a:rPr lang="en-GB" sz="2000" b="1" dirty="0"/>
            </a:br>
            <a:r>
              <a:rPr lang="en-GB" sz="2000" b="1" dirty="0"/>
              <a:t>level of output. </a:t>
            </a:r>
          </a:p>
        </p:txBody>
      </p:sp>
      <p:sp>
        <p:nvSpPr>
          <p:cNvPr id="31" name="TextBox 30"/>
          <p:cNvSpPr txBox="1"/>
          <p:nvPr/>
        </p:nvSpPr>
        <p:spPr>
          <a:xfrm>
            <a:off x="8544525" y="2171489"/>
            <a:ext cx="3085560" cy="1015663"/>
          </a:xfrm>
          <a:prstGeom prst="rect">
            <a:avLst/>
          </a:prstGeom>
          <a:solidFill>
            <a:schemeClr val="accent1">
              <a:lumMod val="60000"/>
              <a:lumOff val="40000"/>
            </a:schemeClr>
          </a:solidFill>
        </p:spPr>
        <p:txBody>
          <a:bodyPr wrap="square" rtlCol="0">
            <a:spAutoFit/>
          </a:bodyPr>
          <a:lstStyle/>
          <a:p>
            <a:r>
              <a:rPr lang="en-GB" sz="2000" b="1" dirty="0"/>
              <a:t>Market failure because the</a:t>
            </a:r>
            <a:br>
              <a:rPr lang="en-GB" sz="2000" b="1" dirty="0"/>
            </a:br>
            <a:r>
              <a:rPr lang="en-GB" sz="2000" b="1" dirty="0"/>
              <a:t>market gives us </a:t>
            </a:r>
            <a:r>
              <a:rPr lang="en-GB" sz="2000" b="1" dirty="0" err="1"/>
              <a:t>Qe</a:t>
            </a:r>
            <a:r>
              <a:rPr lang="en-GB" sz="2000" b="1" dirty="0"/>
              <a:t> which</a:t>
            </a:r>
            <a:br>
              <a:rPr lang="en-GB" sz="2000" b="1" dirty="0"/>
            </a:br>
            <a:r>
              <a:rPr lang="en-GB" sz="2000" b="1" dirty="0"/>
              <a:t>is higher than the optimal.</a:t>
            </a:r>
          </a:p>
        </p:txBody>
      </p:sp>
      <p:sp>
        <p:nvSpPr>
          <p:cNvPr id="32" name="TextBox 31"/>
          <p:cNvSpPr txBox="1"/>
          <p:nvPr/>
        </p:nvSpPr>
        <p:spPr>
          <a:xfrm>
            <a:off x="3245226" y="5935869"/>
            <a:ext cx="545342" cy="461665"/>
          </a:xfrm>
          <a:prstGeom prst="rect">
            <a:avLst/>
          </a:prstGeom>
          <a:noFill/>
        </p:spPr>
        <p:txBody>
          <a:bodyPr wrap="none" rtlCol="0">
            <a:spAutoFit/>
          </a:bodyPr>
          <a:lstStyle/>
          <a:p>
            <a:r>
              <a:rPr lang="en-GB" sz="2400" dirty="0"/>
              <a:t>Q*</a:t>
            </a:r>
          </a:p>
        </p:txBody>
      </p:sp>
      <p:sp>
        <p:nvSpPr>
          <p:cNvPr id="34" name="TextBox 33"/>
          <p:cNvSpPr txBox="1"/>
          <p:nvPr/>
        </p:nvSpPr>
        <p:spPr>
          <a:xfrm>
            <a:off x="8544526" y="3329026"/>
            <a:ext cx="3085559" cy="1323439"/>
          </a:xfrm>
          <a:prstGeom prst="rect">
            <a:avLst/>
          </a:prstGeom>
          <a:solidFill>
            <a:schemeClr val="accent1">
              <a:lumMod val="60000"/>
              <a:lumOff val="40000"/>
            </a:schemeClr>
          </a:solidFill>
        </p:spPr>
        <p:txBody>
          <a:bodyPr wrap="square" rtlCol="0">
            <a:spAutoFit/>
          </a:bodyPr>
          <a:lstStyle/>
          <a:p>
            <a:r>
              <a:rPr lang="en-GB" sz="2000" b="1" dirty="0"/>
              <a:t>At the free-market (</a:t>
            </a:r>
            <a:r>
              <a:rPr lang="en-GB" sz="2000" b="1" dirty="0" err="1"/>
              <a:t>Qe</a:t>
            </a:r>
            <a:r>
              <a:rPr lang="en-GB" sz="2000" b="1" dirty="0"/>
              <a:t>) equilibrium, MSC is greater than MPC. The difference is the externality.</a:t>
            </a:r>
          </a:p>
        </p:txBody>
      </p:sp>
      <p:sp>
        <p:nvSpPr>
          <p:cNvPr id="42" name="TextBox 41"/>
          <p:cNvSpPr txBox="1"/>
          <p:nvPr/>
        </p:nvSpPr>
        <p:spPr>
          <a:xfrm>
            <a:off x="8558173" y="4747840"/>
            <a:ext cx="3085560" cy="707886"/>
          </a:xfrm>
          <a:prstGeom prst="rect">
            <a:avLst/>
          </a:prstGeom>
          <a:solidFill>
            <a:schemeClr val="accent4">
              <a:lumMod val="20000"/>
              <a:lumOff val="80000"/>
            </a:schemeClr>
          </a:solidFill>
        </p:spPr>
        <p:txBody>
          <a:bodyPr wrap="square" rtlCol="0">
            <a:spAutoFit/>
          </a:bodyPr>
          <a:lstStyle/>
          <a:p>
            <a:r>
              <a:rPr lang="en-GB" sz="2000" b="1" dirty="0">
                <a:solidFill>
                  <a:srgbClr val="FF0000"/>
                </a:solidFill>
              </a:rPr>
              <a:t>NEGATIVE EXTERNALITY OF PRODUCTION</a:t>
            </a:r>
          </a:p>
        </p:txBody>
      </p:sp>
      <p:sp>
        <p:nvSpPr>
          <p:cNvPr id="23" name="TextBox 22"/>
          <p:cNvSpPr txBox="1"/>
          <p:nvPr/>
        </p:nvSpPr>
        <p:spPr>
          <a:xfrm>
            <a:off x="8544525" y="5537221"/>
            <a:ext cx="3085560" cy="1015663"/>
          </a:xfrm>
          <a:prstGeom prst="rect">
            <a:avLst/>
          </a:prstGeom>
          <a:solidFill>
            <a:srgbClr val="FFFF00"/>
          </a:solidFill>
        </p:spPr>
        <p:txBody>
          <a:bodyPr wrap="square" rtlCol="0">
            <a:spAutoFit/>
          </a:bodyPr>
          <a:lstStyle/>
          <a:p>
            <a:pPr lvl="0"/>
            <a:r>
              <a:rPr lang="en-GB" sz="2000" b="1" dirty="0"/>
              <a:t>Citarum River has had toxic </a:t>
            </a:r>
            <a:br>
              <a:rPr lang="en-GB" sz="2000" b="1" dirty="0"/>
            </a:br>
            <a:r>
              <a:rPr lang="en-GB" sz="2000" b="1" dirty="0"/>
              <a:t>waste dumped into it by textiles plants.</a:t>
            </a:r>
            <a:endParaRPr lang="en-GB" sz="2000" dirty="0"/>
          </a:p>
        </p:txBody>
      </p:sp>
      <p:sp>
        <p:nvSpPr>
          <p:cNvPr id="24" name="Right Arrow 23"/>
          <p:cNvSpPr/>
          <p:nvPr/>
        </p:nvSpPr>
        <p:spPr>
          <a:xfrm>
            <a:off x="445685" y="5659469"/>
            <a:ext cx="2755565" cy="9221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Producing more than Optimal Quantity</a:t>
            </a:r>
          </a:p>
        </p:txBody>
      </p:sp>
      <p:sp>
        <p:nvSpPr>
          <p:cNvPr id="73" name="TextBox 72"/>
          <p:cNvSpPr txBox="1"/>
          <p:nvPr/>
        </p:nvSpPr>
        <p:spPr>
          <a:xfrm>
            <a:off x="2167522" y="159194"/>
            <a:ext cx="3079817" cy="369332"/>
          </a:xfrm>
          <a:prstGeom prst="rect">
            <a:avLst/>
          </a:prstGeom>
          <a:noFill/>
        </p:spPr>
        <p:txBody>
          <a:bodyPr wrap="none" rtlCol="0">
            <a:spAutoFit/>
          </a:bodyPr>
          <a:lstStyle/>
          <a:p>
            <a:r>
              <a:rPr lang="en-GB" b="1" dirty="0" err="1"/>
              <a:t>Qe</a:t>
            </a:r>
            <a:r>
              <a:rPr lang="en-GB" b="1" dirty="0"/>
              <a:t> = current mark equilibrium</a:t>
            </a:r>
          </a:p>
        </p:txBody>
      </p:sp>
      <p:sp>
        <p:nvSpPr>
          <p:cNvPr id="2" name="TextBox 1"/>
          <p:cNvSpPr txBox="1"/>
          <p:nvPr/>
        </p:nvSpPr>
        <p:spPr>
          <a:xfrm>
            <a:off x="5412707" y="5306"/>
            <a:ext cx="2816220" cy="523220"/>
          </a:xfrm>
          <a:prstGeom prst="rect">
            <a:avLst/>
          </a:prstGeom>
          <a:solidFill>
            <a:schemeClr val="accent6">
              <a:lumMod val="60000"/>
              <a:lumOff val="40000"/>
            </a:schemeClr>
          </a:solidFill>
        </p:spPr>
        <p:txBody>
          <a:bodyPr wrap="none" rtlCol="0">
            <a:spAutoFit/>
          </a:bodyPr>
          <a:lstStyle/>
          <a:p>
            <a:r>
              <a:rPr lang="en-GB" sz="1400" dirty="0"/>
              <a:t>M = Marginal</a:t>
            </a:r>
          </a:p>
          <a:p>
            <a:r>
              <a:rPr lang="en-GB" sz="1400" dirty="0"/>
              <a:t>This means for </a:t>
            </a:r>
            <a:r>
              <a:rPr lang="en-GB" sz="1400" b="1" dirty="0"/>
              <a:t>each additional </a:t>
            </a:r>
            <a:r>
              <a:rPr lang="en-GB" sz="1400" dirty="0"/>
              <a:t>unit.</a:t>
            </a:r>
          </a:p>
        </p:txBody>
      </p:sp>
    </p:spTree>
    <p:extLst>
      <p:ext uri="{BB962C8B-B14F-4D97-AF65-F5344CB8AC3E}">
        <p14:creationId xmlns:p14="http://schemas.microsoft.com/office/powerpoint/2010/main" val="133747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down)">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down)">
                                      <p:cBhvr>
                                        <p:cTn id="65" dur="500"/>
                                        <p:tgtEl>
                                          <p:spTgt spid="3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down)">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 grpId="0"/>
      <p:bldP spid="17" grpId="0"/>
      <p:bldP spid="20" grpId="0"/>
      <p:bldP spid="21" grpId="0" animBg="1"/>
      <p:bldP spid="26" grpId="0"/>
      <p:bldP spid="30" grpId="0" animBg="1"/>
      <p:bldP spid="31" grpId="0" animBg="1"/>
      <p:bldP spid="32" grpId="0"/>
      <p:bldP spid="34" grpId="0" animBg="1"/>
      <p:bldP spid="42"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hlinkClick r:id="rId2"/>
              </a:rPr>
              <a:t>https://www.youtube.com/watch?v=EDN2MBU92vo</a:t>
            </a:r>
            <a:endParaRPr lang="en-GB" dirty="0"/>
          </a:p>
          <a:p>
            <a:r>
              <a:rPr lang="en-GB" dirty="0"/>
              <a:t>Portsmouth Professor – 6:18 – Negative externality of production.</a:t>
            </a:r>
          </a:p>
        </p:txBody>
      </p:sp>
    </p:spTree>
    <p:extLst>
      <p:ext uri="{BB962C8B-B14F-4D97-AF65-F5344CB8AC3E}">
        <p14:creationId xmlns:p14="http://schemas.microsoft.com/office/powerpoint/2010/main" val="2071545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243" y="1470782"/>
            <a:ext cx="11267365" cy="4930017"/>
          </a:xfrm>
        </p:spPr>
        <p:txBody>
          <a:bodyPr>
            <a:noAutofit/>
          </a:bodyPr>
          <a:lstStyle/>
          <a:p>
            <a:r>
              <a:rPr lang="en-GB" sz="3200" dirty="0"/>
              <a:t>Externalities </a:t>
            </a:r>
            <a:r>
              <a:rPr lang="en-GB" sz="4000" b="1" i="1" dirty="0">
                <a:solidFill>
                  <a:schemeClr val="accent4">
                    <a:lumMod val="75000"/>
                  </a:schemeClr>
                </a:solidFill>
              </a:rPr>
              <a:t>do not </a:t>
            </a:r>
            <a:r>
              <a:rPr lang="en-GB" sz="3200" dirty="0"/>
              <a:t>have to be negative!</a:t>
            </a:r>
          </a:p>
          <a:p>
            <a:endParaRPr lang="en-GB" sz="3200" dirty="0"/>
          </a:p>
          <a:p>
            <a:r>
              <a:rPr lang="en-GB" sz="3200" dirty="0"/>
              <a:t>Society can benefit positively from both the production and consumption of goods/services.</a:t>
            </a:r>
          </a:p>
          <a:p>
            <a:r>
              <a:rPr lang="en-GB" sz="3200" dirty="0"/>
              <a:t>We call these… </a:t>
            </a:r>
            <a:r>
              <a:rPr lang="en-GB" sz="3600" b="1" i="1" dirty="0">
                <a:solidFill>
                  <a:srgbClr val="00B050"/>
                </a:solidFill>
              </a:rPr>
              <a:t>POSITIVE EXTERNALITIES.</a:t>
            </a:r>
          </a:p>
          <a:p>
            <a:endParaRPr lang="en-GB" sz="3200" dirty="0"/>
          </a:p>
          <a:p>
            <a:r>
              <a:rPr lang="en-GB" sz="3200" dirty="0"/>
              <a:t>The following diagram is for…</a:t>
            </a:r>
          </a:p>
          <a:p>
            <a:pPr marL="0" indent="0">
              <a:buNone/>
            </a:pPr>
            <a:r>
              <a:rPr lang="en-GB" sz="3200" dirty="0"/>
              <a:t>Positive externalities of </a:t>
            </a:r>
            <a:r>
              <a:rPr lang="en-GB" sz="3200" b="1" dirty="0"/>
              <a:t>consumption.</a:t>
            </a:r>
          </a:p>
          <a:p>
            <a:endParaRPr lang="en-GB" sz="3200" dirty="0"/>
          </a:p>
        </p:txBody>
      </p:sp>
      <p:sp>
        <p:nvSpPr>
          <p:cNvPr id="4" name="Rectangle 3"/>
          <p:cNvSpPr/>
          <p:nvPr/>
        </p:nvSpPr>
        <p:spPr>
          <a:xfrm>
            <a:off x="1427720" y="414471"/>
            <a:ext cx="9336559" cy="923330"/>
          </a:xfrm>
          <a:prstGeom prst="rect">
            <a:avLst/>
          </a:prstGeom>
          <a:noFill/>
          <a:effectLst>
            <a:softEdge rad="0"/>
          </a:effectLst>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HOLD ON THOUGH!</a:t>
            </a:r>
          </a:p>
        </p:txBody>
      </p:sp>
    </p:spTree>
    <p:extLst>
      <p:ext uri="{BB962C8B-B14F-4D97-AF65-F5344CB8AC3E}">
        <p14:creationId xmlns:p14="http://schemas.microsoft.com/office/powerpoint/2010/main" val="3054015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842" y="1337801"/>
            <a:ext cx="11666482" cy="5346778"/>
          </a:xfrm>
        </p:spPr>
        <p:txBody>
          <a:bodyPr>
            <a:normAutofit/>
          </a:bodyPr>
          <a:lstStyle/>
          <a:p>
            <a:r>
              <a:rPr lang="en-US" sz="3200" b="1" dirty="0">
                <a:solidFill>
                  <a:schemeClr val="tx1"/>
                </a:solidFill>
              </a:rPr>
              <a:t>A </a:t>
            </a:r>
            <a:r>
              <a:rPr lang="en-US" sz="4800" b="1" i="1" dirty="0">
                <a:solidFill>
                  <a:srgbClr val="FFC000"/>
                </a:solidFill>
              </a:rPr>
              <a:t>private benefit</a:t>
            </a:r>
            <a:r>
              <a:rPr lang="en-US" sz="3200" b="1" dirty="0">
                <a:solidFill>
                  <a:srgbClr val="FFC000"/>
                </a:solidFill>
              </a:rPr>
              <a:t> </a:t>
            </a:r>
            <a:r>
              <a:rPr lang="en-US" sz="3200" b="1" dirty="0">
                <a:solidFill>
                  <a:schemeClr val="tx1"/>
                </a:solidFill>
              </a:rPr>
              <a:t>is a benefit that </a:t>
            </a:r>
            <a:br>
              <a:rPr lang="en-US" sz="3200" b="1" dirty="0">
                <a:solidFill>
                  <a:schemeClr val="tx1"/>
                </a:solidFill>
              </a:rPr>
            </a:br>
            <a:r>
              <a:rPr lang="en-US" sz="4800" b="1" i="1" dirty="0">
                <a:solidFill>
                  <a:schemeClr val="tx1"/>
                </a:solidFill>
              </a:rPr>
              <a:t>is experienced by the </a:t>
            </a:r>
            <a:r>
              <a:rPr lang="en-US" sz="4800" b="1" i="1" dirty="0">
                <a:solidFill>
                  <a:srgbClr val="FFC000"/>
                </a:solidFill>
              </a:rPr>
              <a:t>individual</a:t>
            </a:r>
            <a:r>
              <a:rPr lang="en-US" sz="3200" b="1" dirty="0">
                <a:solidFill>
                  <a:srgbClr val="FFC000"/>
                </a:solidFill>
              </a:rPr>
              <a:t> </a:t>
            </a:r>
            <a:r>
              <a:rPr lang="en-US" sz="3200" b="1" dirty="0">
                <a:solidFill>
                  <a:schemeClr val="tx1"/>
                </a:solidFill>
              </a:rPr>
              <a:t>that has consumed the product or service.</a:t>
            </a:r>
            <a:br>
              <a:rPr lang="en-US" sz="3200" b="1" dirty="0">
                <a:solidFill>
                  <a:schemeClr val="tx1"/>
                </a:solidFill>
              </a:rPr>
            </a:br>
            <a:endParaRPr lang="en-US" sz="3200" b="1" dirty="0">
              <a:solidFill>
                <a:schemeClr val="tx1"/>
              </a:solidFill>
            </a:endParaRPr>
          </a:p>
          <a:p>
            <a:r>
              <a:rPr lang="en-US" sz="3200" b="1" dirty="0">
                <a:solidFill>
                  <a:schemeClr val="tx1"/>
                </a:solidFill>
              </a:rPr>
              <a:t>A </a:t>
            </a:r>
            <a:r>
              <a:rPr lang="en-US" sz="4400" b="1" i="1" dirty="0">
                <a:solidFill>
                  <a:srgbClr val="FFC000"/>
                </a:solidFill>
              </a:rPr>
              <a:t>social benefit</a:t>
            </a:r>
            <a:r>
              <a:rPr lang="en-US" sz="3200" b="1" dirty="0">
                <a:solidFill>
                  <a:srgbClr val="FFC000"/>
                </a:solidFill>
              </a:rPr>
              <a:t> </a:t>
            </a:r>
            <a:r>
              <a:rPr lang="en-US" sz="3200" b="1" dirty="0">
                <a:solidFill>
                  <a:schemeClr val="tx1"/>
                </a:solidFill>
              </a:rPr>
              <a:t>is a benefit </a:t>
            </a:r>
            <a:r>
              <a:rPr lang="en-US" sz="4400" b="1" i="1" dirty="0">
                <a:solidFill>
                  <a:schemeClr val="tx1"/>
                </a:solidFill>
              </a:rPr>
              <a:t>experienced by </a:t>
            </a:r>
            <a:r>
              <a:rPr lang="en-US" sz="4400" b="1" i="1" dirty="0">
                <a:solidFill>
                  <a:srgbClr val="FFC000"/>
                </a:solidFill>
              </a:rPr>
              <a:t>third parties</a:t>
            </a:r>
            <a:r>
              <a:rPr lang="en-US" sz="3200" b="1" dirty="0">
                <a:solidFill>
                  <a:srgbClr val="FFC000"/>
                </a:solidFill>
              </a:rPr>
              <a:t> </a:t>
            </a:r>
            <a:r>
              <a:rPr lang="en-US" sz="3200" b="1" dirty="0">
                <a:solidFill>
                  <a:schemeClr val="tx1"/>
                </a:solidFill>
              </a:rPr>
              <a:t>as a result of consumption of a product or service by another individual. </a:t>
            </a:r>
            <a:r>
              <a:rPr lang="en-US" sz="3600" b="1" i="1" dirty="0">
                <a:solidFill>
                  <a:srgbClr val="00B050"/>
                </a:solidFill>
              </a:rPr>
              <a:t>(Private benefit + externality)</a:t>
            </a:r>
            <a:br>
              <a:rPr lang="en-US" sz="3600" b="1" i="1" dirty="0">
                <a:solidFill>
                  <a:srgbClr val="00B050"/>
                </a:solidFill>
              </a:rPr>
            </a:br>
            <a:r>
              <a:rPr lang="en-US" sz="3600" b="1" i="1" dirty="0">
                <a:solidFill>
                  <a:srgbClr val="00B050"/>
                </a:solidFill>
              </a:rPr>
              <a:t>e.g. gaining an education (private benefit) + reduced crime</a:t>
            </a:r>
          </a:p>
          <a:p>
            <a:endParaRPr lang="en-US" sz="3200" b="1" dirty="0">
              <a:solidFill>
                <a:schemeClr val="tx1"/>
              </a:solidFill>
            </a:endParaRPr>
          </a:p>
          <a:p>
            <a:endParaRPr lang="en-US" sz="3200" b="1" dirty="0">
              <a:solidFill>
                <a:schemeClr val="tx1"/>
              </a:solidFill>
            </a:endParaRPr>
          </a:p>
        </p:txBody>
      </p:sp>
      <p:sp>
        <p:nvSpPr>
          <p:cNvPr id="4" name="Rectangle 3"/>
          <p:cNvSpPr/>
          <p:nvPr/>
        </p:nvSpPr>
        <p:spPr>
          <a:xfrm>
            <a:off x="1427720" y="414471"/>
            <a:ext cx="9336559" cy="923330"/>
          </a:xfrm>
          <a:prstGeom prst="rect">
            <a:avLst/>
          </a:prstGeom>
          <a:noFill/>
          <a:effectLst>
            <a:softEdge rad="0"/>
          </a:effectLst>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BASICS…</a:t>
            </a:r>
          </a:p>
        </p:txBody>
      </p:sp>
    </p:spTree>
    <p:extLst>
      <p:ext uri="{BB962C8B-B14F-4D97-AF65-F5344CB8AC3E}">
        <p14:creationId xmlns:p14="http://schemas.microsoft.com/office/powerpoint/2010/main" val="187741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Isosceles Triangle 32"/>
          <p:cNvSpPr/>
          <p:nvPr/>
        </p:nvSpPr>
        <p:spPr>
          <a:xfrm rot="5400000">
            <a:off x="3094729" y="2284347"/>
            <a:ext cx="1829308" cy="1096383"/>
          </a:xfrm>
          <a:prstGeom prst="triangle">
            <a:avLst>
              <a:gd name="adj" fmla="val 54031"/>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7" name="Straight Connector 6"/>
          <p:cNvCxnSpPr/>
          <p:nvPr/>
        </p:nvCxnSpPr>
        <p:spPr>
          <a:xfrm>
            <a:off x="1051456" y="834479"/>
            <a:ext cx="0" cy="498909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51456" y="5823573"/>
            <a:ext cx="595162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4943" y="449468"/>
            <a:ext cx="1359859" cy="369332"/>
          </a:xfrm>
          <a:prstGeom prst="rect">
            <a:avLst/>
          </a:prstGeom>
          <a:noFill/>
        </p:spPr>
        <p:txBody>
          <a:bodyPr wrap="none" rtlCol="0">
            <a:spAutoFit/>
          </a:bodyPr>
          <a:lstStyle/>
          <a:p>
            <a:r>
              <a:rPr lang="en-GB" dirty="0"/>
              <a:t>Cost/Benefit</a:t>
            </a:r>
          </a:p>
        </p:txBody>
      </p:sp>
      <p:sp>
        <p:nvSpPr>
          <p:cNvPr id="11" name="TextBox 10"/>
          <p:cNvSpPr txBox="1"/>
          <p:nvPr/>
        </p:nvSpPr>
        <p:spPr>
          <a:xfrm>
            <a:off x="6233056" y="5935869"/>
            <a:ext cx="1003288" cy="369332"/>
          </a:xfrm>
          <a:prstGeom prst="rect">
            <a:avLst/>
          </a:prstGeom>
          <a:noFill/>
        </p:spPr>
        <p:txBody>
          <a:bodyPr wrap="none" rtlCol="0">
            <a:spAutoFit/>
          </a:bodyPr>
          <a:lstStyle/>
          <a:p>
            <a:r>
              <a:rPr lang="en-GB" dirty="0"/>
              <a:t>Quantity</a:t>
            </a:r>
          </a:p>
        </p:txBody>
      </p:sp>
      <p:cxnSp>
        <p:nvCxnSpPr>
          <p:cNvPr id="13" name="Straight Connector 12"/>
          <p:cNvCxnSpPr/>
          <p:nvPr/>
        </p:nvCxnSpPr>
        <p:spPr>
          <a:xfrm>
            <a:off x="2210484" y="788970"/>
            <a:ext cx="4295909" cy="3843199"/>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77585" y="4562361"/>
            <a:ext cx="625492" cy="369332"/>
          </a:xfrm>
          <a:prstGeom prst="rect">
            <a:avLst/>
          </a:prstGeom>
          <a:noFill/>
        </p:spPr>
        <p:txBody>
          <a:bodyPr wrap="none" rtlCol="0">
            <a:spAutoFit/>
          </a:bodyPr>
          <a:lstStyle/>
          <a:p>
            <a:pPr algn="ctr"/>
            <a:r>
              <a:rPr lang="en-GB" b="1" dirty="0"/>
              <a:t>MSB</a:t>
            </a:r>
          </a:p>
        </p:txBody>
      </p:sp>
      <p:cxnSp>
        <p:nvCxnSpPr>
          <p:cNvPr id="19" name="Straight Connector 18"/>
          <p:cNvCxnSpPr/>
          <p:nvPr/>
        </p:nvCxnSpPr>
        <p:spPr>
          <a:xfrm>
            <a:off x="4573712" y="2894955"/>
            <a:ext cx="25691" cy="292861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60531" y="5935869"/>
            <a:ext cx="545342" cy="461665"/>
          </a:xfrm>
          <a:prstGeom prst="rect">
            <a:avLst/>
          </a:prstGeom>
          <a:noFill/>
        </p:spPr>
        <p:txBody>
          <a:bodyPr wrap="none" rtlCol="0">
            <a:spAutoFit/>
          </a:bodyPr>
          <a:lstStyle/>
          <a:p>
            <a:r>
              <a:rPr lang="en-GB" sz="2400" dirty="0" err="1"/>
              <a:t>Qe</a:t>
            </a:r>
            <a:endParaRPr lang="en-GB" sz="2400" dirty="0"/>
          </a:p>
        </p:txBody>
      </p:sp>
      <p:cxnSp>
        <p:nvCxnSpPr>
          <p:cNvPr id="25" name="Straight Connector 24"/>
          <p:cNvCxnSpPr/>
          <p:nvPr/>
        </p:nvCxnSpPr>
        <p:spPr>
          <a:xfrm flipV="1">
            <a:off x="2205506" y="1412453"/>
            <a:ext cx="4235116" cy="335280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87968" y="989200"/>
            <a:ext cx="1404607" cy="369332"/>
          </a:xfrm>
          <a:prstGeom prst="rect">
            <a:avLst/>
          </a:prstGeom>
          <a:noFill/>
        </p:spPr>
        <p:txBody>
          <a:bodyPr wrap="square" rtlCol="0">
            <a:spAutoFit/>
          </a:bodyPr>
          <a:lstStyle/>
          <a:p>
            <a:r>
              <a:rPr lang="en-GB" b="1" dirty="0"/>
              <a:t>MSC = MPC</a:t>
            </a:r>
          </a:p>
        </p:txBody>
      </p:sp>
      <p:cxnSp>
        <p:nvCxnSpPr>
          <p:cNvPr id="29" name="Straight Connector 28"/>
          <p:cNvCxnSpPr/>
          <p:nvPr/>
        </p:nvCxnSpPr>
        <p:spPr>
          <a:xfrm flipH="1">
            <a:off x="3489119" y="1931533"/>
            <a:ext cx="1471" cy="38920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192216" y="113957"/>
            <a:ext cx="2899576" cy="1015663"/>
          </a:xfrm>
          <a:prstGeom prst="rect">
            <a:avLst/>
          </a:prstGeom>
          <a:solidFill>
            <a:schemeClr val="accent1">
              <a:lumMod val="60000"/>
              <a:lumOff val="40000"/>
            </a:schemeClr>
          </a:solidFill>
        </p:spPr>
        <p:txBody>
          <a:bodyPr wrap="none" rtlCol="0">
            <a:spAutoFit/>
          </a:bodyPr>
          <a:lstStyle/>
          <a:p>
            <a:r>
              <a:rPr lang="en-GB" sz="2000" b="1" dirty="0"/>
              <a:t>Q* = Socially optimal</a:t>
            </a:r>
            <a:br>
              <a:rPr lang="en-GB" sz="2000" b="1" dirty="0"/>
            </a:br>
            <a:r>
              <a:rPr lang="en-GB" sz="2000" b="1" dirty="0"/>
              <a:t>level of output. Best level</a:t>
            </a:r>
            <a:br>
              <a:rPr lang="en-GB" sz="2000" b="1" dirty="0"/>
            </a:br>
            <a:r>
              <a:rPr lang="en-GB" sz="2000" b="1" dirty="0"/>
              <a:t>for society. </a:t>
            </a:r>
          </a:p>
        </p:txBody>
      </p:sp>
      <p:sp>
        <p:nvSpPr>
          <p:cNvPr id="31" name="TextBox 30"/>
          <p:cNvSpPr txBox="1"/>
          <p:nvPr/>
        </p:nvSpPr>
        <p:spPr>
          <a:xfrm>
            <a:off x="8192216" y="1217170"/>
            <a:ext cx="3834191" cy="1323439"/>
          </a:xfrm>
          <a:prstGeom prst="rect">
            <a:avLst/>
          </a:prstGeom>
          <a:solidFill>
            <a:schemeClr val="accent1">
              <a:lumMod val="60000"/>
              <a:lumOff val="40000"/>
            </a:schemeClr>
          </a:solidFill>
        </p:spPr>
        <p:txBody>
          <a:bodyPr wrap="none" rtlCol="0">
            <a:spAutoFit/>
          </a:bodyPr>
          <a:lstStyle/>
          <a:p>
            <a:r>
              <a:rPr lang="en-GB" sz="2000" b="1" dirty="0" err="1"/>
              <a:t>Qe</a:t>
            </a:r>
            <a:r>
              <a:rPr lang="en-GB" sz="2000" b="1" dirty="0"/>
              <a:t> = Free market. At this quantity,</a:t>
            </a:r>
            <a:br>
              <a:rPr lang="en-GB" sz="2000" b="1" dirty="0"/>
            </a:br>
            <a:r>
              <a:rPr lang="en-GB" sz="2000" b="1" dirty="0"/>
              <a:t>the MSB is greater than the MPB.</a:t>
            </a:r>
            <a:br>
              <a:rPr lang="en-GB" sz="2000" b="1" dirty="0"/>
            </a:br>
            <a:r>
              <a:rPr lang="en-GB" sz="2000" b="1" dirty="0"/>
              <a:t>The difference is the positive</a:t>
            </a:r>
            <a:br>
              <a:rPr lang="en-GB" sz="2000" b="1" dirty="0"/>
            </a:br>
            <a:r>
              <a:rPr lang="en-GB" sz="2000" b="1" dirty="0"/>
              <a:t>externality.</a:t>
            </a:r>
          </a:p>
        </p:txBody>
      </p:sp>
      <p:sp>
        <p:nvSpPr>
          <p:cNvPr id="32" name="TextBox 31"/>
          <p:cNvSpPr txBox="1"/>
          <p:nvPr/>
        </p:nvSpPr>
        <p:spPr>
          <a:xfrm>
            <a:off x="4382679" y="5935869"/>
            <a:ext cx="545342" cy="461665"/>
          </a:xfrm>
          <a:prstGeom prst="rect">
            <a:avLst/>
          </a:prstGeom>
          <a:noFill/>
        </p:spPr>
        <p:txBody>
          <a:bodyPr wrap="none" rtlCol="0">
            <a:spAutoFit/>
          </a:bodyPr>
          <a:lstStyle/>
          <a:p>
            <a:r>
              <a:rPr lang="en-GB" sz="2400" dirty="0"/>
              <a:t>Q*</a:t>
            </a:r>
          </a:p>
        </p:txBody>
      </p:sp>
      <p:sp>
        <p:nvSpPr>
          <p:cNvPr id="34" name="TextBox 33"/>
          <p:cNvSpPr txBox="1"/>
          <p:nvPr/>
        </p:nvSpPr>
        <p:spPr>
          <a:xfrm>
            <a:off x="8197853" y="3464196"/>
            <a:ext cx="3602269" cy="707886"/>
          </a:xfrm>
          <a:prstGeom prst="rect">
            <a:avLst/>
          </a:prstGeom>
          <a:solidFill>
            <a:schemeClr val="accent1">
              <a:lumMod val="60000"/>
              <a:lumOff val="40000"/>
            </a:schemeClr>
          </a:solidFill>
        </p:spPr>
        <p:txBody>
          <a:bodyPr wrap="square" rtlCol="0">
            <a:spAutoFit/>
          </a:bodyPr>
          <a:lstStyle/>
          <a:p>
            <a:r>
              <a:rPr lang="en-GB" sz="2000" b="1" dirty="0"/>
              <a:t>Well… If output was at Q*, extra</a:t>
            </a:r>
            <a:br>
              <a:rPr lang="en-GB" sz="2000" b="1" dirty="0"/>
            </a:br>
            <a:r>
              <a:rPr lang="en-GB" sz="2000" b="1" dirty="0"/>
              <a:t>welfare could be gained. </a:t>
            </a:r>
          </a:p>
        </p:txBody>
      </p:sp>
      <p:sp>
        <p:nvSpPr>
          <p:cNvPr id="42" name="TextBox 41"/>
          <p:cNvSpPr txBox="1"/>
          <p:nvPr/>
        </p:nvSpPr>
        <p:spPr>
          <a:xfrm>
            <a:off x="8188783" y="4985247"/>
            <a:ext cx="3420664" cy="707886"/>
          </a:xfrm>
          <a:prstGeom prst="rect">
            <a:avLst/>
          </a:prstGeom>
          <a:solidFill>
            <a:schemeClr val="accent4">
              <a:lumMod val="20000"/>
              <a:lumOff val="80000"/>
            </a:schemeClr>
          </a:solidFill>
        </p:spPr>
        <p:txBody>
          <a:bodyPr wrap="square" rtlCol="0">
            <a:spAutoFit/>
          </a:bodyPr>
          <a:lstStyle/>
          <a:p>
            <a:r>
              <a:rPr lang="en-GB" sz="2000" b="1" dirty="0">
                <a:solidFill>
                  <a:srgbClr val="FF0000"/>
                </a:solidFill>
              </a:rPr>
              <a:t>POSITIVE EXTERNALITY OF CONSUMPTION</a:t>
            </a:r>
          </a:p>
        </p:txBody>
      </p:sp>
      <p:cxnSp>
        <p:nvCxnSpPr>
          <p:cNvPr id="24" name="Straight Connector 23"/>
          <p:cNvCxnSpPr/>
          <p:nvPr/>
        </p:nvCxnSpPr>
        <p:spPr>
          <a:xfrm>
            <a:off x="1258039" y="1763641"/>
            <a:ext cx="4295909" cy="3843199"/>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53948" y="5409987"/>
            <a:ext cx="639920" cy="369332"/>
          </a:xfrm>
          <a:prstGeom prst="rect">
            <a:avLst/>
          </a:prstGeom>
          <a:noFill/>
        </p:spPr>
        <p:txBody>
          <a:bodyPr wrap="none" rtlCol="0">
            <a:spAutoFit/>
          </a:bodyPr>
          <a:lstStyle/>
          <a:p>
            <a:pPr algn="ctr"/>
            <a:r>
              <a:rPr lang="en-GB" b="1" dirty="0"/>
              <a:t>MPB</a:t>
            </a:r>
          </a:p>
        </p:txBody>
      </p:sp>
      <p:sp>
        <p:nvSpPr>
          <p:cNvPr id="37" name="TextBox 36"/>
          <p:cNvSpPr txBox="1"/>
          <p:nvPr/>
        </p:nvSpPr>
        <p:spPr>
          <a:xfrm>
            <a:off x="8192216" y="2649291"/>
            <a:ext cx="3567708" cy="707886"/>
          </a:xfrm>
          <a:prstGeom prst="rect">
            <a:avLst/>
          </a:prstGeom>
          <a:solidFill>
            <a:schemeClr val="accent1">
              <a:lumMod val="60000"/>
              <a:lumOff val="40000"/>
            </a:schemeClr>
          </a:solidFill>
        </p:spPr>
        <p:txBody>
          <a:bodyPr wrap="none" rtlCol="0">
            <a:spAutoFit/>
          </a:bodyPr>
          <a:lstStyle/>
          <a:p>
            <a:r>
              <a:rPr lang="en-GB" sz="2000" b="1" dirty="0"/>
              <a:t>You’re probably wondering why</a:t>
            </a:r>
            <a:br>
              <a:rPr lang="en-GB" sz="2000" b="1" dirty="0"/>
            </a:br>
            <a:r>
              <a:rPr lang="en-GB" sz="2000" b="1" dirty="0"/>
              <a:t>there is a welfare loss triangle?</a:t>
            </a:r>
          </a:p>
        </p:txBody>
      </p:sp>
      <p:sp>
        <p:nvSpPr>
          <p:cNvPr id="23" name="TextBox 22"/>
          <p:cNvSpPr txBox="1"/>
          <p:nvPr/>
        </p:nvSpPr>
        <p:spPr>
          <a:xfrm>
            <a:off x="8205864" y="5707773"/>
            <a:ext cx="3420664" cy="1015663"/>
          </a:xfrm>
          <a:prstGeom prst="rect">
            <a:avLst/>
          </a:prstGeom>
          <a:solidFill>
            <a:srgbClr val="FFFF00"/>
          </a:solidFill>
        </p:spPr>
        <p:txBody>
          <a:bodyPr wrap="square" rtlCol="0">
            <a:spAutoFit/>
          </a:bodyPr>
          <a:lstStyle/>
          <a:p>
            <a:pPr lvl="0"/>
            <a:r>
              <a:rPr lang="en-GB" sz="2000" b="1" dirty="0"/>
              <a:t>A young child is taken by their parent to have a Polio and Smallpox vaccination.</a:t>
            </a:r>
            <a:endParaRPr lang="en-GB" sz="2000" dirty="0"/>
          </a:p>
        </p:txBody>
      </p:sp>
      <p:sp>
        <p:nvSpPr>
          <p:cNvPr id="28" name="Right Arrow 27"/>
          <p:cNvSpPr/>
          <p:nvPr/>
        </p:nvSpPr>
        <p:spPr>
          <a:xfrm>
            <a:off x="445685" y="5659469"/>
            <a:ext cx="2755565" cy="9221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Consuming less than Optimal Quantity</a:t>
            </a:r>
          </a:p>
        </p:txBody>
      </p:sp>
      <p:sp>
        <p:nvSpPr>
          <p:cNvPr id="60" name="SMARTInkShape-21"/>
          <p:cNvSpPr/>
          <p:nvPr/>
        </p:nvSpPr>
        <p:spPr>
          <a:xfrm>
            <a:off x="3379447" y="6907084"/>
            <a:ext cx="11454" cy="27117"/>
          </a:xfrm>
          <a:custGeom>
            <a:avLst/>
            <a:gdLst/>
            <a:ahLst/>
            <a:cxnLst/>
            <a:rect l="0" t="0" r="0" b="0"/>
            <a:pathLst>
              <a:path w="11454" h="27117">
                <a:moveTo>
                  <a:pt x="0" y="0"/>
                </a:moveTo>
                <a:lnTo>
                  <a:pt x="1801" y="15673"/>
                </a:lnTo>
                <a:lnTo>
                  <a:pt x="11453" y="271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SMARTInkShape-22"/>
          <p:cNvSpPr/>
          <p:nvPr/>
        </p:nvSpPr>
        <p:spPr>
          <a:xfrm>
            <a:off x="4743450" y="6343650"/>
            <a:ext cx="1" cy="9526"/>
          </a:xfrm>
          <a:custGeom>
            <a:avLst/>
            <a:gdLst/>
            <a:ahLst/>
            <a:cxnLst/>
            <a:rect l="0" t="0" r="0" b="0"/>
            <a:pathLst>
              <a:path w="1" h="9526">
                <a:moveTo>
                  <a:pt x="0" y="0"/>
                </a:moveTo>
                <a:lnTo>
                  <a:pt x="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8200125" y="4271700"/>
            <a:ext cx="3602269" cy="707886"/>
          </a:xfrm>
          <a:prstGeom prst="rect">
            <a:avLst/>
          </a:prstGeom>
          <a:solidFill>
            <a:schemeClr val="accent1">
              <a:lumMod val="60000"/>
              <a:lumOff val="40000"/>
            </a:schemeClr>
          </a:solidFill>
        </p:spPr>
        <p:txBody>
          <a:bodyPr wrap="square" rtlCol="0">
            <a:spAutoFit/>
          </a:bodyPr>
          <a:lstStyle/>
          <a:p>
            <a:r>
              <a:rPr lang="en-GB" sz="2000" b="1" dirty="0"/>
              <a:t>So by only being at </a:t>
            </a:r>
            <a:r>
              <a:rPr lang="en-GB" sz="2000" b="1" dirty="0" err="1"/>
              <a:t>Qe</a:t>
            </a:r>
            <a:r>
              <a:rPr lang="en-GB" sz="2000" b="1" dirty="0"/>
              <a:t>, this</a:t>
            </a:r>
            <a:br>
              <a:rPr lang="en-GB" sz="2000" b="1" dirty="0"/>
            </a:br>
            <a:r>
              <a:rPr lang="en-GB" sz="2000" b="1" dirty="0"/>
              <a:t>represents </a:t>
            </a:r>
            <a:r>
              <a:rPr lang="en-GB" sz="2000" b="1" u="sng" dirty="0"/>
              <a:t>lost welfare</a:t>
            </a:r>
            <a:r>
              <a:rPr lang="en-GB" sz="2000" b="1" dirty="0"/>
              <a:t>.</a:t>
            </a:r>
          </a:p>
        </p:txBody>
      </p:sp>
      <p:sp>
        <p:nvSpPr>
          <p:cNvPr id="2" name="TextBox 1"/>
          <p:cNvSpPr txBox="1"/>
          <p:nvPr/>
        </p:nvSpPr>
        <p:spPr>
          <a:xfrm>
            <a:off x="3248175" y="-916"/>
            <a:ext cx="4411257" cy="646331"/>
          </a:xfrm>
          <a:prstGeom prst="rect">
            <a:avLst/>
          </a:prstGeom>
          <a:solidFill>
            <a:srgbClr val="FFC000"/>
          </a:solidFill>
        </p:spPr>
        <p:txBody>
          <a:bodyPr wrap="square" rtlCol="0">
            <a:spAutoFit/>
          </a:bodyPr>
          <a:lstStyle/>
          <a:p>
            <a:r>
              <a:rPr lang="en-GB" b="1" dirty="0"/>
              <a:t>There are no negative externalities in this diagram (for simplicity) so MSC = MPC</a:t>
            </a:r>
          </a:p>
        </p:txBody>
      </p:sp>
    </p:spTree>
    <p:extLst>
      <p:ext uri="{BB962C8B-B14F-4D97-AF65-F5344CB8AC3E}">
        <p14:creationId xmlns:p14="http://schemas.microsoft.com/office/powerpoint/2010/main" val="167980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4"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down)">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down)">
                                      <p:cBhvr>
                                        <p:cTn id="70" dur="5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arn(inVertical)">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 grpId="0"/>
      <p:bldP spid="20" grpId="0"/>
      <p:bldP spid="26" grpId="0"/>
      <p:bldP spid="30" grpId="0" animBg="1"/>
      <p:bldP spid="31" grpId="0" animBg="1"/>
      <p:bldP spid="32" grpId="0"/>
      <p:bldP spid="34" grpId="0" animBg="1"/>
      <p:bldP spid="42" grpId="0" animBg="1"/>
      <p:bldP spid="27" grpId="0"/>
      <p:bldP spid="37" grpId="0" animBg="1"/>
      <p:bldP spid="28"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 y="2079109"/>
            <a:ext cx="6065520" cy="3822705"/>
          </a:xfrm>
        </p:spPr>
        <p:txBody>
          <a:bodyPr>
            <a:noAutofit/>
          </a:bodyPr>
          <a:lstStyle/>
          <a:p>
            <a:r>
              <a:rPr lang="en-GB" b="1" dirty="0">
                <a:solidFill>
                  <a:srgbClr val="00B050"/>
                </a:solidFill>
              </a:rPr>
              <a:t>Positive</a:t>
            </a:r>
            <a:r>
              <a:rPr lang="en-GB" dirty="0"/>
              <a:t> externality of </a:t>
            </a:r>
            <a:r>
              <a:rPr lang="en-GB" b="1" dirty="0">
                <a:solidFill>
                  <a:schemeClr val="accent1"/>
                </a:solidFill>
              </a:rPr>
              <a:t>consumption</a:t>
            </a:r>
            <a:r>
              <a:rPr lang="en-GB" dirty="0"/>
              <a:t> 	=</a:t>
            </a:r>
          </a:p>
          <a:p>
            <a:pPr marL="0" indent="0">
              <a:buNone/>
            </a:pPr>
            <a:br>
              <a:rPr lang="en-GB" dirty="0"/>
            </a:br>
            <a:br>
              <a:rPr lang="en-GB" dirty="0"/>
            </a:br>
            <a:br>
              <a:rPr lang="en-GB" dirty="0"/>
            </a:br>
            <a:endParaRPr lang="en-GB" dirty="0"/>
          </a:p>
          <a:p>
            <a:r>
              <a:rPr lang="en-GB" b="1" dirty="0">
                <a:solidFill>
                  <a:srgbClr val="FF0000"/>
                </a:solidFill>
              </a:rPr>
              <a:t>Negative</a:t>
            </a:r>
            <a:r>
              <a:rPr lang="en-GB" b="1" dirty="0"/>
              <a:t> </a:t>
            </a:r>
            <a:r>
              <a:rPr lang="en-GB" dirty="0"/>
              <a:t>externality of </a:t>
            </a:r>
            <a:r>
              <a:rPr lang="en-GB" b="1" dirty="0">
                <a:solidFill>
                  <a:srgbClr val="FFC000"/>
                </a:solidFill>
              </a:rPr>
              <a:t>production</a:t>
            </a:r>
            <a:r>
              <a:rPr lang="en-GB" dirty="0"/>
              <a:t> 	=</a:t>
            </a:r>
          </a:p>
        </p:txBody>
      </p:sp>
      <p:sp>
        <p:nvSpPr>
          <p:cNvPr id="4" name="Rectangle 3"/>
          <p:cNvSpPr/>
          <p:nvPr/>
        </p:nvSpPr>
        <p:spPr>
          <a:xfrm>
            <a:off x="1168640" y="444951"/>
            <a:ext cx="9336559" cy="923330"/>
          </a:xfrm>
          <a:prstGeom prst="rect">
            <a:avLst/>
          </a:prstGeom>
          <a:noFill/>
          <a:effectLst>
            <a:softEdge rad="0"/>
          </a:effectLst>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TWO TYPES OF EXTERNALITIES</a:t>
            </a:r>
          </a:p>
        </p:txBody>
      </p:sp>
      <p:sp>
        <p:nvSpPr>
          <p:cNvPr id="6" name="TextBox 5"/>
          <p:cNvSpPr txBox="1"/>
          <p:nvPr/>
        </p:nvSpPr>
        <p:spPr>
          <a:xfrm>
            <a:off x="6522719" y="4045053"/>
            <a:ext cx="5405424" cy="1384995"/>
          </a:xfrm>
          <a:prstGeom prst="rect">
            <a:avLst/>
          </a:prstGeom>
          <a:solidFill>
            <a:schemeClr val="accent6">
              <a:lumMod val="20000"/>
              <a:lumOff val="80000"/>
            </a:schemeClr>
          </a:solidFill>
        </p:spPr>
        <p:txBody>
          <a:bodyPr wrap="square" rtlCol="0">
            <a:spAutoFit/>
          </a:bodyPr>
          <a:lstStyle/>
          <a:p>
            <a:r>
              <a:rPr lang="en-GB" sz="2800" b="1" dirty="0"/>
              <a:t>Marginal Social Cost </a:t>
            </a:r>
            <a:r>
              <a:rPr lang="en-GB" sz="2800" dirty="0"/>
              <a:t>is greater than</a:t>
            </a:r>
            <a:br>
              <a:rPr lang="en-GB" sz="2800" dirty="0"/>
            </a:br>
            <a:r>
              <a:rPr lang="en-GB" sz="2800" dirty="0"/>
              <a:t>Marginal Private Cost </a:t>
            </a:r>
            <a:br>
              <a:rPr lang="en-GB" sz="2800" dirty="0"/>
            </a:br>
            <a:r>
              <a:rPr lang="en-GB" sz="2800" b="1" dirty="0"/>
              <a:t>(MSC&gt;MPC)</a:t>
            </a:r>
          </a:p>
        </p:txBody>
      </p:sp>
      <p:sp>
        <p:nvSpPr>
          <p:cNvPr id="8" name="TextBox 7"/>
          <p:cNvSpPr txBox="1"/>
          <p:nvPr/>
        </p:nvSpPr>
        <p:spPr>
          <a:xfrm>
            <a:off x="6522719" y="1895707"/>
            <a:ext cx="5259619" cy="1384995"/>
          </a:xfrm>
          <a:prstGeom prst="rect">
            <a:avLst/>
          </a:prstGeom>
          <a:solidFill>
            <a:schemeClr val="accent1">
              <a:lumMod val="20000"/>
              <a:lumOff val="80000"/>
            </a:schemeClr>
          </a:solidFill>
        </p:spPr>
        <p:txBody>
          <a:bodyPr wrap="square" rtlCol="0">
            <a:spAutoFit/>
          </a:bodyPr>
          <a:lstStyle/>
          <a:p>
            <a:r>
              <a:rPr lang="en-GB" sz="2800" b="1" dirty="0"/>
              <a:t>Marginal Social Benefit </a:t>
            </a:r>
            <a:r>
              <a:rPr lang="en-GB" sz="2800" dirty="0"/>
              <a:t>is greater than Marginal Private Benefit </a:t>
            </a:r>
            <a:r>
              <a:rPr lang="en-GB" sz="2800" b="1" dirty="0"/>
              <a:t>(MSB&gt;MPB)</a:t>
            </a:r>
          </a:p>
        </p:txBody>
      </p:sp>
    </p:spTree>
    <p:extLst>
      <p:ext uri="{BB962C8B-B14F-4D97-AF65-F5344CB8AC3E}">
        <p14:creationId xmlns:p14="http://schemas.microsoft.com/office/powerpoint/2010/main" val="321809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90891"/>
            <a:ext cx="12265573" cy="3267109"/>
          </a:xfrm>
        </p:spPr>
        <p:txBody>
          <a:bodyPr>
            <a:normAutofit/>
          </a:bodyPr>
          <a:lstStyle/>
          <a:p>
            <a:r>
              <a:rPr lang="en-GB" dirty="0"/>
              <a:t>Third party </a:t>
            </a:r>
            <a:r>
              <a:rPr lang="en-GB" sz="3200" b="1" dirty="0">
                <a:solidFill>
                  <a:srgbClr val="00B050"/>
                </a:solidFill>
              </a:rPr>
              <a:t>(or spill over) </a:t>
            </a:r>
            <a:r>
              <a:rPr lang="en-GB" dirty="0"/>
              <a:t>effects of production, where </a:t>
            </a:r>
            <a:r>
              <a:rPr lang="en-GB" b="1" dirty="0">
                <a:solidFill>
                  <a:srgbClr val="7030A0"/>
                </a:solidFill>
              </a:rPr>
              <a:t>no appropriate compensation is paid.</a:t>
            </a:r>
          </a:p>
          <a:p>
            <a:r>
              <a:rPr lang="en-US" b="1" dirty="0"/>
              <a:t>Negative externalities are </a:t>
            </a:r>
            <a:r>
              <a:rPr lang="en-US" sz="3600" b="1" dirty="0">
                <a:solidFill>
                  <a:srgbClr val="0070C0"/>
                </a:solidFill>
              </a:rPr>
              <a:t>over-produced and over-consumed</a:t>
            </a:r>
            <a:r>
              <a:rPr lang="en-US" b="1" dirty="0"/>
              <a:t> – also referred to as </a:t>
            </a:r>
            <a:r>
              <a:rPr lang="en-US" b="1" dirty="0">
                <a:solidFill>
                  <a:srgbClr val="FF0000"/>
                </a:solidFill>
              </a:rPr>
              <a:t>demerit goods.</a:t>
            </a:r>
          </a:p>
          <a:p>
            <a:r>
              <a:rPr lang="en-US" b="1" dirty="0"/>
              <a:t>Positive externalities are </a:t>
            </a:r>
            <a:r>
              <a:rPr lang="en-US" sz="3900" b="1" dirty="0">
                <a:solidFill>
                  <a:srgbClr val="FFC000"/>
                </a:solidFill>
              </a:rPr>
              <a:t>under-produced and under-consumed </a:t>
            </a:r>
            <a:br>
              <a:rPr lang="en-US" sz="3900" b="1" dirty="0">
                <a:solidFill>
                  <a:srgbClr val="FFC000"/>
                </a:solidFill>
              </a:rPr>
            </a:br>
            <a:r>
              <a:rPr lang="en-US" b="1" dirty="0"/>
              <a:t>- also referred to as </a:t>
            </a:r>
            <a:r>
              <a:rPr lang="en-US" b="1" dirty="0">
                <a:solidFill>
                  <a:srgbClr val="00B050"/>
                </a:solidFill>
              </a:rPr>
              <a:t>merit goods.</a:t>
            </a:r>
          </a:p>
          <a:p>
            <a:endParaRPr lang="en-GB" dirty="0"/>
          </a:p>
        </p:txBody>
      </p:sp>
      <p:sp>
        <p:nvSpPr>
          <p:cNvPr id="4" name="Rectangle 3"/>
          <p:cNvSpPr/>
          <p:nvPr/>
        </p:nvSpPr>
        <p:spPr>
          <a:xfrm>
            <a:off x="2855441" y="329263"/>
            <a:ext cx="9336559" cy="923330"/>
          </a:xfrm>
          <a:prstGeom prst="rect">
            <a:avLst/>
          </a:prstGeom>
          <a:noFill/>
          <a:effectLst>
            <a:softEdge rad="0"/>
          </a:effectLst>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IS AN EXTERNALITY?</a:t>
            </a:r>
          </a:p>
        </p:txBody>
      </p:sp>
      <p:pic>
        <p:nvPicPr>
          <p:cNvPr id="1026" name="Picture 2" descr="http://www.colourbox.com/preview/2599890-883967-yellow-sport-car-isolated-on-whit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l="2597" t="23769" b="7887"/>
          <a:stretch/>
        </p:blipFill>
        <p:spPr bwMode="auto">
          <a:xfrm>
            <a:off x="1016758" y="2235729"/>
            <a:ext cx="2695902" cy="11901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as.org.nz/wp-content/uploads/syring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2154" y="1185217"/>
            <a:ext cx="1554622" cy="20774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sociology.org/wp-content/uploads/iStock_000009914464XSmall.jpg"/>
          <p:cNvPicPr>
            <a:picLocks noChangeAspect="1" noChangeArrowheads="1"/>
          </p:cNvPicPr>
          <p:nvPr/>
        </p:nvPicPr>
        <p:blipFill rotWithShape="1">
          <a:blip r:embed="rId4">
            <a:extLst>
              <a:ext uri="{28A0092B-C50C-407E-A947-70E740481C1C}">
                <a14:useLocalDpi xmlns:a14="http://schemas.microsoft.com/office/drawing/2010/main" val="0"/>
              </a:ext>
            </a:extLst>
          </a:blip>
          <a:srcRect l="12474" r="6382" b="7485"/>
          <a:stretch/>
        </p:blipFill>
        <p:spPr bwMode="auto">
          <a:xfrm>
            <a:off x="7710985" y="1252594"/>
            <a:ext cx="2661314" cy="2025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ndtv.com/news/spilled-coffeesto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0593"/>
            <a:ext cx="2855442" cy="202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59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4800" dirty="0"/>
              <a:t>List all of the dangers and problems associated with smoking.</a:t>
            </a:r>
          </a:p>
          <a:p>
            <a:endParaRPr lang="en-GB" sz="4800" dirty="0"/>
          </a:p>
          <a:p>
            <a:r>
              <a:rPr lang="en-GB" sz="4800" dirty="0"/>
              <a:t>Try to think of at least five!</a:t>
            </a:r>
          </a:p>
        </p:txBody>
      </p:sp>
      <p:pic>
        <p:nvPicPr>
          <p:cNvPr id="4" name="Picture 2" descr="http://www.galaxyelectroniccigarette.co.uk/images/categories/BENS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10" t="5428" b="7212"/>
          <a:stretch/>
        </p:blipFill>
        <p:spPr bwMode="auto">
          <a:xfrm>
            <a:off x="9711084" y="5063320"/>
            <a:ext cx="2298945" cy="16582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79576" y="382669"/>
            <a:ext cx="7632848" cy="923330"/>
          </a:xfrm>
          <a:prstGeom prst="rect">
            <a:avLst/>
          </a:prstGeom>
          <a:noFill/>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TASK…</a:t>
            </a:r>
          </a:p>
        </p:txBody>
      </p:sp>
    </p:spTree>
    <p:extLst>
      <p:ext uri="{BB962C8B-B14F-4D97-AF65-F5344CB8AC3E}">
        <p14:creationId xmlns:p14="http://schemas.microsoft.com/office/powerpoint/2010/main" val="2268556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464" y="1197817"/>
            <a:ext cx="11199130" cy="4351338"/>
          </a:xfrm>
        </p:spPr>
        <p:txBody>
          <a:bodyPr>
            <a:normAutofit/>
          </a:bodyPr>
          <a:lstStyle/>
          <a:p>
            <a:r>
              <a:rPr lang="en-GB" sz="3600" dirty="0"/>
              <a:t>Read the article relating to a discussion regarding ‘seven-a-day’.</a:t>
            </a:r>
          </a:p>
          <a:p>
            <a:r>
              <a:rPr lang="en-GB" sz="3600" dirty="0"/>
              <a:t>This illustrates a strong evaluative point when it comes to discussing externalities during exams.</a:t>
            </a:r>
          </a:p>
          <a:p>
            <a:r>
              <a:rPr lang="en-GB" sz="3600" dirty="0"/>
              <a:t>What do you think that point is?</a:t>
            </a:r>
          </a:p>
        </p:txBody>
      </p:sp>
      <p:pic>
        <p:nvPicPr>
          <p:cNvPr id="4" name="Picture 3" descr="Fruit and vegetables"/>
          <p:cNvPicPr/>
          <p:nvPr/>
        </p:nvPicPr>
        <p:blipFill>
          <a:blip r:embed="rId2">
            <a:extLst>
              <a:ext uri="{28A0092B-C50C-407E-A947-70E740481C1C}">
                <a14:useLocalDpi xmlns:a14="http://schemas.microsoft.com/office/drawing/2010/main" val="0"/>
              </a:ext>
            </a:extLst>
          </a:blip>
          <a:srcRect/>
          <a:stretch>
            <a:fillRect/>
          </a:stretch>
        </p:blipFill>
        <p:spPr bwMode="auto">
          <a:xfrm>
            <a:off x="7132464" y="3807224"/>
            <a:ext cx="4478020" cy="2519045"/>
          </a:xfrm>
          <a:prstGeom prst="rect">
            <a:avLst/>
          </a:prstGeom>
          <a:noFill/>
          <a:ln>
            <a:noFill/>
          </a:ln>
        </p:spPr>
      </p:pic>
      <p:sp>
        <p:nvSpPr>
          <p:cNvPr id="5" name="Rectangle 4"/>
          <p:cNvSpPr/>
          <p:nvPr/>
        </p:nvSpPr>
        <p:spPr>
          <a:xfrm>
            <a:off x="1149471" y="235444"/>
            <a:ext cx="9336559" cy="923330"/>
          </a:xfrm>
          <a:prstGeom prst="rect">
            <a:avLst/>
          </a:prstGeom>
          <a:noFill/>
          <a:effectLst>
            <a:softEdge rad="0"/>
          </a:effectLst>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EVALUATION: WHAT IS Q*?</a:t>
            </a:r>
          </a:p>
        </p:txBody>
      </p:sp>
    </p:spTree>
    <p:extLst>
      <p:ext uri="{BB962C8B-B14F-4D97-AF65-F5344CB8AC3E}">
        <p14:creationId xmlns:p14="http://schemas.microsoft.com/office/powerpoint/2010/main" val="137806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5536" y="163773"/>
            <a:ext cx="886717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The table below demonstrates the uncertainty surrounding </a:t>
            </a:r>
            <a:br>
              <a:rPr kumimoji="0" lang="en-GB" alt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en-GB" alt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the ‘socially optimum’ level of quantity.</a:t>
            </a:r>
            <a:endParaRPr kumimoji="0" lang="en-GB" altLang="en-US"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4400" b="0" i="0" u="none" strike="noStrike" cap="none" normalizeH="0" baseline="0" dirty="0">
              <a:ln>
                <a:noFill/>
              </a:ln>
              <a:solidFill>
                <a:schemeClr val="tx1"/>
              </a:solidFill>
              <a:effectLst/>
              <a:latin typeface="Arial" pitchFamily="34" charset="0"/>
              <a:cs typeface="Arial" pitchFamily="34" charset="0"/>
            </a:endParaRPr>
          </a:p>
        </p:txBody>
      </p:sp>
      <p:pic>
        <p:nvPicPr>
          <p:cNvPr id="1025" name="Picture 1" descr="http://i.dailymail.co.uk/i/pix/2011/07/26/article-0-0D29B89800000578-568_468x3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97" y="1371601"/>
            <a:ext cx="6519964" cy="52202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65576" y="1610436"/>
            <a:ext cx="4002442" cy="2585323"/>
          </a:xfrm>
          <a:prstGeom prst="rect">
            <a:avLst/>
          </a:prstGeom>
          <a:solidFill>
            <a:schemeClr val="accent4"/>
          </a:solidFill>
        </p:spPr>
        <p:txBody>
          <a:bodyPr wrap="none" rtlCol="0">
            <a:spAutoFit/>
          </a:bodyPr>
          <a:lstStyle/>
          <a:p>
            <a:r>
              <a:rPr lang="en-GB" b="1" dirty="0"/>
              <a:t>EXCELLENT EVALUATION:</a:t>
            </a:r>
          </a:p>
          <a:p>
            <a:endParaRPr lang="en-GB" b="1" dirty="0"/>
          </a:p>
          <a:p>
            <a:r>
              <a:rPr lang="en-GB" b="1" dirty="0"/>
              <a:t>If Q* is not known precisely, then we</a:t>
            </a:r>
            <a:br>
              <a:rPr lang="en-GB" b="1" dirty="0"/>
            </a:br>
            <a:r>
              <a:rPr lang="en-GB" b="1" dirty="0"/>
              <a:t>also do not know precisely how large</a:t>
            </a:r>
            <a:br>
              <a:rPr lang="en-GB" b="1" dirty="0"/>
            </a:br>
            <a:r>
              <a:rPr lang="en-GB" b="1" dirty="0"/>
              <a:t>the externality is.</a:t>
            </a:r>
          </a:p>
          <a:p>
            <a:endParaRPr lang="en-GB" b="1" dirty="0"/>
          </a:p>
          <a:p>
            <a:r>
              <a:rPr lang="en-GB" b="1" dirty="0"/>
              <a:t>Furthermore, the government does</a:t>
            </a:r>
            <a:br>
              <a:rPr lang="en-GB" b="1" dirty="0"/>
            </a:br>
            <a:r>
              <a:rPr lang="en-GB" b="1" dirty="0"/>
              <a:t>not know how much is needs to </a:t>
            </a:r>
            <a:br>
              <a:rPr lang="en-GB" b="1" dirty="0"/>
            </a:br>
            <a:r>
              <a:rPr lang="en-GB" b="1" dirty="0"/>
              <a:t>intervene in order to solve the problem.</a:t>
            </a:r>
          </a:p>
        </p:txBody>
      </p:sp>
    </p:spTree>
    <p:extLst>
      <p:ext uri="{BB962C8B-B14F-4D97-AF65-F5344CB8AC3E}">
        <p14:creationId xmlns:p14="http://schemas.microsoft.com/office/powerpoint/2010/main" val="1707635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38" y="1337801"/>
            <a:ext cx="11197047" cy="4351338"/>
          </a:xfrm>
        </p:spPr>
        <p:txBody>
          <a:bodyPr/>
          <a:lstStyle/>
          <a:p>
            <a:r>
              <a:rPr lang="en-GB" dirty="0"/>
              <a:t>In order to increase the quantity </a:t>
            </a:r>
            <a:r>
              <a:rPr lang="en-GB" b="1" dirty="0"/>
              <a:t>(positive externality)</a:t>
            </a:r>
            <a:r>
              <a:rPr lang="en-GB" dirty="0"/>
              <a:t> or reduce the quantity </a:t>
            </a:r>
            <a:r>
              <a:rPr lang="en-GB" b="1" dirty="0"/>
              <a:t>(negative externality).</a:t>
            </a:r>
          </a:p>
          <a:p>
            <a:r>
              <a:rPr lang="en-GB" dirty="0"/>
              <a:t>Treat </a:t>
            </a:r>
            <a:r>
              <a:rPr lang="en-GB" b="1" dirty="0">
                <a:solidFill>
                  <a:srgbClr val="0070C0"/>
                </a:solidFill>
              </a:rPr>
              <a:t>MPB as a demand curve </a:t>
            </a:r>
            <a:r>
              <a:rPr lang="en-GB" dirty="0"/>
              <a:t>and </a:t>
            </a:r>
            <a:r>
              <a:rPr lang="en-GB" b="1" dirty="0">
                <a:solidFill>
                  <a:srgbClr val="FF0000"/>
                </a:solidFill>
              </a:rPr>
              <a:t>MPC as a supply curve</a:t>
            </a:r>
            <a:r>
              <a:rPr lang="en-GB" dirty="0"/>
              <a:t>.</a:t>
            </a:r>
          </a:p>
          <a:p>
            <a:r>
              <a:rPr lang="en-GB" dirty="0"/>
              <a:t>Example: Subsidy and tax would shift MPC (supply) left/right.</a:t>
            </a:r>
          </a:p>
          <a:p>
            <a:r>
              <a:rPr lang="en-GB" dirty="0"/>
              <a:t>Example: Government information would shift MPB (demand) left/right.</a:t>
            </a:r>
          </a:p>
        </p:txBody>
      </p:sp>
      <p:sp>
        <p:nvSpPr>
          <p:cNvPr id="4" name="Rectangle 3"/>
          <p:cNvSpPr/>
          <p:nvPr/>
        </p:nvSpPr>
        <p:spPr>
          <a:xfrm>
            <a:off x="1427720" y="414471"/>
            <a:ext cx="9336559" cy="923330"/>
          </a:xfrm>
          <a:prstGeom prst="rect">
            <a:avLst/>
          </a:prstGeom>
          <a:noFill/>
          <a:effectLst>
            <a:softEdge rad="0"/>
          </a:effectLst>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REDUCING THE WELFARE LOSS</a:t>
            </a:r>
          </a:p>
        </p:txBody>
      </p:sp>
      <p:cxnSp>
        <p:nvCxnSpPr>
          <p:cNvPr id="6" name="Straight Connector 5"/>
          <p:cNvCxnSpPr/>
          <p:nvPr/>
        </p:nvCxnSpPr>
        <p:spPr>
          <a:xfrm>
            <a:off x="2981770" y="4249161"/>
            <a:ext cx="1937004" cy="184061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644295" y="4496731"/>
            <a:ext cx="1661715" cy="16885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18774" y="5471794"/>
            <a:ext cx="1247457" cy="707886"/>
          </a:xfrm>
          <a:prstGeom prst="rect">
            <a:avLst/>
          </a:prstGeom>
          <a:noFill/>
        </p:spPr>
        <p:txBody>
          <a:bodyPr wrap="none" rtlCol="0">
            <a:spAutoFit/>
          </a:bodyPr>
          <a:lstStyle/>
          <a:p>
            <a:pPr algn="ctr"/>
            <a:r>
              <a:rPr lang="en-GB" sz="2000" b="1" dirty="0"/>
              <a:t>MPB</a:t>
            </a:r>
            <a:br>
              <a:rPr lang="en-GB" sz="2000" b="1" dirty="0"/>
            </a:br>
            <a:r>
              <a:rPr lang="en-GB" sz="2000" b="1" dirty="0"/>
              <a:t>(Demand)</a:t>
            </a:r>
          </a:p>
        </p:txBody>
      </p:sp>
      <p:sp>
        <p:nvSpPr>
          <p:cNvPr id="10" name="TextBox 9"/>
          <p:cNvSpPr txBox="1"/>
          <p:nvPr/>
        </p:nvSpPr>
        <p:spPr>
          <a:xfrm>
            <a:off x="8265684" y="4142788"/>
            <a:ext cx="1064715" cy="707886"/>
          </a:xfrm>
          <a:prstGeom prst="rect">
            <a:avLst/>
          </a:prstGeom>
          <a:noFill/>
        </p:spPr>
        <p:txBody>
          <a:bodyPr wrap="none" rtlCol="0">
            <a:spAutoFit/>
          </a:bodyPr>
          <a:lstStyle/>
          <a:p>
            <a:pPr algn="ctr"/>
            <a:r>
              <a:rPr lang="en-GB" sz="2000" b="1" dirty="0"/>
              <a:t>MPC</a:t>
            </a:r>
            <a:br>
              <a:rPr lang="en-GB" sz="2000" b="1" dirty="0"/>
            </a:br>
            <a:r>
              <a:rPr lang="en-GB" sz="2000" b="1" dirty="0"/>
              <a:t>(Supply)</a:t>
            </a:r>
          </a:p>
        </p:txBody>
      </p:sp>
      <p:cxnSp>
        <p:nvCxnSpPr>
          <p:cNvPr id="11" name="Straight Connector 10"/>
          <p:cNvCxnSpPr/>
          <p:nvPr/>
        </p:nvCxnSpPr>
        <p:spPr>
          <a:xfrm flipH="1">
            <a:off x="2701388" y="4122222"/>
            <a:ext cx="3760" cy="215111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701388" y="6273338"/>
            <a:ext cx="2376865" cy="838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421177" y="4224219"/>
            <a:ext cx="3760" cy="215111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421177" y="6375335"/>
            <a:ext cx="2376865" cy="838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4210665"/>
            <a:ext cx="2702257" cy="2031325"/>
          </a:xfrm>
          <a:prstGeom prst="rect">
            <a:avLst/>
          </a:prstGeom>
          <a:noFill/>
        </p:spPr>
        <p:txBody>
          <a:bodyPr wrap="square" rtlCol="0">
            <a:spAutoFit/>
          </a:bodyPr>
          <a:lstStyle/>
          <a:p>
            <a:r>
              <a:rPr lang="en-GB" b="1" dirty="0">
                <a:solidFill>
                  <a:srgbClr val="0070C0"/>
                </a:solidFill>
              </a:rPr>
              <a:t>The demand curve represents marginal benefit, it shows the amount consumers are willing to pay. Willingness to pay reflects the benefit derived from each unit. </a:t>
            </a:r>
          </a:p>
        </p:txBody>
      </p:sp>
      <p:sp>
        <p:nvSpPr>
          <p:cNvPr id="8" name="TextBox 7"/>
          <p:cNvSpPr txBox="1"/>
          <p:nvPr/>
        </p:nvSpPr>
        <p:spPr>
          <a:xfrm>
            <a:off x="9389659" y="4114029"/>
            <a:ext cx="2761397" cy="2031325"/>
          </a:xfrm>
          <a:prstGeom prst="rect">
            <a:avLst/>
          </a:prstGeom>
          <a:noFill/>
        </p:spPr>
        <p:txBody>
          <a:bodyPr wrap="square" rtlCol="0">
            <a:spAutoFit/>
          </a:bodyPr>
          <a:lstStyle/>
          <a:p>
            <a:r>
              <a:rPr lang="en-GB" b="1" dirty="0">
                <a:solidFill>
                  <a:srgbClr val="FF0000"/>
                </a:solidFill>
              </a:rPr>
              <a:t>MPC is the cost of producing an additional unit of a good/service, it is paid by the producer. The marginal private cost curve is equivalent to the firm's supply curve. </a:t>
            </a:r>
          </a:p>
        </p:txBody>
      </p:sp>
    </p:spTree>
    <p:extLst>
      <p:ext uri="{BB962C8B-B14F-4D97-AF65-F5344CB8AC3E}">
        <p14:creationId xmlns:p14="http://schemas.microsoft.com/office/powerpoint/2010/main" val="332280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126994"/>
            <a:ext cx="12192000" cy="547352"/>
          </a:xfrm>
        </p:spPr>
        <p:txBody>
          <a:bodyPr>
            <a:noAutofit/>
          </a:bodyPr>
          <a:lstStyle/>
          <a:p>
            <a:r>
              <a:rPr lang="en-GB" sz="4400" b="1" dirty="0"/>
              <a:t>What are the externalities in this photo?</a:t>
            </a:r>
          </a:p>
        </p:txBody>
      </p:sp>
      <p:pic>
        <p:nvPicPr>
          <p:cNvPr id="4" name="Picture 4" descr="http://upload.wikimedia.org/wikipedia/commons/3/3c/Qantas_b747_over_houses_ar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0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0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Isosceles Triangle 32"/>
          <p:cNvSpPr/>
          <p:nvPr/>
        </p:nvSpPr>
        <p:spPr>
          <a:xfrm rot="16200000">
            <a:off x="3145044" y="2224786"/>
            <a:ext cx="1604028" cy="946486"/>
          </a:xfrm>
          <a:prstGeom prst="triangl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5" name="Isosceles Triangle 34"/>
          <p:cNvSpPr/>
          <p:nvPr/>
        </p:nvSpPr>
        <p:spPr>
          <a:xfrm rot="16200000">
            <a:off x="3273171" y="2415347"/>
            <a:ext cx="957011" cy="578475"/>
          </a:xfrm>
          <a:prstGeom prst="triangle">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7" name="Straight Connector 6"/>
          <p:cNvCxnSpPr/>
          <p:nvPr/>
        </p:nvCxnSpPr>
        <p:spPr>
          <a:xfrm>
            <a:off x="1051456" y="834479"/>
            <a:ext cx="0" cy="498909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51456" y="5823573"/>
            <a:ext cx="595162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4943" y="449468"/>
            <a:ext cx="1359859" cy="369332"/>
          </a:xfrm>
          <a:prstGeom prst="rect">
            <a:avLst/>
          </a:prstGeom>
          <a:noFill/>
        </p:spPr>
        <p:txBody>
          <a:bodyPr wrap="none" rtlCol="0">
            <a:spAutoFit/>
          </a:bodyPr>
          <a:lstStyle/>
          <a:p>
            <a:r>
              <a:rPr lang="en-GB" dirty="0"/>
              <a:t>Cost/Benefit</a:t>
            </a:r>
          </a:p>
        </p:txBody>
      </p:sp>
      <p:sp>
        <p:nvSpPr>
          <p:cNvPr id="11" name="TextBox 10"/>
          <p:cNvSpPr txBox="1"/>
          <p:nvPr/>
        </p:nvSpPr>
        <p:spPr>
          <a:xfrm>
            <a:off x="6233056" y="5935869"/>
            <a:ext cx="1003288" cy="369332"/>
          </a:xfrm>
          <a:prstGeom prst="rect">
            <a:avLst/>
          </a:prstGeom>
          <a:noFill/>
        </p:spPr>
        <p:txBody>
          <a:bodyPr wrap="none" rtlCol="0">
            <a:spAutoFit/>
          </a:bodyPr>
          <a:lstStyle/>
          <a:p>
            <a:r>
              <a:rPr lang="en-GB" dirty="0"/>
              <a:t>Quantity</a:t>
            </a:r>
          </a:p>
        </p:txBody>
      </p:sp>
      <p:cxnSp>
        <p:nvCxnSpPr>
          <p:cNvPr id="13" name="Straight Connector 12"/>
          <p:cNvCxnSpPr/>
          <p:nvPr/>
        </p:nvCxnSpPr>
        <p:spPr>
          <a:xfrm>
            <a:off x="1564803" y="978857"/>
            <a:ext cx="4812632" cy="4299285"/>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69838" y="5325724"/>
            <a:ext cx="1301959" cy="369332"/>
          </a:xfrm>
          <a:prstGeom prst="rect">
            <a:avLst/>
          </a:prstGeom>
          <a:noFill/>
        </p:spPr>
        <p:txBody>
          <a:bodyPr wrap="none" rtlCol="0">
            <a:spAutoFit/>
          </a:bodyPr>
          <a:lstStyle/>
          <a:p>
            <a:pPr algn="ctr"/>
            <a:r>
              <a:rPr lang="en-GB" b="1" dirty="0"/>
              <a:t>MSB = MPB</a:t>
            </a:r>
          </a:p>
        </p:txBody>
      </p:sp>
      <p:cxnSp>
        <p:nvCxnSpPr>
          <p:cNvPr id="16" name="Straight Connector 15"/>
          <p:cNvCxnSpPr/>
          <p:nvPr/>
        </p:nvCxnSpPr>
        <p:spPr>
          <a:xfrm flipV="1">
            <a:off x="2108313" y="1375594"/>
            <a:ext cx="4235116" cy="335280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05135" y="1608571"/>
            <a:ext cx="631904" cy="369332"/>
          </a:xfrm>
          <a:prstGeom prst="rect">
            <a:avLst/>
          </a:prstGeom>
          <a:noFill/>
        </p:spPr>
        <p:txBody>
          <a:bodyPr wrap="none" rtlCol="0">
            <a:spAutoFit/>
          </a:bodyPr>
          <a:lstStyle/>
          <a:p>
            <a:r>
              <a:rPr lang="en-GB" b="1" dirty="0"/>
              <a:t>MPC</a:t>
            </a:r>
          </a:p>
        </p:txBody>
      </p:sp>
      <p:cxnSp>
        <p:nvCxnSpPr>
          <p:cNvPr id="19" name="Straight Connector 18"/>
          <p:cNvCxnSpPr/>
          <p:nvPr/>
        </p:nvCxnSpPr>
        <p:spPr>
          <a:xfrm>
            <a:off x="4404256" y="3561636"/>
            <a:ext cx="16042" cy="22619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62271" y="5908573"/>
            <a:ext cx="545342" cy="461665"/>
          </a:xfrm>
          <a:prstGeom prst="rect">
            <a:avLst/>
          </a:prstGeom>
          <a:noFill/>
        </p:spPr>
        <p:txBody>
          <a:bodyPr wrap="none" rtlCol="0">
            <a:spAutoFit/>
          </a:bodyPr>
          <a:lstStyle/>
          <a:p>
            <a:r>
              <a:rPr lang="en-GB" sz="2400" dirty="0" err="1"/>
              <a:t>Qe</a:t>
            </a:r>
            <a:endParaRPr lang="en-GB" sz="2400" dirty="0"/>
          </a:p>
        </p:txBody>
      </p:sp>
      <p:sp>
        <p:nvSpPr>
          <p:cNvPr id="21" name="TextBox 20"/>
          <p:cNvSpPr txBox="1"/>
          <p:nvPr/>
        </p:nvSpPr>
        <p:spPr>
          <a:xfrm>
            <a:off x="8489934" y="172800"/>
            <a:ext cx="3274435" cy="1015663"/>
          </a:xfrm>
          <a:prstGeom prst="rect">
            <a:avLst/>
          </a:prstGeom>
          <a:solidFill>
            <a:schemeClr val="accent1">
              <a:lumMod val="60000"/>
              <a:lumOff val="40000"/>
            </a:schemeClr>
          </a:solidFill>
        </p:spPr>
        <p:txBody>
          <a:bodyPr wrap="square" rtlCol="0">
            <a:spAutoFit/>
          </a:bodyPr>
          <a:lstStyle/>
          <a:p>
            <a:r>
              <a:rPr lang="en-GB" sz="2000" b="1" dirty="0" err="1"/>
              <a:t>Qe</a:t>
            </a:r>
            <a:r>
              <a:rPr lang="en-GB" sz="2000" b="1" dirty="0"/>
              <a:t> = Market generated</a:t>
            </a:r>
            <a:br>
              <a:rPr lang="en-GB" sz="2000" b="1" dirty="0"/>
            </a:br>
            <a:r>
              <a:rPr lang="en-GB" sz="2000" b="1" dirty="0"/>
              <a:t>level of output. MPC (Supply)  = MPB (Demand)</a:t>
            </a:r>
          </a:p>
        </p:txBody>
      </p:sp>
      <p:cxnSp>
        <p:nvCxnSpPr>
          <p:cNvPr id="25" name="Straight Connector 24"/>
          <p:cNvCxnSpPr/>
          <p:nvPr/>
        </p:nvCxnSpPr>
        <p:spPr>
          <a:xfrm flipV="1">
            <a:off x="1564802" y="834478"/>
            <a:ext cx="4235116" cy="335280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77931" y="609525"/>
            <a:ext cx="617477" cy="369332"/>
          </a:xfrm>
          <a:prstGeom prst="rect">
            <a:avLst/>
          </a:prstGeom>
          <a:noFill/>
        </p:spPr>
        <p:txBody>
          <a:bodyPr wrap="none" rtlCol="0">
            <a:spAutoFit/>
          </a:bodyPr>
          <a:lstStyle/>
          <a:p>
            <a:r>
              <a:rPr lang="en-GB" b="1" dirty="0"/>
              <a:t>MSC</a:t>
            </a:r>
          </a:p>
        </p:txBody>
      </p:sp>
      <p:cxnSp>
        <p:nvCxnSpPr>
          <p:cNvPr id="29" name="Straight Connector 28"/>
          <p:cNvCxnSpPr/>
          <p:nvPr/>
        </p:nvCxnSpPr>
        <p:spPr>
          <a:xfrm>
            <a:off x="3473814" y="2679321"/>
            <a:ext cx="0" cy="31442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489935" y="1304669"/>
            <a:ext cx="3085558" cy="707886"/>
          </a:xfrm>
          <a:prstGeom prst="rect">
            <a:avLst/>
          </a:prstGeom>
          <a:solidFill>
            <a:schemeClr val="accent1">
              <a:lumMod val="60000"/>
              <a:lumOff val="40000"/>
            </a:schemeClr>
          </a:solidFill>
        </p:spPr>
        <p:txBody>
          <a:bodyPr wrap="square" rtlCol="0">
            <a:spAutoFit/>
          </a:bodyPr>
          <a:lstStyle/>
          <a:p>
            <a:r>
              <a:rPr lang="en-GB" sz="2000" b="1" dirty="0"/>
              <a:t>Q* = Socially optimal</a:t>
            </a:r>
            <a:br>
              <a:rPr lang="en-GB" sz="2000" b="1" dirty="0"/>
            </a:br>
            <a:r>
              <a:rPr lang="en-GB" sz="2000" b="1" dirty="0"/>
              <a:t>level of output. </a:t>
            </a:r>
          </a:p>
        </p:txBody>
      </p:sp>
      <p:sp>
        <p:nvSpPr>
          <p:cNvPr id="31" name="TextBox 30"/>
          <p:cNvSpPr txBox="1"/>
          <p:nvPr/>
        </p:nvSpPr>
        <p:spPr>
          <a:xfrm>
            <a:off x="8489933" y="2171489"/>
            <a:ext cx="3085560" cy="1015663"/>
          </a:xfrm>
          <a:prstGeom prst="rect">
            <a:avLst/>
          </a:prstGeom>
          <a:solidFill>
            <a:schemeClr val="accent1">
              <a:lumMod val="60000"/>
              <a:lumOff val="40000"/>
            </a:schemeClr>
          </a:solidFill>
        </p:spPr>
        <p:txBody>
          <a:bodyPr wrap="square" rtlCol="0">
            <a:spAutoFit/>
          </a:bodyPr>
          <a:lstStyle/>
          <a:p>
            <a:r>
              <a:rPr lang="en-GB" sz="2000" b="1" dirty="0"/>
              <a:t>Market failure because the</a:t>
            </a:r>
            <a:br>
              <a:rPr lang="en-GB" sz="2000" b="1" dirty="0"/>
            </a:br>
            <a:r>
              <a:rPr lang="en-GB" sz="2000" b="1" dirty="0"/>
              <a:t>market gives us </a:t>
            </a:r>
            <a:r>
              <a:rPr lang="en-GB" sz="2000" b="1" dirty="0" err="1"/>
              <a:t>Qe</a:t>
            </a:r>
            <a:r>
              <a:rPr lang="en-GB" sz="2000" b="1" dirty="0"/>
              <a:t> which</a:t>
            </a:r>
            <a:br>
              <a:rPr lang="en-GB" sz="2000" b="1" dirty="0"/>
            </a:br>
            <a:r>
              <a:rPr lang="en-GB" sz="2000" b="1" dirty="0"/>
              <a:t>is higher than the optimal.</a:t>
            </a:r>
          </a:p>
        </p:txBody>
      </p:sp>
      <p:sp>
        <p:nvSpPr>
          <p:cNvPr id="32" name="TextBox 31"/>
          <p:cNvSpPr txBox="1"/>
          <p:nvPr/>
        </p:nvSpPr>
        <p:spPr>
          <a:xfrm>
            <a:off x="3204282" y="5922221"/>
            <a:ext cx="545342" cy="461665"/>
          </a:xfrm>
          <a:prstGeom prst="rect">
            <a:avLst/>
          </a:prstGeom>
          <a:noFill/>
        </p:spPr>
        <p:txBody>
          <a:bodyPr wrap="none" rtlCol="0">
            <a:spAutoFit/>
          </a:bodyPr>
          <a:lstStyle/>
          <a:p>
            <a:r>
              <a:rPr lang="en-GB" sz="2400" dirty="0"/>
              <a:t>Q*</a:t>
            </a:r>
          </a:p>
        </p:txBody>
      </p:sp>
      <p:sp>
        <p:nvSpPr>
          <p:cNvPr id="34" name="TextBox 33"/>
          <p:cNvSpPr txBox="1"/>
          <p:nvPr/>
        </p:nvSpPr>
        <p:spPr>
          <a:xfrm>
            <a:off x="8476286" y="3329026"/>
            <a:ext cx="3647474" cy="1323439"/>
          </a:xfrm>
          <a:prstGeom prst="rect">
            <a:avLst/>
          </a:prstGeom>
          <a:solidFill>
            <a:schemeClr val="accent1">
              <a:lumMod val="60000"/>
              <a:lumOff val="40000"/>
            </a:schemeClr>
          </a:solidFill>
        </p:spPr>
        <p:txBody>
          <a:bodyPr wrap="square" rtlCol="0">
            <a:spAutoFit/>
          </a:bodyPr>
          <a:lstStyle/>
          <a:p>
            <a:r>
              <a:rPr lang="en-GB" sz="2000" b="1" dirty="0"/>
              <a:t>Taxation shifts MPC (supply) to the left, thus reducing the market quantity to Qe2 – there is now a smaller triangle. </a:t>
            </a:r>
          </a:p>
        </p:txBody>
      </p:sp>
      <p:sp>
        <p:nvSpPr>
          <p:cNvPr id="42" name="TextBox 41"/>
          <p:cNvSpPr txBox="1"/>
          <p:nvPr/>
        </p:nvSpPr>
        <p:spPr>
          <a:xfrm>
            <a:off x="8558173" y="4952560"/>
            <a:ext cx="3085560" cy="707886"/>
          </a:xfrm>
          <a:prstGeom prst="rect">
            <a:avLst/>
          </a:prstGeom>
          <a:solidFill>
            <a:schemeClr val="accent4">
              <a:lumMod val="20000"/>
              <a:lumOff val="80000"/>
            </a:schemeClr>
          </a:solidFill>
        </p:spPr>
        <p:txBody>
          <a:bodyPr wrap="square" rtlCol="0">
            <a:spAutoFit/>
          </a:bodyPr>
          <a:lstStyle/>
          <a:p>
            <a:r>
              <a:rPr lang="en-GB" sz="2000" b="1" dirty="0">
                <a:solidFill>
                  <a:srgbClr val="FF0000"/>
                </a:solidFill>
              </a:rPr>
              <a:t>NEGATIVE EXTERNALITY OF PRODUCTION</a:t>
            </a:r>
          </a:p>
        </p:txBody>
      </p:sp>
      <p:sp>
        <p:nvSpPr>
          <p:cNvPr id="23" name="TextBox 22"/>
          <p:cNvSpPr txBox="1"/>
          <p:nvPr/>
        </p:nvSpPr>
        <p:spPr>
          <a:xfrm>
            <a:off x="8544525" y="5741941"/>
            <a:ext cx="3085560" cy="707886"/>
          </a:xfrm>
          <a:prstGeom prst="rect">
            <a:avLst/>
          </a:prstGeom>
          <a:solidFill>
            <a:srgbClr val="FFFF00"/>
          </a:solidFill>
        </p:spPr>
        <p:txBody>
          <a:bodyPr wrap="square" rtlCol="0">
            <a:spAutoFit/>
          </a:bodyPr>
          <a:lstStyle/>
          <a:p>
            <a:pPr lvl="0"/>
            <a:r>
              <a:rPr lang="en-GB" sz="2000" b="1" dirty="0"/>
              <a:t>How can taxation be used to reduce the welfare loss?</a:t>
            </a:r>
            <a:endParaRPr lang="en-GB" sz="2000" dirty="0"/>
          </a:p>
        </p:txBody>
      </p:sp>
      <p:sp>
        <p:nvSpPr>
          <p:cNvPr id="73" name="TextBox 72"/>
          <p:cNvSpPr txBox="1"/>
          <p:nvPr/>
        </p:nvSpPr>
        <p:spPr>
          <a:xfrm>
            <a:off x="2167522" y="159194"/>
            <a:ext cx="3079817" cy="369332"/>
          </a:xfrm>
          <a:prstGeom prst="rect">
            <a:avLst/>
          </a:prstGeom>
          <a:noFill/>
        </p:spPr>
        <p:txBody>
          <a:bodyPr wrap="none" rtlCol="0">
            <a:spAutoFit/>
          </a:bodyPr>
          <a:lstStyle/>
          <a:p>
            <a:r>
              <a:rPr lang="en-GB" b="1" dirty="0" err="1"/>
              <a:t>Qe</a:t>
            </a:r>
            <a:r>
              <a:rPr lang="en-GB" b="1" dirty="0"/>
              <a:t> = current mark equilibrium</a:t>
            </a:r>
          </a:p>
        </p:txBody>
      </p:sp>
      <p:cxnSp>
        <p:nvCxnSpPr>
          <p:cNvPr id="27" name="Straight Connector 26"/>
          <p:cNvCxnSpPr/>
          <p:nvPr/>
        </p:nvCxnSpPr>
        <p:spPr>
          <a:xfrm flipV="1">
            <a:off x="2414038" y="1789022"/>
            <a:ext cx="4235116" cy="335280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90262" y="1139250"/>
            <a:ext cx="748923" cy="369332"/>
          </a:xfrm>
          <a:prstGeom prst="rect">
            <a:avLst/>
          </a:prstGeom>
          <a:noFill/>
        </p:spPr>
        <p:txBody>
          <a:bodyPr wrap="none" rtlCol="0">
            <a:spAutoFit/>
          </a:bodyPr>
          <a:lstStyle/>
          <a:p>
            <a:r>
              <a:rPr lang="en-GB" b="1" dirty="0"/>
              <a:t>MPC2</a:t>
            </a:r>
          </a:p>
        </p:txBody>
      </p:sp>
      <p:cxnSp>
        <p:nvCxnSpPr>
          <p:cNvPr id="36" name="Straight Connector 35"/>
          <p:cNvCxnSpPr>
            <a:stCxn id="35" idx="4"/>
          </p:cNvCxnSpPr>
          <p:nvPr/>
        </p:nvCxnSpPr>
        <p:spPr>
          <a:xfrm flipH="1">
            <a:off x="4035654" y="2226079"/>
            <a:ext cx="5260" cy="358611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77679" y="5910845"/>
            <a:ext cx="700833" cy="461665"/>
          </a:xfrm>
          <a:prstGeom prst="rect">
            <a:avLst/>
          </a:prstGeom>
          <a:noFill/>
        </p:spPr>
        <p:txBody>
          <a:bodyPr wrap="none" rtlCol="0">
            <a:spAutoFit/>
          </a:bodyPr>
          <a:lstStyle/>
          <a:p>
            <a:r>
              <a:rPr lang="en-GB" sz="2400" dirty="0"/>
              <a:t>Qe2</a:t>
            </a:r>
          </a:p>
        </p:txBody>
      </p:sp>
    </p:spTree>
    <p:extLst>
      <p:ext uri="{BB962C8B-B14F-4D97-AF65-F5344CB8AC3E}">
        <p14:creationId xmlns:p14="http://schemas.microsoft.com/office/powerpoint/2010/main" val="22403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inVertic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barn(inVertical)">
                                      <p:cBhvr>
                                        <p:cTn id="75" dur="500"/>
                                        <p:tgtEl>
                                          <p:spTgt spid="36"/>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barn(inVertical)">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barn(inVertical)">
                                      <p:cBhvr>
                                        <p:cTn id="83" dur="5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barn(inVertical)">
                                      <p:cBhvr>
                                        <p:cTn id="8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14" grpId="0"/>
      <p:bldP spid="17" grpId="0"/>
      <p:bldP spid="20" grpId="0"/>
      <p:bldP spid="21" grpId="0" animBg="1"/>
      <p:bldP spid="26" grpId="0"/>
      <p:bldP spid="30" grpId="0" animBg="1"/>
      <p:bldP spid="31" grpId="0" animBg="1"/>
      <p:bldP spid="32" grpId="0"/>
      <p:bldP spid="34" grpId="0" animBg="1"/>
      <p:bldP spid="28"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If you finish… A* challenge!</a:t>
            </a:r>
          </a:p>
          <a:p>
            <a:r>
              <a:rPr lang="en-GB" dirty="0"/>
              <a:t>Draw a positive and negative externality diagram.</a:t>
            </a:r>
          </a:p>
          <a:p>
            <a:r>
              <a:rPr lang="en-GB" dirty="0"/>
              <a:t>Then adapt this diagram to illustrate some form of government intervention.</a:t>
            </a:r>
          </a:p>
          <a:p>
            <a:r>
              <a:rPr lang="en-GB"/>
              <a:t>The new diagram should show the welfare loss triangle being reduced (but not eliminated).</a:t>
            </a:r>
          </a:p>
          <a:p>
            <a:endParaRPr lang="en-GB"/>
          </a:p>
        </p:txBody>
      </p:sp>
      <p:sp>
        <p:nvSpPr>
          <p:cNvPr id="4" name="Rectangle 3"/>
          <p:cNvSpPr/>
          <p:nvPr/>
        </p:nvSpPr>
        <p:spPr>
          <a:xfrm>
            <a:off x="477672" y="414471"/>
            <a:ext cx="10286607" cy="923330"/>
          </a:xfrm>
          <a:prstGeom prst="rect">
            <a:avLst/>
          </a:prstGeom>
          <a:noFill/>
          <a:effectLst>
            <a:softEdge rad="0"/>
          </a:effectLst>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THINKING FURTHER CHALLENGE…</a:t>
            </a:r>
          </a:p>
        </p:txBody>
      </p:sp>
    </p:spTree>
    <p:extLst>
      <p:ext uri="{BB962C8B-B14F-4D97-AF65-F5344CB8AC3E}">
        <p14:creationId xmlns:p14="http://schemas.microsoft.com/office/powerpoint/2010/main" val="391591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4000" dirty="0"/>
              <a:t>*(d) Apart from a shift in the production possibility frontier, assess the private and external benefits arising from the consumption of health care. Illustrate your answer with an appropriate diagram. (15) </a:t>
            </a:r>
          </a:p>
        </p:txBody>
      </p:sp>
      <p:sp>
        <p:nvSpPr>
          <p:cNvPr id="4" name="Rectangle 3"/>
          <p:cNvSpPr/>
          <p:nvPr/>
        </p:nvSpPr>
        <p:spPr>
          <a:xfrm>
            <a:off x="477672" y="414471"/>
            <a:ext cx="10286607" cy="923330"/>
          </a:xfrm>
          <a:prstGeom prst="rect">
            <a:avLst/>
          </a:prstGeom>
          <a:noFill/>
          <a:effectLst>
            <a:softEdge rad="0"/>
          </a:effectLst>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THINKING FURTHER CHALLENGE…</a:t>
            </a:r>
          </a:p>
        </p:txBody>
      </p:sp>
    </p:spTree>
    <p:extLst>
      <p:ext uri="{BB962C8B-B14F-4D97-AF65-F5344CB8AC3E}">
        <p14:creationId xmlns:p14="http://schemas.microsoft.com/office/powerpoint/2010/main" val="162972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885" y="1402915"/>
            <a:ext cx="10927915" cy="4774048"/>
          </a:xfrm>
        </p:spPr>
        <p:txBody>
          <a:bodyPr>
            <a:normAutofit/>
          </a:bodyPr>
          <a:lstStyle/>
          <a:p>
            <a:r>
              <a:rPr lang="en-GB" sz="4000" b="1" dirty="0">
                <a:solidFill>
                  <a:srgbClr val="FF0000"/>
                </a:solidFill>
              </a:rPr>
              <a:t>Assess the economic benefits of the Chancellor's policies in the 2017 Budget.</a:t>
            </a:r>
          </a:p>
          <a:p>
            <a:r>
              <a:rPr lang="en-GB" sz="5400" b="1" dirty="0"/>
              <a:t>KAA</a:t>
            </a:r>
            <a:r>
              <a:rPr lang="en-GB" sz="4000" dirty="0"/>
              <a:t> – Outline and explain actual benefit</a:t>
            </a:r>
          </a:p>
          <a:p>
            <a:r>
              <a:rPr lang="en-GB" sz="5400" b="1" dirty="0"/>
              <a:t>EV</a:t>
            </a:r>
            <a:r>
              <a:rPr lang="en-GB" sz="4000" dirty="0"/>
              <a:t> – Critique that benefit… unintended consequences? Long-term/short-term? Is everybody effected the same? Scale of impact(s).</a:t>
            </a:r>
          </a:p>
          <a:p>
            <a:endParaRPr lang="en-GB" sz="4000" dirty="0"/>
          </a:p>
          <a:p>
            <a:endParaRPr lang="en-GB" sz="4000" dirty="0"/>
          </a:p>
          <a:p>
            <a:endParaRPr lang="en-GB" sz="4000" dirty="0"/>
          </a:p>
        </p:txBody>
      </p:sp>
      <p:sp>
        <p:nvSpPr>
          <p:cNvPr id="5" name="Rectangle 4"/>
          <p:cNvSpPr/>
          <p:nvPr/>
        </p:nvSpPr>
        <p:spPr>
          <a:xfrm>
            <a:off x="2279576" y="382669"/>
            <a:ext cx="7632848" cy="923330"/>
          </a:xfrm>
          <a:prstGeom prst="rect">
            <a:avLst/>
          </a:prstGeom>
          <a:noFill/>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STARTER</a:t>
            </a:r>
          </a:p>
        </p:txBody>
      </p:sp>
    </p:spTree>
    <p:extLst>
      <p:ext uri="{BB962C8B-B14F-4D97-AF65-F5344CB8AC3E}">
        <p14:creationId xmlns:p14="http://schemas.microsoft.com/office/powerpoint/2010/main" val="22409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144" y="1849076"/>
            <a:ext cx="11643590" cy="4351338"/>
          </a:xfrm>
        </p:spPr>
        <p:txBody>
          <a:bodyPr>
            <a:noAutofit/>
          </a:bodyPr>
          <a:lstStyle/>
          <a:p>
            <a:r>
              <a:rPr lang="en-GB" sz="4000" b="1" dirty="0">
                <a:solidFill>
                  <a:srgbClr val="C00000"/>
                </a:solidFill>
              </a:rPr>
              <a:t>Lo1: Define what an externality is.</a:t>
            </a:r>
            <a:endParaRPr lang="en-GB" sz="4000" b="1" i="1" dirty="0">
              <a:solidFill>
                <a:srgbClr val="C00000"/>
              </a:solidFill>
            </a:endParaRPr>
          </a:p>
          <a:p>
            <a:endParaRPr lang="en-GB" sz="4000" b="1" dirty="0"/>
          </a:p>
          <a:p>
            <a:r>
              <a:rPr lang="en-GB" sz="4000" b="1" dirty="0">
                <a:solidFill>
                  <a:srgbClr val="0070C0"/>
                </a:solidFill>
              </a:rPr>
              <a:t>Lo2: Draw diagrams to represent the two types of externalities.</a:t>
            </a:r>
          </a:p>
          <a:p>
            <a:endParaRPr lang="en-GB" sz="4000" b="1" dirty="0">
              <a:solidFill>
                <a:srgbClr val="0070C0"/>
              </a:solidFill>
            </a:endParaRPr>
          </a:p>
          <a:p>
            <a:r>
              <a:rPr lang="en-GB" sz="4000" b="1" dirty="0">
                <a:solidFill>
                  <a:schemeClr val="accent6">
                    <a:lumMod val="75000"/>
                  </a:schemeClr>
                </a:solidFill>
              </a:rPr>
              <a:t>Lo3: Analyse diagrams to represent welfare loss and apply to real-life scenarios.</a:t>
            </a:r>
            <a:endParaRPr lang="en-GB" sz="4000" b="1" dirty="0"/>
          </a:p>
        </p:txBody>
      </p:sp>
      <p:sp>
        <p:nvSpPr>
          <p:cNvPr id="4" name="Rectangle 3"/>
          <p:cNvSpPr/>
          <p:nvPr/>
        </p:nvSpPr>
        <p:spPr>
          <a:xfrm>
            <a:off x="2279576" y="382669"/>
            <a:ext cx="7632848" cy="923330"/>
          </a:xfrm>
          <a:prstGeom prst="rect">
            <a:avLst/>
          </a:prstGeom>
          <a:noFill/>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LEARNING OBJECTIVES</a:t>
            </a:r>
          </a:p>
        </p:txBody>
      </p:sp>
    </p:spTree>
    <p:extLst>
      <p:ext uri="{BB962C8B-B14F-4D97-AF65-F5344CB8AC3E}">
        <p14:creationId xmlns:p14="http://schemas.microsoft.com/office/powerpoint/2010/main" val="231176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GB" b="1" dirty="0"/>
              <a:t>1.3.2 Externalities</a:t>
            </a:r>
            <a:endParaRPr lang="en-GB" dirty="0"/>
          </a:p>
          <a:p>
            <a:pPr marL="0" indent="0">
              <a:buNone/>
            </a:pPr>
            <a:r>
              <a:rPr lang="en-GB" dirty="0"/>
              <a:t>a) Distinction between private costs, external costs and social costs</a:t>
            </a:r>
          </a:p>
          <a:p>
            <a:pPr marL="0" indent="0">
              <a:buNone/>
            </a:pPr>
            <a:r>
              <a:rPr lang="en-GB" dirty="0"/>
              <a:t>b) Distinction between private benefits, external benefits and social benefits</a:t>
            </a:r>
          </a:p>
          <a:p>
            <a:pPr marL="0" indent="0">
              <a:buNone/>
            </a:pPr>
            <a:r>
              <a:rPr lang="en-GB" dirty="0"/>
              <a:t>c) Use of a diagram to illustrate:</a:t>
            </a:r>
          </a:p>
          <a:p>
            <a:pPr lvl="0"/>
            <a:r>
              <a:rPr lang="en-GB" dirty="0"/>
              <a:t>the external costs of production using marginal analysis</a:t>
            </a:r>
          </a:p>
          <a:p>
            <a:pPr lvl="0"/>
            <a:r>
              <a:rPr lang="en-GB" dirty="0"/>
              <a:t>the distinction between market equilibrium and social optimum position</a:t>
            </a:r>
          </a:p>
          <a:p>
            <a:pPr lvl="0"/>
            <a:r>
              <a:rPr lang="en-GB" dirty="0"/>
              <a:t>identification of welfare loss area</a:t>
            </a:r>
          </a:p>
          <a:p>
            <a:pPr marL="0" indent="0">
              <a:buNone/>
            </a:pPr>
            <a:r>
              <a:rPr lang="en-GB" dirty="0"/>
              <a:t>d) Use of a diagram to illustrate:</a:t>
            </a:r>
          </a:p>
          <a:p>
            <a:pPr lvl="0"/>
            <a:r>
              <a:rPr lang="en-GB" dirty="0"/>
              <a:t>the external benefits of consumption using marginal analysis</a:t>
            </a:r>
          </a:p>
          <a:p>
            <a:pPr lvl="0"/>
            <a:r>
              <a:rPr lang="en-GB" dirty="0"/>
              <a:t>the distinction between market equilibrium and social optimum position</a:t>
            </a:r>
          </a:p>
          <a:p>
            <a:pPr lvl="0"/>
            <a:r>
              <a:rPr lang="en-GB" dirty="0"/>
              <a:t>identification of welfare gain area</a:t>
            </a:r>
          </a:p>
          <a:p>
            <a:pPr marL="0" indent="0">
              <a:buNone/>
            </a:pPr>
            <a:r>
              <a:rPr lang="en-GB" dirty="0"/>
              <a:t>e) The impact on economic agents of externalities and government intervention in various markets. </a:t>
            </a:r>
          </a:p>
          <a:p>
            <a:endParaRPr lang="en-GB" dirty="0"/>
          </a:p>
        </p:txBody>
      </p:sp>
      <p:sp>
        <p:nvSpPr>
          <p:cNvPr id="4" name="Rectangle 3"/>
          <p:cNvSpPr/>
          <p:nvPr/>
        </p:nvSpPr>
        <p:spPr>
          <a:xfrm>
            <a:off x="-526254" y="432773"/>
            <a:ext cx="7632848" cy="923330"/>
          </a:xfrm>
          <a:prstGeom prst="rect">
            <a:avLst/>
          </a:prstGeom>
          <a:noFill/>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Specification</a:t>
            </a:r>
          </a:p>
        </p:txBody>
      </p:sp>
      <p:sp>
        <p:nvSpPr>
          <p:cNvPr id="5" name="Content Placeholder 2"/>
          <p:cNvSpPr txBox="1">
            <a:spLocks/>
          </p:cNvSpPr>
          <p:nvPr/>
        </p:nvSpPr>
        <p:spPr>
          <a:xfrm>
            <a:off x="8917488" y="364959"/>
            <a:ext cx="3082447" cy="1982287"/>
          </a:xfrm>
          <a:prstGeom prst="rect">
            <a:avLst/>
          </a:prstGeom>
          <a:solidFill>
            <a:srgbClr val="FFFF00"/>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a:t>Negative production </a:t>
            </a:r>
          </a:p>
          <a:p>
            <a:r>
              <a:rPr lang="en-GB" sz="1600" b="1"/>
              <a:t>Positive consumption </a:t>
            </a:r>
          </a:p>
          <a:p>
            <a:r>
              <a:rPr lang="en-GB" sz="1600" b="1"/>
              <a:t>Only two diagrams mentioned in new specification.</a:t>
            </a:r>
          </a:p>
          <a:p>
            <a:r>
              <a:rPr lang="en-GB" sz="1600" b="1"/>
              <a:t>Other externality diagrams do exist, but do not need to be learnt.</a:t>
            </a:r>
          </a:p>
          <a:p>
            <a:endParaRPr lang="en-GB" sz="1600" b="1" dirty="0"/>
          </a:p>
        </p:txBody>
      </p:sp>
    </p:spTree>
    <p:extLst>
      <p:ext uri="{BB962C8B-B14F-4D97-AF65-F5344CB8AC3E}">
        <p14:creationId xmlns:p14="http://schemas.microsoft.com/office/powerpoint/2010/main" val="9964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400" y="228601"/>
            <a:ext cx="11176000" cy="1415772"/>
          </a:xfrm>
          <a:prstGeom prst="rect">
            <a:avLst/>
          </a:prstGeom>
          <a:noFill/>
        </p:spPr>
        <p:txBody>
          <a:bodyPr wrap="square" rtlCol="0">
            <a:spAutoFit/>
          </a:bodyPr>
          <a:lstStyle/>
          <a:p>
            <a:r>
              <a:rPr lang="en-US" sz="3000" b="1" dirty="0">
                <a:solidFill>
                  <a:srgbClr val="C00000"/>
                </a:solidFill>
              </a:rPr>
              <a:t>In pairs… Using the list of dangers of smoking, split them into </a:t>
            </a:r>
            <a:r>
              <a:rPr lang="en-US" sz="3000" b="1" u="sng" dirty="0">
                <a:solidFill>
                  <a:srgbClr val="C00000"/>
                </a:solidFill>
              </a:rPr>
              <a:t>2 categories</a:t>
            </a:r>
            <a:r>
              <a:rPr lang="en-US" sz="3000" b="1" dirty="0">
                <a:solidFill>
                  <a:srgbClr val="C00000"/>
                </a:solidFill>
              </a:rPr>
              <a:t>. </a:t>
            </a:r>
            <a:r>
              <a:rPr lang="en-US" sz="3600" b="1" i="1" dirty="0">
                <a:solidFill>
                  <a:srgbClr val="005828"/>
                </a:solidFill>
              </a:rPr>
              <a:t>You decide the two categories.</a:t>
            </a:r>
            <a:endParaRPr lang="en-US" sz="3000" b="1" i="1" dirty="0">
              <a:solidFill>
                <a:srgbClr val="005828"/>
              </a:solidFill>
            </a:endParaRPr>
          </a:p>
          <a:p>
            <a:endParaRPr lang="en-US" sz="2000" b="1" dirty="0"/>
          </a:p>
        </p:txBody>
      </p:sp>
      <p:sp>
        <p:nvSpPr>
          <p:cNvPr id="4" name="Rectangle 3"/>
          <p:cNvSpPr/>
          <p:nvPr/>
        </p:nvSpPr>
        <p:spPr>
          <a:xfrm>
            <a:off x="304800" y="4006110"/>
            <a:ext cx="9371462" cy="1828800"/>
          </a:xfrm>
          <a:prstGeom prst="rect">
            <a:avLst/>
          </a:prstGeom>
          <a:solidFill>
            <a:schemeClr val="bg1">
              <a:lumMod val="95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Numerous health problems,</a:t>
            </a:r>
          </a:p>
          <a:p>
            <a:r>
              <a:rPr lang="en-US" sz="3200" b="1" dirty="0">
                <a:solidFill>
                  <a:schemeClr val="tx1"/>
                </a:solidFill>
              </a:rPr>
              <a:t>Days off work </a:t>
            </a:r>
          </a:p>
          <a:p>
            <a:r>
              <a:rPr lang="en-US" sz="3200" b="1" dirty="0">
                <a:solidFill>
                  <a:schemeClr val="tx1"/>
                </a:solidFill>
              </a:rPr>
              <a:t>Poor everyday health (shortness of breath)</a:t>
            </a:r>
          </a:p>
        </p:txBody>
      </p:sp>
      <p:sp>
        <p:nvSpPr>
          <p:cNvPr id="5" name="Rectangle 4"/>
          <p:cNvSpPr/>
          <p:nvPr/>
        </p:nvSpPr>
        <p:spPr>
          <a:xfrm>
            <a:off x="304800" y="1651689"/>
            <a:ext cx="10012908" cy="1828800"/>
          </a:xfrm>
          <a:prstGeom prst="rect">
            <a:avLst/>
          </a:prstGeom>
          <a:solidFill>
            <a:schemeClr val="bg1">
              <a:lumMod val="95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Passive smoking, </a:t>
            </a:r>
            <a:br>
              <a:rPr lang="en-US" sz="3600" b="1" dirty="0">
                <a:solidFill>
                  <a:schemeClr val="tx1"/>
                </a:solidFill>
              </a:rPr>
            </a:br>
            <a:r>
              <a:rPr lang="en-US" sz="3600" b="1" dirty="0">
                <a:solidFill>
                  <a:schemeClr val="tx1"/>
                </a:solidFill>
              </a:rPr>
              <a:t>Extra NHS expenditure (which comes from taxes)</a:t>
            </a:r>
          </a:p>
          <a:p>
            <a:r>
              <a:rPr lang="en-US" sz="3600" b="1" dirty="0">
                <a:solidFill>
                  <a:schemeClr val="tx1"/>
                </a:solidFill>
              </a:rPr>
              <a:t>Cigarette breaks (reduced productivity)</a:t>
            </a:r>
          </a:p>
        </p:txBody>
      </p:sp>
      <p:pic>
        <p:nvPicPr>
          <p:cNvPr id="1026" name="Picture 2" descr="http://www.galaxyelectroniccigarette.co.uk/images/categories/BENS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10" t="5428" b="7212"/>
          <a:stretch/>
        </p:blipFill>
        <p:spPr bwMode="auto">
          <a:xfrm>
            <a:off x="9711084" y="5063320"/>
            <a:ext cx="2298945" cy="165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17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400" y="228601"/>
            <a:ext cx="11176000" cy="1415772"/>
          </a:xfrm>
          <a:prstGeom prst="rect">
            <a:avLst/>
          </a:prstGeom>
          <a:noFill/>
        </p:spPr>
        <p:txBody>
          <a:bodyPr wrap="square" rtlCol="0">
            <a:spAutoFit/>
          </a:bodyPr>
          <a:lstStyle/>
          <a:p>
            <a:r>
              <a:rPr lang="en-US" sz="3000" b="1" dirty="0">
                <a:solidFill>
                  <a:srgbClr val="C00000"/>
                </a:solidFill>
              </a:rPr>
              <a:t>In pairs… Using the list of dangers of smoking, split them into </a:t>
            </a:r>
            <a:r>
              <a:rPr lang="en-US" sz="3000" b="1" u="sng" dirty="0">
                <a:solidFill>
                  <a:srgbClr val="C00000"/>
                </a:solidFill>
              </a:rPr>
              <a:t>2 categories</a:t>
            </a:r>
            <a:r>
              <a:rPr lang="en-US" sz="3000" b="1" dirty="0">
                <a:solidFill>
                  <a:srgbClr val="C00000"/>
                </a:solidFill>
              </a:rPr>
              <a:t>. </a:t>
            </a:r>
            <a:r>
              <a:rPr lang="en-US" sz="3600" b="1" i="1" dirty="0">
                <a:solidFill>
                  <a:srgbClr val="005828"/>
                </a:solidFill>
              </a:rPr>
              <a:t>You decide the two categories.</a:t>
            </a:r>
            <a:endParaRPr lang="en-US" sz="3000" b="1" i="1" dirty="0">
              <a:solidFill>
                <a:srgbClr val="005828"/>
              </a:solidFill>
            </a:endParaRPr>
          </a:p>
          <a:p>
            <a:endParaRPr lang="en-US" sz="2000" b="1" dirty="0"/>
          </a:p>
        </p:txBody>
      </p:sp>
      <p:sp>
        <p:nvSpPr>
          <p:cNvPr id="4" name="Rectangle 3"/>
          <p:cNvSpPr/>
          <p:nvPr/>
        </p:nvSpPr>
        <p:spPr>
          <a:xfrm>
            <a:off x="304800" y="4006110"/>
            <a:ext cx="9371462" cy="1828800"/>
          </a:xfrm>
          <a:prstGeom prst="rect">
            <a:avLst/>
          </a:prstGeom>
          <a:solidFill>
            <a:schemeClr val="bg1">
              <a:lumMod val="95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rPr>
              <a:t>A </a:t>
            </a:r>
            <a:r>
              <a:rPr lang="en-US" sz="4000" b="1" i="1" dirty="0">
                <a:solidFill>
                  <a:schemeClr val="accent1">
                    <a:lumMod val="75000"/>
                  </a:schemeClr>
                </a:solidFill>
              </a:rPr>
              <a:t>private cost</a:t>
            </a:r>
            <a:r>
              <a:rPr lang="en-US" sz="2600" b="1" dirty="0">
                <a:solidFill>
                  <a:schemeClr val="tx1"/>
                </a:solidFill>
              </a:rPr>
              <a:t> is a cost that </a:t>
            </a:r>
            <a:r>
              <a:rPr lang="en-US" sz="4000" b="1" i="1" dirty="0">
                <a:solidFill>
                  <a:schemeClr val="accent1">
                    <a:lumMod val="75000"/>
                  </a:schemeClr>
                </a:solidFill>
              </a:rPr>
              <a:t>is experienced by the individual/firm</a:t>
            </a:r>
            <a:r>
              <a:rPr lang="en-US" sz="2600" b="1" dirty="0">
                <a:solidFill>
                  <a:schemeClr val="tx1"/>
                </a:solidFill>
              </a:rPr>
              <a:t> that has consumed the product or service.</a:t>
            </a:r>
          </a:p>
        </p:txBody>
      </p:sp>
      <p:sp>
        <p:nvSpPr>
          <p:cNvPr id="5" name="Rectangle 4"/>
          <p:cNvSpPr/>
          <p:nvPr/>
        </p:nvSpPr>
        <p:spPr>
          <a:xfrm>
            <a:off x="304799" y="1651689"/>
            <a:ext cx="10067499" cy="1828800"/>
          </a:xfrm>
          <a:prstGeom prst="rect">
            <a:avLst/>
          </a:prstGeom>
          <a:solidFill>
            <a:schemeClr val="bg1">
              <a:lumMod val="95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rPr>
              <a:t>A </a:t>
            </a:r>
            <a:r>
              <a:rPr lang="en-US" sz="4000" b="1" i="1" dirty="0">
                <a:solidFill>
                  <a:srgbClr val="00B050"/>
                </a:solidFill>
              </a:rPr>
              <a:t>social cost</a:t>
            </a:r>
            <a:r>
              <a:rPr lang="en-US" sz="2600" b="1" dirty="0">
                <a:solidFill>
                  <a:srgbClr val="00B050"/>
                </a:solidFill>
              </a:rPr>
              <a:t> </a:t>
            </a:r>
            <a:r>
              <a:rPr lang="en-US" sz="2600" b="1" dirty="0">
                <a:solidFill>
                  <a:schemeClr val="tx1"/>
                </a:solidFill>
              </a:rPr>
              <a:t>is a cost </a:t>
            </a:r>
            <a:r>
              <a:rPr lang="en-US" sz="4000" b="1" i="1" dirty="0">
                <a:solidFill>
                  <a:srgbClr val="00B050"/>
                </a:solidFill>
              </a:rPr>
              <a:t>experienced by third parties</a:t>
            </a:r>
            <a:r>
              <a:rPr lang="en-US" sz="2600" b="1" dirty="0">
                <a:solidFill>
                  <a:srgbClr val="00B050"/>
                </a:solidFill>
              </a:rPr>
              <a:t> </a:t>
            </a:r>
            <a:r>
              <a:rPr lang="en-US" sz="2600" b="1" dirty="0">
                <a:solidFill>
                  <a:schemeClr val="tx1"/>
                </a:solidFill>
              </a:rPr>
              <a:t>as a result of consumption of a product or service by another individual.</a:t>
            </a:r>
          </a:p>
        </p:txBody>
      </p:sp>
      <p:pic>
        <p:nvPicPr>
          <p:cNvPr id="1026" name="Picture 2" descr="http://www.galaxyelectroniccigarette.co.uk/images/categories/BENS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10" t="5428" b="7212"/>
          <a:stretch/>
        </p:blipFill>
        <p:spPr bwMode="auto">
          <a:xfrm>
            <a:off x="9711084" y="5063320"/>
            <a:ext cx="2298945" cy="165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23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171" y="1337801"/>
            <a:ext cx="11889829" cy="5378309"/>
          </a:xfrm>
        </p:spPr>
        <p:txBody>
          <a:bodyPr>
            <a:normAutofit/>
          </a:bodyPr>
          <a:lstStyle/>
          <a:p>
            <a:r>
              <a:rPr lang="en-US" sz="3200" b="1" dirty="0">
                <a:solidFill>
                  <a:schemeClr val="tx1"/>
                </a:solidFill>
              </a:rPr>
              <a:t>A </a:t>
            </a:r>
            <a:r>
              <a:rPr lang="en-US" sz="4800" b="1" i="1" dirty="0">
                <a:solidFill>
                  <a:srgbClr val="0070C0"/>
                </a:solidFill>
              </a:rPr>
              <a:t>private cost</a:t>
            </a:r>
            <a:r>
              <a:rPr lang="en-US" sz="3200" b="1" dirty="0">
                <a:solidFill>
                  <a:srgbClr val="0070C0"/>
                </a:solidFill>
              </a:rPr>
              <a:t> </a:t>
            </a:r>
            <a:r>
              <a:rPr lang="en-US" sz="3200" b="1" dirty="0">
                <a:solidFill>
                  <a:schemeClr val="tx1"/>
                </a:solidFill>
              </a:rPr>
              <a:t>is a cost that </a:t>
            </a:r>
            <a:r>
              <a:rPr lang="en-US" sz="4800" b="1" i="1" dirty="0">
                <a:solidFill>
                  <a:srgbClr val="FF0000"/>
                </a:solidFill>
              </a:rPr>
              <a:t>is experienced by the individual/firm</a:t>
            </a:r>
            <a:r>
              <a:rPr lang="en-US" sz="3200" b="1" dirty="0">
                <a:solidFill>
                  <a:srgbClr val="FF0000"/>
                </a:solidFill>
              </a:rPr>
              <a:t> </a:t>
            </a:r>
            <a:r>
              <a:rPr lang="en-US" sz="3200" b="1" dirty="0">
                <a:solidFill>
                  <a:schemeClr val="tx1"/>
                </a:solidFill>
              </a:rPr>
              <a:t>that has produced the product or service. Including </a:t>
            </a:r>
            <a:r>
              <a:rPr lang="en-US" sz="4000" b="1" dirty="0">
                <a:solidFill>
                  <a:srgbClr val="00B050"/>
                </a:solidFill>
              </a:rPr>
              <a:t>material costs or health problems.</a:t>
            </a:r>
            <a:br>
              <a:rPr lang="en-US" sz="3200" b="1" dirty="0">
                <a:solidFill>
                  <a:schemeClr val="tx1"/>
                </a:solidFill>
              </a:rPr>
            </a:br>
            <a:endParaRPr lang="en-US" sz="3200" b="1" dirty="0">
              <a:solidFill>
                <a:schemeClr val="tx1"/>
              </a:solidFill>
            </a:endParaRPr>
          </a:p>
          <a:p>
            <a:r>
              <a:rPr lang="en-US" sz="3200" b="1" dirty="0">
                <a:solidFill>
                  <a:schemeClr val="tx1"/>
                </a:solidFill>
              </a:rPr>
              <a:t>A </a:t>
            </a:r>
            <a:r>
              <a:rPr lang="en-US" sz="5400" b="1" i="1" dirty="0">
                <a:solidFill>
                  <a:srgbClr val="0070C0"/>
                </a:solidFill>
              </a:rPr>
              <a:t>social cost</a:t>
            </a:r>
            <a:r>
              <a:rPr lang="en-US" sz="4000" b="1" dirty="0">
                <a:solidFill>
                  <a:srgbClr val="0070C0"/>
                </a:solidFill>
              </a:rPr>
              <a:t> </a:t>
            </a:r>
            <a:r>
              <a:rPr lang="en-US" sz="3200" b="1" dirty="0">
                <a:solidFill>
                  <a:schemeClr val="tx1"/>
                </a:solidFill>
              </a:rPr>
              <a:t>is a cost </a:t>
            </a:r>
            <a:r>
              <a:rPr lang="en-US" sz="4400" b="1" i="1" dirty="0">
                <a:solidFill>
                  <a:srgbClr val="FF0000"/>
                </a:solidFill>
              </a:rPr>
              <a:t>experienced by third parties</a:t>
            </a:r>
            <a:r>
              <a:rPr lang="en-US" sz="3200" b="1" dirty="0">
                <a:solidFill>
                  <a:srgbClr val="FF0000"/>
                </a:solidFill>
              </a:rPr>
              <a:t> </a:t>
            </a:r>
            <a:r>
              <a:rPr lang="en-US" sz="3200" b="1" dirty="0">
                <a:solidFill>
                  <a:schemeClr val="tx1"/>
                </a:solidFill>
              </a:rPr>
              <a:t>as a result of consumption of a product or service by another individual. </a:t>
            </a:r>
            <a:r>
              <a:rPr lang="en-US" sz="4000" b="1" i="1" dirty="0">
                <a:solidFill>
                  <a:srgbClr val="00B050"/>
                </a:solidFill>
              </a:rPr>
              <a:t>(Private cost + externality)</a:t>
            </a:r>
            <a:br>
              <a:rPr lang="en-US" sz="4000" b="1" i="1" dirty="0">
                <a:solidFill>
                  <a:srgbClr val="00B050"/>
                </a:solidFill>
              </a:rPr>
            </a:br>
            <a:r>
              <a:rPr lang="en-US" sz="3600" b="1" i="1" dirty="0">
                <a:solidFill>
                  <a:srgbClr val="00B050"/>
                </a:solidFill>
              </a:rPr>
              <a:t>e.g. cost to produce car (private cost) + pollution cost to society.</a:t>
            </a:r>
          </a:p>
          <a:p>
            <a:endParaRPr lang="en-US" sz="3200" b="1" dirty="0">
              <a:solidFill>
                <a:schemeClr val="tx1"/>
              </a:solidFill>
            </a:endParaRPr>
          </a:p>
          <a:p>
            <a:endParaRPr lang="en-GB" sz="3200" dirty="0"/>
          </a:p>
        </p:txBody>
      </p:sp>
      <p:sp>
        <p:nvSpPr>
          <p:cNvPr id="4" name="Rectangle 3"/>
          <p:cNvSpPr/>
          <p:nvPr/>
        </p:nvSpPr>
        <p:spPr>
          <a:xfrm>
            <a:off x="1427720" y="414471"/>
            <a:ext cx="9336559" cy="923330"/>
          </a:xfrm>
          <a:prstGeom prst="rect">
            <a:avLst/>
          </a:prstGeom>
          <a:noFill/>
          <a:effectLst>
            <a:softEdge rad="0"/>
          </a:effectLst>
        </p:spPr>
        <p:txBody>
          <a:bodyPr wrap="squar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BASICS…</a:t>
            </a:r>
          </a:p>
        </p:txBody>
      </p:sp>
    </p:spTree>
    <p:extLst>
      <p:ext uri="{BB962C8B-B14F-4D97-AF65-F5344CB8AC3E}">
        <p14:creationId xmlns:p14="http://schemas.microsoft.com/office/powerpoint/2010/main" val="59136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152400"/>
            <a:ext cx="11074400" cy="5170646"/>
          </a:xfrm>
          <a:prstGeom prst="rect">
            <a:avLst/>
          </a:prstGeom>
          <a:noFill/>
        </p:spPr>
        <p:txBody>
          <a:bodyPr wrap="square" rtlCol="0">
            <a:spAutoFit/>
          </a:bodyPr>
          <a:lstStyle/>
          <a:p>
            <a:pPr>
              <a:lnSpc>
                <a:spcPct val="150000"/>
              </a:lnSpc>
            </a:pPr>
            <a:r>
              <a:rPr lang="en-US" sz="2800" b="1" dirty="0"/>
              <a:t>When the </a:t>
            </a:r>
            <a:r>
              <a:rPr lang="en-US" sz="3600" b="1" dirty="0">
                <a:solidFill>
                  <a:schemeClr val="accent1">
                    <a:lumMod val="75000"/>
                  </a:schemeClr>
                </a:solidFill>
              </a:rPr>
              <a:t>CONSUMPTION or PRODUCTION </a:t>
            </a:r>
            <a:r>
              <a:rPr lang="en-US" sz="2800" b="1" dirty="0"/>
              <a:t>of a product or service has an </a:t>
            </a:r>
            <a:r>
              <a:rPr lang="en-US" sz="4000" b="1" dirty="0">
                <a:solidFill>
                  <a:srgbClr val="FF0000"/>
                </a:solidFill>
              </a:rPr>
              <a:t>EXTERNAL</a:t>
            </a:r>
            <a:r>
              <a:rPr lang="en-US" sz="2800" b="1" dirty="0">
                <a:solidFill>
                  <a:srgbClr val="FF0000"/>
                </a:solidFill>
              </a:rPr>
              <a:t> impact </a:t>
            </a:r>
            <a:r>
              <a:rPr lang="en-US" sz="2800" b="1" dirty="0"/>
              <a:t>on </a:t>
            </a:r>
            <a:r>
              <a:rPr lang="en-US" sz="3600" b="1" dirty="0"/>
              <a:t>a </a:t>
            </a:r>
            <a:r>
              <a:rPr lang="en-US" sz="3600" b="1" dirty="0">
                <a:solidFill>
                  <a:srgbClr val="00B050"/>
                </a:solidFill>
              </a:rPr>
              <a:t>THIRD party </a:t>
            </a:r>
            <a:r>
              <a:rPr lang="en-US" sz="2800" b="1" dirty="0"/>
              <a:t>we call this an </a:t>
            </a:r>
            <a:r>
              <a:rPr lang="en-US" sz="3600" b="1" dirty="0">
                <a:solidFill>
                  <a:schemeClr val="accent4">
                    <a:lumMod val="75000"/>
                  </a:schemeClr>
                </a:solidFill>
              </a:rPr>
              <a:t>EXTERNALITY</a:t>
            </a:r>
            <a:r>
              <a:rPr lang="en-US" sz="2800" b="1" dirty="0">
                <a:solidFill>
                  <a:schemeClr val="accent4">
                    <a:lumMod val="75000"/>
                  </a:schemeClr>
                </a:solidFill>
              </a:rPr>
              <a:t>.</a:t>
            </a:r>
          </a:p>
          <a:p>
            <a:pPr>
              <a:lnSpc>
                <a:spcPct val="150000"/>
              </a:lnSpc>
            </a:pPr>
            <a:endParaRPr lang="en-US" sz="2800" b="1" dirty="0"/>
          </a:p>
          <a:p>
            <a:pPr>
              <a:lnSpc>
                <a:spcPct val="150000"/>
              </a:lnSpc>
            </a:pPr>
            <a:r>
              <a:rPr lang="en-US" sz="4000" b="1" dirty="0"/>
              <a:t>The term ‘externalities’ refers to the spill over EFFECTS upon the third parties. </a:t>
            </a:r>
          </a:p>
        </p:txBody>
      </p:sp>
      <p:pic>
        <p:nvPicPr>
          <p:cNvPr id="18434" name="Picture 2" descr="http://www.neurosciencemarketing.com/blog/wp-content/uploads/2007/08/wine-spill.jpg"/>
          <p:cNvPicPr>
            <a:picLocks noChangeAspect="1" noChangeArrowheads="1"/>
          </p:cNvPicPr>
          <p:nvPr/>
        </p:nvPicPr>
        <p:blipFill>
          <a:blip r:embed="rId2" cstate="print"/>
          <a:srcRect/>
          <a:stretch>
            <a:fillRect/>
          </a:stretch>
        </p:blipFill>
        <p:spPr bwMode="auto">
          <a:xfrm>
            <a:off x="7540009" y="4548384"/>
            <a:ext cx="4651991" cy="2309616"/>
          </a:xfrm>
          <a:prstGeom prst="rect">
            <a:avLst/>
          </a:prstGeom>
          <a:noFill/>
        </p:spPr>
      </p:pic>
    </p:spTree>
    <p:extLst>
      <p:ext uri="{BB962C8B-B14F-4D97-AF65-F5344CB8AC3E}">
        <p14:creationId xmlns:p14="http://schemas.microsoft.com/office/powerpoint/2010/main" val="2194974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4697</TotalTime>
  <Words>1501</Words>
  <Application>Microsoft Office PowerPoint</Application>
  <PresentationFormat>Widescreen</PresentationFormat>
  <Paragraphs>200</Paragraphs>
  <Slides>26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Wilson</dc:creator>
  <cp:lastModifiedBy>Michael Wilson</cp:lastModifiedBy>
  <cp:revision>327</cp:revision>
  <cp:lastPrinted>2017-11-24T08:15:18Z</cp:lastPrinted>
  <dcterms:created xsi:type="dcterms:W3CDTF">2013-12-06T10:07:58Z</dcterms:created>
  <dcterms:modified xsi:type="dcterms:W3CDTF">2018-07-29T17:32:21Z</dcterms:modified>
</cp:coreProperties>
</file>