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43"/>
  </p:notesMasterIdLst>
  <p:sldIdLst>
    <p:sldId id="256" r:id="rId3"/>
    <p:sldId id="266" r:id="rId4"/>
    <p:sldId id="258" r:id="rId5"/>
    <p:sldId id="274" r:id="rId6"/>
    <p:sldId id="284" r:id="rId7"/>
    <p:sldId id="269" r:id="rId8"/>
    <p:sldId id="296" r:id="rId9"/>
    <p:sldId id="297" r:id="rId10"/>
    <p:sldId id="298" r:id="rId11"/>
    <p:sldId id="299" r:id="rId12"/>
    <p:sldId id="300" r:id="rId13"/>
    <p:sldId id="317" r:id="rId14"/>
    <p:sldId id="303" r:id="rId15"/>
    <p:sldId id="318" r:id="rId16"/>
    <p:sldId id="304" r:id="rId17"/>
    <p:sldId id="301" r:id="rId18"/>
    <p:sldId id="302" r:id="rId19"/>
    <p:sldId id="291" r:id="rId20"/>
    <p:sldId id="306" r:id="rId21"/>
    <p:sldId id="305" r:id="rId22"/>
    <p:sldId id="308" r:id="rId23"/>
    <p:sldId id="307" r:id="rId24"/>
    <p:sldId id="309" r:id="rId25"/>
    <p:sldId id="310" r:id="rId26"/>
    <p:sldId id="311" r:id="rId27"/>
    <p:sldId id="292" r:id="rId28"/>
    <p:sldId id="312" r:id="rId29"/>
    <p:sldId id="313" r:id="rId30"/>
    <p:sldId id="314" r:id="rId31"/>
    <p:sldId id="315" r:id="rId32"/>
    <p:sldId id="316" r:id="rId33"/>
    <p:sldId id="286" r:id="rId34"/>
    <p:sldId id="287" r:id="rId35"/>
    <p:sldId id="288" r:id="rId36"/>
    <p:sldId id="289" r:id="rId37"/>
    <p:sldId id="293" r:id="rId38"/>
    <p:sldId id="294" r:id="rId39"/>
    <p:sldId id="295" r:id="rId40"/>
    <p:sldId id="263"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95" autoAdjust="0"/>
  </p:normalViewPr>
  <p:slideViewPr>
    <p:cSldViewPr snapToGrid="0">
      <p:cViewPr varScale="1">
        <p:scale>
          <a:sx n="71" d="100"/>
          <a:sy n="71" d="100"/>
        </p:scale>
        <p:origin x="106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10/02/2019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3 actually – but the business one is number 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Very similar facial features</a:t>
            </a:r>
          </a:p>
          <a:p>
            <a:r>
              <a:rPr lang="en-GB" dirty="0" smtClean="0"/>
              <a:t>Need to understand</a:t>
            </a:r>
            <a:r>
              <a:rPr lang="en-GB" baseline="0" dirty="0" smtClean="0"/>
              <a:t> a diverse marketplace or become out of touch with consumers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11</a:t>
            </a:fld>
            <a:endParaRPr lang="en-GB"/>
          </a:p>
        </p:txBody>
      </p:sp>
    </p:spTree>
    <p:extLst>
      <p:ext uri="{BB962C8B-B14F-4D97-AF65-F5344CB8AC3E}">
        <p14:creationId xmlns:p14="http://schemas.microsoft.com/office/powerpoint/2010/main" val="176204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a:t>
            </a:r>
            <a:r>
              <a:rPr lang="en-GB" baseline="0" dirty="0" smtClean="0"/>
              <a:t> – they are all white</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13</a:t>
            </a:fld>
            <a:endParaRPr lang="en-GB"/>
          </a:p>
        </p:txBody>
      </p:sp>
    </p:spTree>
    <p:extLst>
      <p:ext uri="{BB962C8B-B14F-4D97-AF65-F5344CB8AC3E}">
        <p14:creationId xmlns:p14="http://schemas.microsoft.com/office/powerpoint/2010/main" val="3853711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a:t>
            </a:r>
            <a:r>
              <a:rPr lang="en-GB" baseline="0" dirty="0" smtClean="0"/>
              <a:t> – they are all white</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14</a:t>
            </a:fld>
            <a:endParaRPr lang="en-GB"/>
          </a:p>
        </p:txBody>
      </p:sp>
    </p:spTree>
    <p:extLst>
      <p:ext uri="{BB962C8B-B14F-4D97-AF65-F5344CB8AC3E}">
        <p14:creationId xmlns:p14="http://schemas.microsoft.com/office/powerpoint/2010/main" val="308397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Correct at time of writing – my 15 year old football mad son helped me make this slide, so I really hope its correct!</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15</a:t>
            </a:fld>
            <a:endParaRPr lang="en-GB"/>
          </a:p>
        </p:txBody>
      </p:sp>
    </p:spTree>
    <p:extLst>
      <p:ext uri="{BB962C8B-B14F-4D97-AF65-F5344CB8AC3E}">
        <p14:creationId xmlns:p14="http://schemas.microsoft.com/office/powerpoint/2010/main" val="2949383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91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1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6 mark legacy question – no 6 mark</a:t>
            </a:r>
            <a:r>
              <a:rPr lang="en-GB" baseline="0" dirty="0" smtClean="0"/>
              <a:t> questions on the real papers but good practice</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34</a:t>
            </a:fld>
            <a:endParaRPr lang="en-GB"/>
          </a:p>
        </p:txBody>
      </p:sp>
    </p:spTree>
    <p:extLst>
      <p:ext uri="{BB962C8B-B14F-4D97-AF65-F5344CB8AC3E}">
        <p14:creationId xmlns:p14="http://schemas.microsoft.com/office/powerpoint/2010/main" val="410187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10/02/2019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10/02/2019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10/02/2019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10/02/2019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10/02/2019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10/02/2019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10/02/2019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10/02/2019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PSt_op3fQck"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guardian.com/fashion/2017/aug/22/naomi-campbell-criticises-lack-diversity-vogue"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www.theguardian.com/fashion/2017/aug/22/naomi-campbell-criticises-lack-diversity-vogu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bbc.co.uk/news/world-us-canada-41096514" TargetMode="Externa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www.bbc.co.uk/news/av/uk-politics-39936187/kim-cattrall-hollywood-ageism-will-not-hold-me-bac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ShKF0yU5mWk&amp;list=PLAA214B8BE9016835"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nichedrinks.com/"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www.youtube.com/watch?v=SXcpY02QCfU"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KhBgy9SRJMA" TargetMode="Externa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https://www.bugatti.com/veyron/veyron-164-super-sport/#super_sport" TargetMode="External"/><Relationship Id="rId2" Type="http://schemas.openxmlformats.org/officeDocument/2006/relationships/hyperlink" Target="https://www.rolex.com/watches.html" TargetMode="External"/><Relationship Id="rId1" Type="http://schemas.openxmlformats.org/officeDocument/2006/relationships/slideLayout" Target="../slideLayouts/slideLayout4.xml"/><Relationship Id="rId5" Type="http://schemas.openxmlformats.org/officeDocument/2006/relationships/hyperlink" Target="http://www.dailymail.co.uk/news/article-3207184/World-s-expensive-dollhouse-crafted-13-years-carpenters-goldsmiths-glassblowers-worth-8-5-MILLION-goes-display-time.html"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ThRuKo4CO04"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independent.co.uk/life-style/motoring/motoring-news/the-ferraris-so-exclusive-you-have-to-be-invited-to-buy-one-9821313.html"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qsS-TIt5D1c" TargetMode="Externa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4.3.2 Niche markets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Cultural diversity</a:t>
            </a:r>
            <a:endParaRPr lang="en-GB" dirty="0"/>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The phrase 'Cultural Diversity' means a range of different societies or people of different origins, religions and traditions all living and interacting together. </a:t>
            </a:r>
          </a:p>
          <a:p>
            <a:r>
              <a:rPr lang="en-GB" dirty="0"/>
              <a:t>In Britain today there is an estimated 'ethnic minority' population of just over 4 million. </a:t>
            </a:r>
          </a:p>
        </p:txBody>
      </p:sp>
      <p:pic>
        <p:nvPicPr>
          <p:cNvPr id="7" name="Content Placeholder 6">
            <a:hlinkClick r:id="rId2"/>
          </p:cNvPr>
          <p:cNvPicPr>
            <a:picLocks noGrp="1" noChangeAspect="1"/>
          </p:cNvPicPr>
          <p:nvPr>
            <p:ph sz="half" idx="2"/>
          </p:nvPr>
        </p:nvPicPr>
        <p:blipFill>
          <a:blip r:embed="rId3"/>
          <a:stretch>
            <a:fillRect/>
          </a:stretch>
        </p:blipFill>
        <p:spPr>
          <a:xfrm>
            <a:off x="6172200" y="2399367"/>
            <a:ext cx="5181600" cy="3203854"/>
          </a:xfrm>
          <a:prstGeom prst="rect">
            <a:avLst/>
          </a:prstGeom>
        </p:spPr>
      </p:pic>
    </p:spTree>
    <p:extLst>
      <p:ext uri="{BB962C8B-B14F-4D97-AF65-F5344CB8AC3E}">
        <p14:creationId xmlns:p14="http://schemas.microsoft.com/office/powerpoint/2010/main" val="1778790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Culture diversity example - discussion</a:t>
            </a:r>
            <a:endParaRPr lang="en-GB" dirty="0"/>
          </a:p>
        </p:txBody>
      </p:sp>
      <p:pic>
        <p:nvPicPr>
          <p:cNvPr id="5" name="Picture 4"/>
          <p:cNvPicPr>
            <a:picLocks noChangeAspect="1"/>
          </p:cNvPicPr>
          <p:nvPr/>
        </p:nvPicPr>
        <p:blipFill rotWithShape="1">
          <a:blip r:embed="rId3"/>
          <a:srcRect b="43748"/>
          <a:stretch/>
        </p:blipFill>
        <p:spPr>
          <a:xfrm>
            <a:off x="838200" y="2379072"/>
            <a:ext cx="6153150" cy="2989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288695" y="2769703"/>
            <a:ext cx="3790122"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smtClean="0">
                <a:latin typeface="Arial Black" panose="020B0A04020102020204" pitchFamily="34" charset="0"/>
              </a:rPr>
              <a:t>Why are these images of women considered to not be diverse?</a:t>
            </a:r>
          </a:p>
          <a:p>
            <a:endParaRPr lang="en-GB" dirty="0">
              <a:latin typeface="Arial Black" panose="020B0A04020102020204" pitchFamily="34" charset="0"/>
            </a:endParaRPr>
          </a:p>
          <a:p>
            <a:r>
              <a:rPr lang="en-GB" dirty="0" smtClean="0">
                <a:latin typeface="Arial Black" panose="020B0A04020102020204" pitchFamily="34" charset="0"/>
              </a:rPr>
              <a:t>Why is diversity in marketing important?</a:t>
            </a:r>
            <a:endParaRPr lang="en-GB" dirty="0">
              <a:latin typeface="Arial Black" panose="020B0A04020102020204" pitchFamily="34" charset="0"/>
            </a:endParaRPr>
          </a:p>
        </p:txBody>
      </p:sp>
    </p:spTree>
    <p:extLst>
      <p:ext uri="{BB962C8B-B14F-4D97-AF65-F5344CB8AC3E}">
        <p14:creationId xmlns:p14="http://schemas.microsoft.com/office/powerpoint/2010/main" val="67843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0063" y="720090"/>
            <a:ext cx="6153150" cy="5314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8896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Vogue again</a:t>
            </a:r>
            <a:endParaRPr lang="en-GB" dirty="0"/>
          </a:p>
        </p:txBody>
      </p:sp>
      <p:pic>
        <p:nvPicPr>
          <p:cNvPr id="3" name="Picture 2">
            <a:hlinkClick r:id="rId3"/>
          </p:cNvPr>
          <p:cNvPicPr>
            <a:picLocks noChangeAspect="1"/>
          </p:cNvPicPr>
          <p:nvPr/>
        </p:nvPicPr>
        <p:blipFill rotWithShape="1">
          <a:blip r:embed="rId4"/>
          <a:srcRect l="1269" t="6344" r="36844" b="-6344"/>
          <a:stretch/>
        </p:blipFill>
        <p:spPr>
          <a:xfrm>
            <a:off x="554926" y="63195"/>
            <a:ext cx="7008470" cy="6794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7946922" y="2246760"/>
            <a:ext cx="3710609" cy="20275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latin typeface="Arial Black" panose="020B0A04020102020204" pitchFamily="34" charset="0"/>
              </a:rPr>
              <a:t>What do you notice about this photo of the Vogue magazine staff?</a:t>
            </a:r>
            <a:endParaRPr lang="en-GB" dirty="0">
              <a:latin typeface="Arial Black" panose="020B0A04020102020204" pitchFamily="34" charset="0"/>
            </a:endParaRPr>
          </a:p>
        </p:txBody>
      </p:sp>
    </p:spTree>
    <p:extLst>
      <p:ext uri="{BB962C8B-B14F-4D97-AF65-F5344CB8AC3E}">
        <p14:creationId xmlns:p14="http://schemas.microsoft.com/office/powerpoint/2010/main" val="2979795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Vogue again</a:t>
            </a:r>
            <a:endParaRPr lang="en-GB" dirty="0"/>
          </a:p>
        </p:txBody>
      </p:sp>
      <p:pic>
        <p:nvPicPr>
          <p:cNvPr id="3" name="Picture 2">
            <a:hlinkClick r:id="rId3"/>
          </p:cNvPr>
          <p:cNvPicPr>
            <a:picLocks noChangeAspect="1"/>
          </p:cNvPicPr>
          <p:nvPr/>
        </p:nvPicPr>
        <p:blipFill>
          <a:blip r:embed="rId4"/>
          <a:stretch>
            <a:fillRect/>
          </a:stretch>
        </p:blipFill>
        <p:spPr>
          <a:xfrm>
            <a:off x="149976" y="63195"/>
            <a:ext cx="11324675" cy="6794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993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56" y="64132"/>
            <a:ext cx="4152901" cy="1325563"/>
          </a:xfrm>
          <a:solidFill>
            <a:srgbClr val="C00000"/>
          </a:solidFill>
        </p:spPr>
        <p:txBody>
          <a:bodyPr/>
          <a:lstStyle/>
          <a:p>
            <a:r>
              <a:rPr lang="en-GB" dirty="0" smtClean="0">
                <a:solidFill>
                  <a:schemeClr val="bg1"/>
                </a:solidFill>
              </a:rPr>
              <a:t>Diversity positive example</a:t>
            </a:r>
            <a:endParaRPr lang="en-GB" dirty="0">
              <a:solidFill>
                <a:schemeClr val="bg1"/>
              </a:solidFill>
            </a:endParaRPr>
          </a:p>
        </p:txBody>
      </p:sp>
      <p:pic>
        <p:nvPicPr>
          <p:cNvPr id="3" name="Picture 2"/>
          <p:cNvPicPr>
            <a:picLocks noChangeAspect="1"/>
          </p:cNvPicPr>
          <p:nvPr/>
        </p:nvPicPr>
        <p:blipFill>
          <a:blip r:embed="rId3"/>
          <a:stretch>
            <a:fillRect/>
          </a:stretch>
        </p:blipFill>
        <p:spPr>
          <a:xfrm>
            <a:off x="1393371" y="1861113"/>
            <a:ext cx="8708571" cy="4898571"/>
          </a:xfrm>
          <a:prstGeom prst="rect">
            <a:avLst/>
          </a:prstGeom>
        </p:spPr>
      </p:pic>
      <p:sp>
        <p:nvSpPr>
          <p:cNvPr id="4" name="Rounded Rectangular Callout 3"/>
          <p:cNvSpPr/>
          <p:nvPr/>
        </p:nvSpPr>
        <p:spPr>
          <a:xfrm>
            <a:off x="1698171" y="1440316"/>
            <a:ext cx="1643742" cy="500743"/>
          </a:xfrm>
          <a:prstGeom prst="wedgeRoundRectCallout">
            <a:avLst>
              <a:gd name="adj1" fmla="val 5657"/>
              <a:gd name="adj2" fmla="val 101630"/>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Swedish and 35 years old</a:t>
            </a:r>
          </a:p>
        </p:txBody>
      </p:sp>
      <p:sp>
        <p:nvSpPr>
          <p:cNvPr id="5" name="Rounded Rectangular Callout 4"/>
          <p:cNvSpPr/>
          <p:nvPr/>
        </p:nvSpPr>
        <p:spPr>
          <a:xfrm>
            <a:off x="3058885" y="2042769"/>
            <a:ext cx="1426027" cy="330315"/>
          </a:xfrm>
          <a:prstGeom prst="wedgeRoundRectCallout">
            <a:avLst>
              <a:gd name="adj1" fmla="val 5657"/>
              <a:gd name="adj2" fmla="val 101630"/>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Argentinian</a:t>
            </a:r>
            <a:endParaRPr lang="en-GB" dirty="0"/>
          </a:p>
        </p:txBody>
      </p:sp>
      <p:sp>
        <p:nvSpPr>
          <p:cNvPr id="6" name="Rounded Rectangular Callout 5"/>
          <p:cNvSpPr/>
          <p:nvPr/>
        </p:nvSpPr>
        <p:spPr>
          <a:xfrm>
            <a:off x="8251370" y="1690687"/>
            <a:ext cx="1306285" cy="352082"/>
          </a:xfrm>
          <a:prstGeom prst="wedgeRoundRectCallout">
            <a:avLst>
              <a:gd name="adj1" fmla="val 5657"/>
              <a:gd name="adj2" fmla="val 101630"/>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Argentinian</a:t>
            </a:r>
            <a:endParaRPr lang="en-GB" dirty="0"/>
          </a:p>
        </p:txBody>
      </p:sp>
      <p:sp>
        <p:nvSpPr>
          <p:cNvPr id="7" name="Rounded Rectangular Callout 6"/>
          <p:cNvSpPr/>
          <p:nvPr/>
        </p:nvSpPr>
        <p:spPr>
          <a:xfrm>
            <a:off x="6836228" y="183469"/>
            <a:ext cx="1785258" cy="1050019"/>
          </a:xfrm>
          <a:prstGeom prst="wedgeRoundRectCallout">
            <a:avLst>
              <a:gd name="adj1" fmla="val -6978"/>
              <a:gd name="adj2" fmla="val 130171"/>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24, Muslim, Plays for France but is of Guinean decent </a:t>
            </a:r>
            <a:endParaRPr lang="en-GB" dirty="0"/>
          </a:p>
        </p:txBody>
      </p:sp>
      <p:sp>
        <p:nvSpPr>
          <p:cNvPr id="9" name="Rounded Rectangular Callout 8"/>
          <p:cNvSpPr/>
          <p:nvPr/>
        </p:nvSpPr>
        <p:spPr>
          <a:xfrm>
            <a:off x="2454725" y="6075761"/>
            <a:ext cx="1175656" cy="391882"/>
          </a:xfrm>
          <a:prstGeom prst="wedgeRoundRectCallout">
            <a:avLst>
              <a:gd name="adj1" fmla="val 31043"/>
              <a:gd name="adj2" fmla="val -341972"/>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Armenian</a:t>
            </a:r>
            <a:endParaRPr lang="en-GB" dirty="0"/>
          </a:p>
        </p:txBody>
      </p:sp>
      <p:sp>
        <p:nvSpPr>
          <p:cNvPr id="10" name="Rounded Rectangular Callout 9"/>
          <p:cNvSpPr/>
          <p:nvPr/>
        </p:nvSpPr>
        <p:spPr>
          <a:xfrm>
            <a:off x="3897084" y="1298804"/>
            <a:ext cx="1164773" cy="562309"/>
          </a:xfrm>
          <a:prstGeom prst="wedgeRoundRectCallout">
            <a:avLst>
              <a:gd name="adj1" fmla="val 11555"/>
              <a:gd name="adj2" fmla="val 13969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White, British</a:t>
            </a:r>
            <a:endParaRPr lang="en-GB" dirty="0"/>
          </a:p>
        </p:txBody>
      </p:sp>
      <p:sp>
        <p:nvSpPr>
          <p:cNvPr id="11" name="Rounded Rectangular Callout 10"/>
          <p:cNvSpPr/>
          <p:nvPr/>
        </p:nvSpPr>
        <p:spPr>
          <a:xfrm>
            <a:off x="5747657" y="1244717"/>
            <a:ext cx="1289957" cy="798052"/>
          </a:xfrm>
          <a:prstGeom prst="wedgeRoundRectCallout">
            <a:avLst>
              <a:gd name="adj1" fmla="val 42779"/>
              <a:gd name="adj2" fmla="val 6194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Belgian and a Muslim</a:t>
            </a:r>
            <a:endParaRPr lang="en-GB" dirty="0"/>
          </a:p>
        </p:txBody>
      </p:sp>
      <p:sp>
        <p:nvSpPr>
          <p:cNvPr id="12" name="Rounded Rectangular Callout 11"/>
          <p:cNvSpPr/>
          <p:nvPr/>
        </p:nvSpPr>
        <p:spPr>
          <a:xfrm>
            <a:off x="7037614" y="5905334"/>
            <a:ext cx="1164773" cy="562309"/>
          </a:xfrm>
          <a:prstGeom prst="wedgeRoundRectCallout">
            <a:avLst>
              <a:gd name="adj1" fmla="val -9941"/>
              <a:gd name="adj2" fmla="val -206832"/>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Black, British</a:t>
            </a:r>
            <a:endParaRPr lang="en-GB" dirty="0"/>
          </a:p>
        </p:txBody>
      </p:sp>
      <p:sp>
        <p:nvSpPr>
          <p:cNvPr id="13" name="Rounded Rectangular Callout 12"/>
          <p:cNvSpPr/>
          <p:nvPr/>
        </p:nvSpPr>
        <p:spPr>
          <a:xfrm>
            <a:off x="4299857" y="6016500"/>
            <a:ext cx="1045028" cy="536700"/>
          </a:xfrm>
          <a:prstGeom prst="wedgeRoundRectCallout">
            <a:avLst>
              <a:gd name="adj1" fmla="val 15292"/>
              <a:gd name="adj2" fmla="val -23386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Basque</a:t>
            </a:r>
            <a:endParaRPr lang="en-GB" dirty="0"/>
          </a:p>
        </p:txBody>
      </p:sp>
      <p:sp>
        <p:nvSpPr>
          <p:cNvPr id="14" name="Rounded Rectangular Callout 13"/>
          <p:cNvSpPr/>
          <p:nvPr/>
        </p:nvSpPr>
        <p:spPr>
          <a:xfrm>
            <a:off x="5671455" y="5905335"/>
            <a:ext cx="1164773" cy="562309"/>
          </a:xfrm>
          <a:prstGeom prst="wedgeRoundRectCallout">
            <a:avLst>
              <a:gd name="adj1" fmla="val 1274"/>
              <a:gd name="adj2" fmla="val -233934"/>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Dutch</a:t>
            </a:r>
            <a:endParaRPr lang="en-GB" dirty="0"/>
          </a:p>
        </p:txBody>
      </p:sp>
      <p:sp>
        <p:nvSpPr>
          <p:cNvPr id="15" name="Rounded Rectangular Callout 14"/>
          <p:cNvSpPr/>
          <p:nvPr/>
        </p:nvSpPr>
        <p:spPr>
          <a:xfrm>
            <a:off x="5061857" y="3435764"/>
            <a:ext cx="1186543" cy="783755"/>
          </a:xfrm>
          <a:prstGeom prst="wedgeRoundRectCallout">
            <a:avLst>
              <a:gd name="adj1" fmla="val 3461"/>
              <a:gd name="adj2" fmla="val -11580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British, Jamaican decent</a:t>
            </a:r>
            <a:endParaRPr lang="en-GB" dirty="0"/>
          </a:p>
        </p:txBody>
      </p:sp>
    </p:spTree>
    <p:extLst>
      <p:ext uri="{BB962C8B-B14F-4D97-AF65-F5344CB8AC3E}">
        <p14:creationId xmlns:p14="http://schemas.microsoft.com/office/powerpoint/2010/main" val="33189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Diversity issues in the workplace</a:t>
            </a:r>
            <a:endParaRPr lang="en-GB" dirty="0"/>
          </a:p>
        </p:txBody>
      </p:sp>
      <p:sp>
        <p:nvSpPr>
          <p:cNvPr id="3" name="TextBox 2"/>
          <p:cNvSpPr txBox="1"/>
          <p:nvPr/>
        </p:nvSpPr>
        <p:spPr>
          <a:xfrm>
            <a:off x="1139688" y="2318266"/>
            <a:ext cx="1102033" cy="369332"/>
          </a:xfrm>
          <a:prstGeom prst="rect">
            <a:avLst/>
          </a:prstGeom>
          <a:noFill/>
        </p:spPr>
        <p:txBody>
          <a:bodyPr wrap="none" rtlCol="0">
            <a:spAutoFit/>
          </a:bodyPr>
          <a:lstStyle/>
          <a:p>
            <a:r>
              <a:rPr lang="en-GB" dirty="0" smtClean="0">
                <a:latin typeface="Arial Black" panose="020B0A04020102020204" pitchFamily="34" charset="0"/>
              </a:rPr>
              <a:t>Sexism</a:t>
            </a:r>
            <a:endParaRPr lang="en-GB" dirty="0">
              <a:latin typeface="Arial Black" panose="020B0A04020102020204" pitchFamily="34" charset="0"/>
            </a:endParaRPr>
          </a:p>
        </p:txBody>
      </p:sp>
      <p:sp>
        <p:nvSpPr>
          <p:cNvPr id="4" name="TextBox 3"/>
          <p:cNvSpPr txBox="1"/>
          <p:nvPr/>
        </p:nvSpPr>
        <p:spPr>
          <a:xfrm>
            <a:off x="4966798" y="2355429"/>
            <a:ext cx="1120820" cy="369332"/>
          </a:xfrm>
          <a:prstGeom prst="rect">
            <a:avLst/>
          </a:prstGeom>
          <a:noFill/>
        </p:spPr>
        <p:txBody>
          <a:bodyPr wrap="none" rtlCol="0">
            <a:spAutoFit/>
          </a:bodyPr>
          <a:lstStyle/>
          <a:p>
            <a:r>
              <a:rPr lang="en-GB" dirty="0" smtClean="0">
                <a:latin typeface="Arial Black" panose="020B0A04020102020204" pitchFamily="34" charset="0"/>
              </a:rPr>
              <a:t>Ageism</a:t>
            </a:r>
            <a:endParaRPr lang="en-GB" dirty="0">
              <a:latin typeface="Arial Black" panose="020B0A04020102020204" pitchFamily="34" charset="0"/>
            </a:endParaRPr>
          </a:p>
        </p:txBody>
      </p:sp>
      <p:sp>
        <p:nvSpPr>
          <p:cNvPr id="5" name="TextBox 4"/>
          <p:cNvSpPr txBox="1"/>
          <p:nvPr/>
        </p:nvSpPr>
        <p:spPr>
          <a:xfrm>
            <a:off x="8375374" y="2318266"/>
            <a:ext cx="2014526" cy="369332"/>
          </a:xfrm>
          <a:prstGeom prst="rect">
            <a:avLst/>
          </a:prstGeom>
          <a:noFill/>
        </p:spPr>
        <p:txBody>
          <a:bodyPr wrap="none" rtlCol="0">
            <a:spAutoFit/>
          </a:bodyPr>
          <a:lstStyle/>
          <a:p>
            <a:r>
              <a:rPr lang="en-GB" dirty="0" smtClean="0">
                <a:latin typeface="Arial Black" panose="020B0A04020102020204" pitchFamily="34" charset="0"/>
              </a:rPr>
              <a:t>Discrimination</a:t>
            </a:r>
            <a:endParaRPr lang="en-GB" dirty="0">
              <a:latin typeface="Arial Black" panose="020B0A04020102020204" pitchFamily="34" charset="0"/>
            </a:endParaRPr>
          </a:p>
        </p:txBody>
      </p:sp>
      <p:pic>
        <p:nvPicPr>
          <p:cNvPr id="6" name="Picture 5">
            <a:hlinkClick r:id="rId2"/>
          </p:cNvPr>
          <p:cNvPicPr>
            <a:picLocks noChangeAspect="1"/>
          </p:cNvPicPr>
          <p:nvPr/>
        </p:nvPicPr>
        <p:blipFill>
          <a:blip r:embed="rId3"/>
          <a:stretch>
            <a:fillRect/>
          </a:stretch>
        </p:blipFill>
        <p:spPr>
          <a:xfrm>
            <a:off x="347870" y="2744183"/>
            <a:ext cx="3173614" cy="3568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4"/>
          </p:cNvPr>
          <p:cNvPicPr>
            <a:picLocks noChangeAspect="1"/>
          </p:cNvPicPr>
          <p:nvPr/>
        </p:nvPicPr>
        <p:blipFill>
          <a:blip r:embed="rId5"/>
          <a:stretch>
            <a:fillRect/>
          </a:stretch>
        </p:blipFill>
        <p:spPr>
          <a:xfrm>
            <a:off x="3711832" y="3389501"/>
            <a:ext cx="3823919" cy="2277873"/>
          </a:xfrm>
          <a:prstGeom prst="rect">
            <a:avLst/>
          </a:prstGeom>
        </p:spPr>
      </p:pic>
      <p:pic>
        <p:nvPicPr>
          <p:cNvPr id="8" name="Picture 7"/>
          <p:cNvPicPr>
            <a:picLocks noChangeAspect="1"/>
          </p:cNvPicPr>
          <p:nvPr/>
        </p:nvPicPr>
        <p:blipFill>
          <a:blip r:embed="rId6"/>
          <a:stretch>
            <a:fillRect/>
          </a:stretch>
        </p:blipFill>
        <p:spPr>
          <a:xfrm rot="19794871">
            <a:off x="7785847" y="3627071"/>
            <a:ext cx="3865718" cy="1277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080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Diversity embraced – marketing example</a:t>
            </a:r>
            <a:endParaRPr lang="en-GB" dirty="0"/>
          </a:p>
        </p:txBody>
      </p:sp>
      <p:pic>
        <p:nvPicPr>
          <p:cNvPr id="3" name="Picture 2">
            <a:hlinkClick r:id="rId2"/>
          </p:cNvPr>
          <p:cNvPicPr>
            <a:picLocks noChangeAspect="1"/>
          </p:cNvPicPr>
          <p:nvPr/>
        </p:nvPicPr>
        <p:blipFill>
          <a:blip r:embed="rId3"/>
          <a:stretch>
            <a:fillRect/>
          </a:stretch>
        </p:blipFill>
        <p:spPr>
          <a:xfrm>
            <a:off x="2281652" y="2014329"/>
            <a:ext cx="7084220" cy="4338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1758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Features of global marketing</a:t>
            </a:r>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77421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Global niche market defined</a:t>
            </a:r>
            <a:endParaRPr lang="en-GB" dirty="0"/>
          </a:p>
        </p:txBody>
      </p:sp>
      <p:sp>
        <p:nvSpPr>
          <p:cNvPr id="5" name="Content Placeholder 4"/>
          <p:cNvSpPr>
            <a:spLocks noGrp="1"/>
          </p:cNvSpPr>
          <p:nvPr>
            <p:ph idx="1"/>
          </p:nvPr>
        </p:nvSpPr>
        <p:spPr>
          <a:xfrm>
            <a:off x="838200" y="1825625"/>
            <a:ext cx="10369731" cy="4773658"/>
          </a:xfrm>
        </p:spPr>
        <p:style>
          <a:lnRef idx="2">
            <a:schemeClr val="accent2"/>
          </a:lnRef>
          <a:fillRef idx="1">
            <a:schemeClr val="lt1"/>
          </a:fillRef>
          <a:effectRef idx="0">
            <a:schemeClr val="accent2"/>
          </a:effectRef>
          <a:fontRef idx="minor">
            <a:schemeClr val="dk1"/>
          </a:fontRef>
        </p:style>
        <p:txBody>
          <a:bodyPr/>
          <a:lstStyle/>
          <a:p>
            <a:r>
              <a:rPr lang="en-GB" dirty="0"/>
              <a:t>A global niche market is a very small market in each country, but the combination of all the countries together make enough demand to make the business profitable</a:t>
            </a:r>
          </a:p>
          <a:p>
            <a:r>
              <a:rPr lang="en-GB" dirty="0"/>
              <a:t>A global market niche is a subset of a global market</a:t>
            </a:r>
          </a:p>
          <a:p>
            <a:r>
              <a:rPr lang="en-GB" dirty="0"/>
              <a:t>A global market niche is highly specialised and is characterised by very loyal customers and premium prices</a:t>
            </a:r>
          </a:p>
          <a:p>
            <a:endParaRPr lang="en-GB" dirty="0"/>
          </a:p>
        </p:txBody>
      </p:sp>
      <p:pic>
        <p:nvPicPr>
          <p:cNvPr id="6" name="Picture 5"/>
          <p:cNvPicPr>
            <a:picLocks noChangeAspect="1"/>
          </p:cNvPicPr>
          <p:nvPr/>
        </p:nvPicPr>
        <p:blipFill>
          <a:blip r:embed="rId2"/>
          <a:stretch>
            <a:fillRect/>
          </a:stretch>
        </p:blipFill>
        <p:spPr>
          <a:xfrm>
            <a:off x="5088120" y="4544306"/>
            <a:ext cx="2311849" cy="2054977"/>
          </a:xfrm>
          <a:prstGeom prst="rect">
            <a:avLst/>
          </a:prstGeom>
        </p:spPr>
      </p:pic>
      <p:sp>
        <p:nvSpPr>
          <p:cNvPr id="7" name="TextBox 6"/>
          <p:cNvSpPr txBox="1"/>
          <p:nvPr/>
        </p:nvSpPr>
        <p:spPr>
          <a:xfrm>
            <a:off x="3306669" y="5821063"/>
            <a:ext cx="5874750" cy="369332"/>
          </a:xfrm>
          <a:prstGeom prst="rect">
            <a:avLst/>
          </a:prstGeom>
          <a:noFill/>
        </p:spPr>
        <p:txBody>
          <a:bodyPr wrap="none" rtlCol="0">
            <a:spAutoFit/>
          </a:bodyPr>
          <a:lstStyle/>
          <a:p>
            <a:r>
              <a:rPr lang="en-GB" dirty="0" smtClean="0">
                <a:latin typeface="Arial Black" panose="020B0A04020102020204" pitchFamily="34" charset="0"/>
              </a:rPr>
              <a:t>Niche market is a subset of the mass market</a:t>
            </a:r>
            <a:endParaRPr lang="en-GB" dirty="0">
              <a:latin typeface="Arial Black" panose="020B0A04020102020204" pitchFamily="34" charset="0"/>
            </a:endParaRPr>
          </a:p>
        </p:txBody>
      </p:sp>
    </p:spTree>
    <p:extLst>
      <p:ext uri="{BB962C8B-B14F-4D97-AF65-F5344CB8AC3E}">
        <p14:creationId xmlns:p14="http://schemas.microsoft.com/office/powerpoint/2010/main" val="1782774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166241"/>
            <a:ext cx="10515600" cy="3670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2812" y="113459"/>
            <a:ext cx="4990199"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niche markets</a:t>
            </a:r>
            <a:endParaRPr lang="en-GB" dirty="0"/>
          </a:p>
        </p:txBody>
      </p:sp>
      <p:pic>
        <p:nvPicPr>
          <p:cNvPr id="7" name="Picture 6"/>
          <p:cNvPicPr>
            <a:picLocks noChangeAspect="1"/>
          </p:cNvPicPr>
          <p:nvPr/>
        </p:nvPicPr>
        <p:blipFill>
          <a:blip r:embed="rId2"/>
          <a:stretch>
            <a:fillRect/>
          </a:stretch>
        </p:blipFill>
        <p:spPr>
          <a:xfrm>
            <a:off x="555308" y="1522911"/>
            <a:ext cx="4228416" cy="3758592"/>
          </a:xfrm>
          <a:prstGeom prst="rect">
            <a:avLst/>
          </a:prstGeom>
        </p:spPr>
      </p:pic>
      <p:sp>
        <p:nvSpPr>
          <p:cNvPr id="8" name="TextBox 7"/>
          <p:cNvSpPr txBox="1"/>
          <p:nvPr/>
        </p:nvSpPr>
        <p:spPr>
          <a:xfrm>
            <a:off x="555308" y="1669821"/>
            <a:ext cx="630557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A niche market in one country can be very small</a:t>
            </a:r>
            <a:endParaRPr lang="en-GB" dirty="0">
              <a:latin typeface="Arial Black" panose="020B0A040201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674821">
            <a:off x="2931631" y="1580607"/>
            <a:ext cx="2134248" cy="2129246"/>
          </a:xfrm>
          <a:prstGeom prst="rect">
            <a:avLst/>
          </a:prstGeom>
        </p:spPr>
      </p:pic>
      <p:pic>
        <p:nvPicPr>
          <p:cNvPr id="10" name="Picture 9"/>
          <p:cNvPicPr>
            <a:picLocks noChangeAspect="1"/>
          </p:cNvPicPr>
          <p:nvPr/>
        </p:nvPicPr>
        <p:blipFill>
          <a:blip r:embed="rId4"/>
          <a:stretch>
            <a:fillRect/>
          </a:stretch>
        </p:blipFill>
        <p:spPr>
          <a:xfrm>
            <a:off x="6560276" y="2060020"/>
            <a:ext cx="4699907" cy="3602937"/>
          </a:xfrm>
          <a:prstGeom prst="rect">
            <a:avLst/>
          </a:prstGeom>
        </p:spPr>
      </p:pic>
      <p:sp>
        <p:nvSpPr>
          <p:cNvPr id="11" name="TextBox 10"/>
          <p:cNvSpPr txBox="1"/>
          <p:nvPr/>
        </p:nvSpPr>
        <p:spPr>
          <a:xfrm>
            <a:off x="6016804" y="5960789"/>
            <a:ext cx="578685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smtClean="0">
                <a:latin typeface="Arial Black" panose="020B0A04020102020204" pitchFamily="34" charset="0"/>
              </a:rPr>
              <a:t>Niche markets in many countries can build up to a significant market where a business can enjoy high demand</a:t>
            </a:r>
            <a:endParaRPr lang="en-GB" dirty="0">
              <a:latin typeface="Arial Black" panose="020B0A040201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034443">
            <a:off x="5493152" y="3500271"/>
            <a:ext cx="2134248" cy="212924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34443">
            <a:off x="7375218" y="4483031"/>
            <a:ext cx="1682251" cy="167830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9254209" y="3136877"/>
            <a:ext cx="3830583" cy="1817242"/>
          </a:xfrm>
          <a:prstGeom prst="rect">
            <a:avLst/>
          </a:prstGeom>
        </p:spPr>
      </p:pic>
    </p:spTree>
    <p:extLst>
      <p:ext uri="{BB962C8B-B14F-4D97-AF65-F5344CB8AC3E}">
        <p14:creationId xmlns:p14="http://schemas.microsoft.com/office/powerpoint/2010/main" val="235120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Global niche markets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a:t>All businesses have fixed costs, </a:t>
            </a:r>
            <a:r>
              <a:rPr lang="en-GB" dirty="0" smtClean="0"/>
              <a:t>in a niche </a:t>
            </a:r>
            <a:r>
              <a:rPr lang="en-GB" dirty="0"/>
              <a:t>business the fixed costs are higher</a:t>
            </a:r>
          </a:p>
          <a:p>
            <a:r>
              <a:rPr lang="en-GB" dirty="0"/>
              <a:t>If the business is selling in a niche then why not sell to this niche across the world and reduce the average costs and spread the fixed costs over more units sold</a:t>
            </a:r>
          </a:p>
          <a:p>
            <a:r>
              <a:rPr lang="en-GB" dirty="0" smtClean="0"/>
              <a:t>For example Niche Drinks – click the graphic</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388769" y="1825625"/>
            <a:ext cx="4748461"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10380166" y="227602"/>
            <a:ext cx="1514127" cy="1598023"/>
          </a:xfrm>
          <a:prstGeom prst="rect">
            <a:avLst/>
          </a:prstGeom>
        </p:spPr>
      </p:pic>
    </p:spTree>
    <p:extLst>
      <p:ext uri="{BB962C8B-B14F-4D97-AF65-F5344CB8AC3E}">
        <p14:creationId xmlns:p14="http://schemas.microsoft.com/office/powerpoint/2010/main" val="637753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53149"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en-GB" dirty="0" smtClean="0"/>
              <a:t>Global niche example Harley Davidson</a:t>
            </a:r>
            <a:endParaRPr lang="en-GB" dirty="0"/>
          </a:p>
        </p:txBody>
      </p:sp>
      <p:sp>
        <p:nvSpPr>
          <p:cNvPr id="3" name="Content Placeholder 2"/>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GB" sz="2400" dirty="0" smtClean="0"/>
              <a:t>Harley Davidson Motor Cycles sell a way of life and not just a motorbike</a:t>
            </a:r>
          </a:p>
          <a:p>
            <a:r>
              <a:rPr lang="en-GB" sz="2400" dirty="0" smtClean="0"/>
              <a:t>The customers for Harleys are a subculture in that they are united for their love of the product and the lifestyle it projects</a:t>
            </a:r>
          </a:p>
          <a:p>
            <a:r>
              <a:rPr lang="en-GB" sz="2400" dirty="0" smtClean="0"/>
              <a:t>The product is made in the USA and 38% of their sales are in International markets</a:t>
            </a:r>
          </a:p>
          <a:p>
            <a:r>
              <a:rPr lang="en-GB" sz="2400" dirty="0" smtClean="0"/>
              <a:t>Now over 1million people around the world own a Harley “ bound by the passion to ride”</a:t>
            </a:r>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798" y="1877058"/>
            <a:ext cx="4248472" cy="2124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723" y="365125"/>
            <a:ext cx="1872208" cy="140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07" y="457141"/>
            <a:ext cx="1994298" cy="1310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4">
            <a:hlinkClick r:id="rId5"/>
          </p:cNvPr>
          <p:cNvPicPr>
            <a:picLocks noChangeAspect="1"/>
          </p:cNvPicPr>
          <p:nvPr/>
        </p:nvPicPr>
        <p:blipFill>
          <a:blip r:embed="rId6"/>
          <a:stretch>
            <a:fillRect/>
          </a:stretch>
        </p:blipFill>
        <p:spPr>
          <a:xfrm>
            <a:off x="6355963" y="4001294"/>
            <a:ext cx="4534142" cy="2558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7510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Selling in a global market niche</a:t>
            </a:r>
            <a:endParaRPr lang="en-GB" dirty="0"/>
          </a:p>
        </p:txBody>
      </p:sp>
      <p:sp>
        <p:nvSpPr>
          <p:cNvPr id="4" name="Text Placeholder 3"/>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r>
              <a:rPr lang="en-GB" dirty="0" smtClean="0"/>
              <a:t>Advantages	</a:t>
            </a:r>
            <a:endParaRPr lang="en-GB" dirty="0"/>
          </a:p>
        </p:txBody>
      </p:sp>
      <p:sp>
        <p:nvSpPr>
          <p:cNvPr id="5" name="Content Placeholder 4"/>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lstStyle/>
          <a:p>
            <a:endParaRPr lang="en-GB" dirty="0"/>
          </a:p>
        </p:txBody>
      </p:sp>
      <p:sp>
        <p:nvSpPr>
          <p:cNvPr id="6" name="Text Placeholder 5"/>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smtClean="0"/>
              <a:t>Disadvantages</a:t>
            </a:r>
            <a:endParaRPr lang="en-GB" dirty="0"/>
          </a:p>
        </p:txBody>
      </p:sp>
      <p:sp>
        <p:nvSpPr>
          <p:cNvPr id="7" name="Content Placeholder 6"/>
          <p:cNvSpPr>
            <a:spLocks noGrp="1"/>
          </p:cNvSpPr>
          <p:nvPr>
            <p:ph sz="quarter" idx="4"/>
          </p:nvPr>
        </p:nvSpPr>
        <p:spPr/>
        <p:style>
          <a:lnRef idx="2">
            <a:schemeClr val="accent4"/>
          </a:lnRef>
          <a:fillRef idx="1">
            <a:schemeClr val="lt1"/>
          </a:fillRef>
          <a:effectRef idx="0">
            <a:schemeClr val="accent4"/>
          </a:effectRef>
          <a:fontRef idx="minor">
            <a:schemeClr val="dk1"/>
          </a:fontRef>
        </p:style>
        <p:txBody>
          <a:bodyPr/>
          <a:lstStyle/>
          <a:p>
            <a:endParaRPr lang="en-GB" dirty="0"/>
          </a:p>
        </p:txBody>
      </p:sp>
    </p:spTree>
    <p:extLst>
      <p:ext uri="{BB962C8B-B14F-4D97-AF65-F5344CB8AC3E}">
        <p14:creationId xmlns:p14="http://schemas.microsoft.com/office/powerpoint/2010/main" val="1192036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Advantages of selling in a global market niche</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lstStyle/>
          <a:p>
            <a:r>
              <a:rPr lang="en-GB" dirty="0"/>
              <a:t>There is less competition and greater customer loyalty in niche markets. </a:t>
            </a:r>
            <a:endParaRPr lang="en-GB" dirty="0" smtClean="0"/>
          </a:p>
          <a:p>
            <a:r>
              <a:rPr lang="en-GB" dirty="0" smtClean="0"/>
              <a:t>Prices </a:t>
            </a:r>
            <a:r>
              <a:rPr lang="en-GB" dirty="0"/>
              <a:t>are likely to be higher and therefore profits may be greater. </a:t>
            </a:r>
            <a:endParaRPr lang="en-GB" dirty="0" smtClean="0"/>
          </a:p>
          <a:p>
            <a:r>
              <a:rPr lang="en-GB" dirty="0" smtClean="0"/>
              <a:t>Risk </a:t>
            </a:r>
            <a:r>
              <a:rPr lang="en-GB" dirty="0"/>
              <a:t>may be reduced</a:t>
            </a:r>
          </a:p>
          <a:p>
            <a:r>
              <a:rPr lang="en-GB" dirty="0"/>
              <a:t>Specialist products reduce </a:t>
            </a:r>
            <a:r>
              <a:rPr lang="en-GB" dirty="0" err="1"/>
              <a:t>PED</a:t>
            </a:r>
            <a:r>
              <a:rPr lang="en-GB" dirty="0"/>
              <a:t> and premium prices may be possible</a:t>
            </a:r>
          </a:p>
        </p:txBody>
      </p:sp>
      <p:pic>
        <p:nvPicPr>
          <p:cNvPr id="6" name="Content Placeholder 5"/>
          <p:cNvPicPr>
            <a:picLocks noGrp="1" noChangeAspect="1"/>
          </p:cNvPicPr>
          <p:nvPr>
            <p:ph sz="half" idx="2"/>
          </p:nvPr>
        </p:nvPicPr>
        <p:blipFill>
          <a:blip r:embed="rId2"/>
          <a:stretch>
            <a:fillRect/>
          </a:stretch>
        </p:blipFill>
        <p:spPr>
          <a:xfrm>
            <a:off x="6382158" y="2258219"/>
            <a:ext cx="4890352" cy="3254307"/>
          </a:xfrm>
          <a:prstGeom prst="rect">
            <a:avLst/>
          </a:prstGeom>
        </p:spPr>
      </p:pic>
      <p:sp>
        <p:nvSpPr>
          <p:cNvPr id="7" name="TextBox 6"/>
          <p:cNvSpPr txBox="1"/>
          <p:nvPr/>
        </p:nvSpPr>
        <p:spPr>
          <a:xfrm>
            <a:off x="6245300" y="5189360"/>
            <a:ext cx="5027210"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Global golf market is worth $70 billion</a:t>
            </a:r>
          </a:p>
          <a:p>
            <a:r>
              <a:rPr lang="en-GB" dirty="0" smtClean="0">
                <a:latin typeface="Arial Black" panose="020B0A04020102020204" pitchFamily="34" charset="0"/>
              </a:rPr>
              <a:t>worldwide </a:t>
            </a:r>
            <a:endParaRPr lang="en-GB" dirty="0">
              <a:latin typeface="Arial Black" panose="020B0A04020102020204" pitchFamily="34" charset="0"/>
            </a:endParaRPr>
          </a:p>
        </p:txBody>
      </p:sp>
    </p:spTree>
    <p:extLst>
      <p:ext uri="{BB962C8B-B14F-4D97-AF65-F5344CB8AC3E}">
        <p14:creationId xmlns:p14="http://schemas.microsoft.com/office/powerpoint/2010/main" val="3329262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Disadvantages of selling in a global market niche</a:t>
            </a:r>
            <a:endParaRPr lang="en-GB" dirty="0"/>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GB" dirty="0" smtClean="0"/>
              <a:t>Some </a:t>
            </a:r>
            <a:r>
              <a:rPr lang="en-GB" dirty="0"/>
              <a:t>of the possible global economies of scale may not be achievable as each  market will need individual </a:t>
            </a:r>
            <a:r>
              <a:rPr lang="en-GB" dirty="0" smtClean="0"/>
              <a:t>attention </a:t>
            </a:r>
          </a:p>
          <a:p>
            <a:r>
              <a:rPr lang="en-GB" dirty="0" smtClean="0"/>
              <a:t> </a:t>
            </a:r>
            <a:r>
              <a:rPr lang="en-GB" dirty="0"/>
              <a:t>Co-ordination and communications may be more difficult across differing brands and </a:t>
            </a:r>
            <a:r>
              <a:rPr lang="en-GB" dirty="0" smtClean="0"/>
              <a:t>markets</a:t>
            </a:r>
          </a:p>
          <a:p>
            <a:r>
              <a:rPr lang="en-GB" dirty="0"/>
              <a:t>Some products may require unique ingredients or production techniques reducing the scope for economies of </a:t>
            </a:r>
            <a:r>
              <a:rPr lang="en-GB" dirty="0" smtClean="0"/>
              <a:t>scale</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1894540"/>
            <a:ext cx="5181600" cy="4213507"/>
          </a:xfrm>
          <a:prstGeom prst="rect">
            <a:avLst/>
          </a:prstGeom>
        </p:spPr>
      </p:pic>
    </p:spTree>
    <p:extLst>
      <p:ext uri="{BB962C8B-B14F-4D97-AF65-F5344CB8AC3E}">
        <p14:creationId xmlns:p14="http://schemas.microsoft.com/office/powerpoint/2010/main" val="1222182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4Ps on cultural niches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75396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6930"/>
            <a:ext cx="10515600" cy="1325563"/>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smtClean="0"/>
              <a:t>Marketing mix in a global niche market </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89302418"/>
              </p:ext>
            </p:extLst>
          </p:nvPr>
        </p:nvGraphicFramePr>
        <p:xfrm>
          <a:off x="609600" y="1580604"/>
          <a:ext cx="10972800" cy="4441372"/>
        </p:xfrm>
        <a:graphic>
          <a:graphicData uri="http://schemas.openxmlformats.org/drawingml/2006/table">
            <a:tbl>
              <a:tblPr firstRow="1" bandRow="1">
                <a:tableStyleId>{5940675A-B579-460E-94D1-54222C63F5DA}</a:tableStyleId>
              </a:tblPr>
              <a:tblGrid>
                <a:gridCol w="1558834">
                  <a:extLst>
                    <a:ext uri="{9D8B030D-6E8A-4147-A177-3AD203B41FA5}">
                      <a16:colId xmlns:a16="http://schemas.microsoft.com/office/drawing/2014/main" val="3883293719"/>
                    </a:ext>
                  </a:extLst>
                </a:gridCol>
                <a:gridCol w="9413966">
                  <a:extLst>
                    <a:ext uri="{9D8B030D-6E8A-4147-A177-3AD203B41FA5}">
                      <a16:colId xmlns:a16="http://schemas.microsoft.com/office/drawing/2014/main" val="3975360330"/>
                    </a:ext>
                  </a:extLst>
                </a:gridCol>
              </a:tblGrid>
              <a:tr h="1110343">
                <a:tc>
                  <a:txBody>
                    <a:bodyPr/>
                    <a:lstStyle/>
                    <a:p>
                      <a:r>
                        <a:rPr lang="en-GB" dirty="0" smtClean="0">
                          <a:latin typeface="Arial Black" panose="020B0A04020102020204" pitchFamily="34" charset="0"/>
                        </a:rPr>
                        <a:t>Product</a:t>
                      </a:r>
                      <a:endParaRPr lang="en-GB" dirty="0">
                        <a:latin typeface="Arial Black" panose="020B0A04020102020204" pitchFamily="34" charset="0"/>
                      </a:endParaRPr>
                    </a:p>
                  </a:txBody>
                  <a:tcPr/>
                </a:tc>
                <a:tc>
                  <a:txBody>
                    <a:bodyPr/>
                    <a:lstStyle/>
                    <a:p>
                      <a:endParaRPr lang="en-GB" dirty="0" smtClean="0">
                        <a:latin typeface="Arial Black" panose="020B0A04020102020204" pitchFamily="34" charset="0"/>
                      </a:endParaRPr>
                    </a:p>
                    <a:p>
                      <a:endParaRPr lang="en-GB" dirty="0" smtClean="0">
                        <a:latin typeface="Arial Black" panose="020B0A04020102020204" pitchFamily="34" charset="0"/>
                      </a:endParaRPr>
                    </a:p>
                    <a:p>
                      <a:endParaRPr lang="en-GB" dirty="0">
                        <a:latin typeface="Arial Black" panose="020B0A04020102020204" pitchFamily="34" charset="0"/>
                      </a:endParaRPr>
                    </a:p>
                  </a:txBody>
                  <a:tcPr/>
                </a:tc>
                <a:extLst>
                  <a:ext uri="{0D108BD9-81ED-4DB2-BD59-A6C34878D82A}">
                    <a16:rowId xmlns:a16="http://schemas.microsoft.com/office/drawing/2014/main" val="852740074"/>
                  </a:ext>
                </a:extLst>
              </a:tr>
              <a:tr h="1110343">
                <a:tc>
                  <a:txBody>
                    <a:bodyPr/>
                    <a:lstStyle/>
                    <a:p>
                      <a:r>
                        <a:rPr lang="en-GB" dirty="0" smtClean="0">
                          <a:latin typeface="Arial Black" panose="020B0A04020102020204" pitchFamily="34" charset="0"/>
                        </a:rPr>
                        <a:t>Price</a:t>
                      </a:r>
                      <a:endParaRPr lang="en-GB" dirty="0">
                        <a:latin typeface="Arial Black" panose="020B0A04020102020204" pitchFamily="34" charset="0"/>
                      </a:endParaRPr>
                    </a:p>
                  </a:txBody>
                  <a:tcPr/>
                </a:tc>
                <a:tc>
                  <a:txBody>
                    <a:bodyPr/>
                    <a:lstStyle/>
                    <a:p>
                      <a:endParaRPr lang="en-GB" dirty="0" smtClean="0">
                        <a:latin typeface="Arial Black" panose="020B0A04020102020204" pitchFamily="34" charset="0"/>
                      </a:endParaRPr>
                    </a:p>
                    <a:p>
                      <a:endParaRPr lang="en-GB" dirty="0" smtClean="0">
                        <a:latin typeface="Arial Black" panose="020B0A04020102020204" pitchFamily="34" charset="0"/>
                      </a:endParaRPr>
                    </a:p>
                    <a:p>
                      <a:endParaRPr lang="en-GB" dirty="0">
                        <a:latin typeface="Arial Black" panose="020B0A04020102020204" pitchFamily="34" charset="0"/>
                      </a:endParaRPr>
                    </a:p>
                  </a:txBody>
                  <a:tcPr/>
                </a:tc>
                <a:extLst>
                  <a:ext uri="{0D108BD9-81ED-4DB2-BD59-A6C34878D82A}">
                    <a16:rowId xmlns:a16="http://schemas.microsoft.com/office/drawing/2014/main" val="3994954110"/>
                  </a:ext>
                </a:extLst>
              </a:tr>
              <a:tr h="1110343">
                <a:tc>
                  <a:txBody>
                    <a:bodyPr/>
                    <a:lstStyle/>
                    <a:p>
                      <a:r>
                        <a:rPr lang="en-GB" dirty="0" smtClean="0">
                          <a:latin typeface="Arial Black" panose="020B0A04020102020204" pitchFamily="34" charset="0"/>
                        </a:rPr>
                        <a:t>Place </a:t>
                      </a:r>
                      <a:endParaRPr lang="en-GB" dirty="0">
                        <a:latin typeface="Arial Black" panose="020B0A04020102020204" pitchFamily="34" charset="0"/>
                      </a:endParaRPr>
                    </a:p>
                  </a:txBody>
                  <a:tcPr/>
                </a:tc>
                <a:tc>
                  <a:txBody>
                    <a:bodyPr/>
                    <a:lstStyle/>
                    <a:p>
                      <a:endParaRPr lang="en-GB" dirty="0" smtClean="0">
                        <a:latin typeface="Arial Black" panose="020B0A04020102020204" pitchFamily="34" charset="0"/>
                      </a:endParaRPr>
                    </a:p>
                    <a:p>
                      <a:endParaRPr lang="en-GB" dirty="0" smtClean="0">
                        <a:latin typeface="Arial Black" panose="020B0A04020102020204" pitchFamily="34" charset="0"/>
                      </a:endParaRPr>
                    </a:p>
                    <a:p>
                      <a:endParaRPr lang="en-GB" dirty="0">
                        <a:latin typeface="Arial Black" panose="020B0A04020102020204" pitchFamily="34" charset="0"/>
                      </a:endParaRPr>
                    </a:p>
                  </a:txBody>
                  <a:tcPr/>
                </a:tc>
                <a:extLst>
                  <a:ext uri="{0D108BD9-81ED-4DB2-BD59-A6C34878D82A}">
                    <a16:rowId xmlns:a16="http://schemas.microsoft.com/office/drawing/2014/main" val="1435238977"/>
                  </a:ext>
                </a:extLst>
              </a:tr>
              <a:tr h="1110343">
                <a:tc>
                  <a:txBody>
                    <a:bodyPr/>
                    <a:lstStyle/>
                    <a:p>
                      <a:r>
                        <a:rPr lang="en-GB" dirty="0" smtClean="0">
                          <a:latin typeface="Arial Black" panose="020B0A04020102020204" pitchFamily="34" charset="0"/>
                        </a:rPr>
                        <a:t>Promotion</a:t>
                      </a:r>
                      <a:endParaRPr lang="en-GB" dirty="0">
                        <a:latin typeface="Arial Black" panose="020B0A04020102020204" pitchFamily="34" charset="0"/>
                      </a:endParaRPr>
                    </a:p>
                  </a:txBody>
                  <a:tcPr/>
                </a:tc>
                <a:tc>
                  <a:txBody>
                    <a:bodyPr/>
                    <a:lstStyle/>
                    <a:p>
                      <a:endParaRPr lang="en-GB" dirty="0" smtClean="0">
                        <a:latin typeface="Arial Black" panose="020B0A04020102020204" pitchFamily="34" charset="0"/>
                      </a:endParaRPr>
                    </a:p>
                    <a:p>
                      <a:endParaRPr lang="en-GB" dirty="0" smtClean="0">
                        <a:latin typeface="Arial Black" panose="020B0A04020102020204" pitchFamily="34" charset="0"/>
                      </a:endParaRPr>
                    </a:p>
                    <a:p>
                      <a:endParaRPr lang="en-GB" dirty="0">
                        <a:latin typeface="Arial Black" panose="020B0A04020102020204" pitchFamily="34" charset="0"/>
                      </a:endParaRPr>
                    </a:p>
                  </a:txBody>
                  <a:tcPr/>
                </a:tc>
                <a:extLst>
                  <a:ext uri="{0D108BD9-81ED-4DB2-BD59-A6C34878D82A}">
                    <a16:rowId xmlns:a16="http://schemas.microsoft.com/office/drawing/2014/main" val="1925949671"/>
                  </a:ext>
                </a:extLst>
              </a:tr>
            </a:tbl>
          </a:graphicData>
        </a:graphic>
      </p:graphicFrame>
    </p:spTree>
    <p:extLst>
      <p:ext uri="{BB962C8B-B14F-4D97-AF65-F5344CB8AC3E}">
        <p14:creationId xmlns:p14="http://schemas.microsoft.com/office/powerpoint/2010/main" val="3612088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4739640" cy="132556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Products in a global niche market</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Products that succeed in global markets are usually at the premium end of the market</a:t>
            </a:r>
          </a:p>
          <a:p>
            <a:r>
              <a:rPr lang="en-GB" dirty="0" smtClean="0"/>
              <a:t>A prime example is supercars which appeal to only a small subset of a country’s population, but bought by customers in many countries</a:t>
            </a:r>
          </a:p>
          <a:p>
            <a:r>
              <a:rPr lang="en-GB" dirty="0" smtClean="0"/>
              <a:t>Every year the streets of London are full of supercars owned by millionaire Arab playboys who pay around £20,000 to have them shipped to the UK for their summer holidays</a:t>
            </a:r>
            <a:endParaRPr lang="en-GB" dirty="0"/>
          </a:p>
        </p:txBody>
      </p:sp>
      <p:pic>
        <p:nvPicPr>
          <p:cNvPr id="7" name="Content Placeholder 6"/>
          <p:cNvPicPr>
            <a:picLocks noGrp="1" noChangeAspect="1"/>
          </p:cNvPicPr>
          <p:nvPr>
            <p:ph sz="half" idx="2"/>
          </p:nvPr>
        </p:nvPicPr>
        <p:blipFill>
          <a:blip r:embed="rId2"/>
          <a:stretch>
            <a:fillRect/>
          </a:stretch>
        </p:blipFill>
        <p:spPr>
          <a:xfrm>
            <a:off x="6342018" y="365125"/>
            <a:ext cx="5181600" cy="2731042"/>
          </a:xfrm>
          <a:prstGeom prst="rect">
            <a:avLst/>
          </a:prstGeom>
        </p:spPr>
      </p:pic>
      <p:pic>
        <p:nvPicPr>
          <p:cNvPr id="8" name="Picture 7">
            <a:hlinkClick r:id="rId3"/>
          </p:cNvPr>
          <p:cNvPicPr>
            <a:picLocks noChangeAspect="1"/>
          </p:cNvPicPr>
          <p:nvPr/>
        </p:nvPicPr>
        <p:blipFill>
          <a:blip r:embed="rId4"/>
          <a:stretch>
            <a:fillRect/>
          </a:stretch>
        </p:blipFill>
        <p:spPr>
          <a:xfrm>
            <a:off x="6342018" y="3403640"/>
            <a:ext cx="5035731" cy="2996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1582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Pricing strategy in a global niche market</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dirty="0" smtClean="0"/>
              <a:t>Global niche markets provide an opportunity for businesses to charge premium prices as the products tend to be more unique</a:t>
            </a:r>
          </a:p>
          <a:p>
            <a:r>
              <a:rPr lang="en-GB" dirty="0" smtClean="0"/>
              <a:t>It depends on customer perception, as they will pay what they perceive the product to be worth not its actual value in terms of raw materials e.g. </a:t>
            </a:r>
            <a:r>
              <a:rPr lang="en-GB" dirty="0" smtClean="0">
                <a:hlinkClick r:id="rId2"/>
              </a:rPr>
              <a:t>Rolex</a:t>
            </a:r>
            <a:r>
              <a:rPr lang="en-GB" dirty="0" smtClean="0"/>
              <a:t> watch or </a:t>
            </a:r>
            <a:r>
              <a:rPr lang="en-GB" dirty="0" smtClean="0">
                <a:hlinkClick r:id="rId3"/>
              </a:rPr>
              <a:t>Bugatti</a:t>
            </a:r>
            <a:r>
              <a:rPr lang="en-GB" dirty="0" smtClean="0"/>
              <a:t> car</a:t>
            </a:r>
            <a:endParaRPr lang="en-GB" dirty="0"/>
          </a:p>
        </p:txBody>
      </p:sp>
      <p:pic>
        <p:nvPicPr>
          <p:cNvPr id="5"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484846" y="1825625"/>
            <a:ext cx="2649130"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9042418" y="1825625"/>
            <a:ext cx="2880320" cy="10081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This is the worlds most expensive dolls house on sale for $8.5 million</a:t>
            </a:r>
            <a:endParaRPr lang="en-GB" dirty="0"/>
          </a:p>
        </p:txBody>
      </p:sp>
      <p:sp>
        <p:nvSpPr>
          <p:cNvPr id="7" name="Rounded Rectangle 6"/>
          <p:cNvSpPr/>
          <p:nvPr/>
        </p:nvSpPr>
        <p:spPr>
          <a:xfrm>
            <a:off x="9042418" y="5456883"/>
            <a:ext cx="2880320" cy="72008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Article </a:t>
            </a:r>
            <a:r>
              <a:rPr lang="en-GB" dirty="0" smtClean="0">
                <a:hlinkClick r:id="rId5"/>
              </a:rPr>
              <a:t>here </a:t>
            </a:r>
            <a:r>
              <a:rPr lang="en-GB" dirty="0" smtClean="0"/>
              <a:t>with more pictures</a:t>
            </a:r>
            <a:endParaRPr lang="en-GB" dirty="0"/>
          </a:p>
        </p:txBody>
      </p:sp>
    </p:spTree>
    <p:extLst>
      <p:ext uri="{BB962C8B-B14F-4D97-AF65-F5344CB8AC3E}">
        <p14:creationId xmlns:p14="http://schemas.microsoft.com/office/powerpoint/2010/main" val="234434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514350" indent="-514350">
              <a:buAutoNum type="alphaLcParenR"/>
            </a:pPr>
            <a:r>
              <a:rPr lang="en-GB" sz="3200" dirty="0" smtClean="0"/>
              <a:t>Cultural </a:t>
            </a:r>
            <a:r>
              <a:rPr lang="en-GB" sz="3200" dirty="0"/>
              <a:t>diversity: recognition that groups of people across the globe have different interests and </a:t>
            </a:r>
            <a:r>
              <a:rPr lang="en-GB" sz="3200" dirty="0" smtClean="0"/>
              <a:t>values</a:t>
            </a:r>
          </a:p>
          <a:p>
            <a:pPr marL="0" indent="0">
              <a:buNone/>
            </a:pPr>
            <a:endParaRPr lang="en-GB" sz="3200" dirty="0"/>
          </a:p>
          <a:p>
            <a:pPr marL="0" indent="0">
              <a:buNone/>
            </a:pPr>
            <a:r>
              <a:rPr lang="en-GB" sz="3200" dirty="0"/>
              <a:t>b) Features of global niche </a:t>
            </a:r>
            <a:r>
              <a:rPr lang="en-GB" sz="3200" dirty="0" smtClean="0"/>
              <a:t>markets</a:t>
            </a:r>
          </a:p>
          <a:p>
            <a:pPr marL="0" indent="0">
              <a:buNone/>
            </a:pPr>
            <a:endParaRPr lang="en-GB" sz="3200" dirty="0"/>
          </a:p>
          <a:p>
            <a:pPr marL="0" indent="0">
              <a:buNone/>
            </a:pPr>
            <a:r>
              <a:rPr lang="en-GB" sz="3200" dirty="0"/>
              <a:t>c) Application and adaptation of the marketing mix (4Ps) to suit global niches</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Place (distribution) in a global niche market</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GB" dirty="0" smtClean="0"/>
              <a:t>Niche products can reach a global audience easily thorough websites</a:t>
            </a:r>
          </a:p>
          <a:p>
            <a:r>
              <a:rPr lang="en-GB" dirty="0" smtClean="0"/>
              <a:t>Alternatively agents may be used in other countries apart from the host country e.g. Bentley showroom in Dubai which includes a VIP area</a:t>
            </a:r>
          </a:p>
          <a:p>
            <a:r>
              <a:rPr lang="en-GB" dirty="0" smtClean="0"/>
              <a:t>The product is made in Crewe in the UK, but sold all over the world to a niche market that can afford the luxury cars</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17378"/>
            <a:ext cx="5181600" cy="3167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8924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Promotion in a global niche market </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Promotion is just the communication aspect of the entire marketing function.</a:t>
            </a:r>
          </a:p>
          <a:p>
            <a:r>
              <a:rPr lang="en-GB" dirty="0"/>
              <a:t>In a global niche market the promotion may be more targeted and subtle than in a mass </a:t>
            </a:r>
            <a:r>
              <a:rPr lang="en-GB" dirty="0" smtClean="0"/>
              <a:t>market</a:t>
            </a:r>
          </a:p>
          <a:p>
            <a:r>
              <a:rPr lang="en-GB" dirty="0" smtClean="0"/>
              <a:t>The promotional message must be able to reach across cultures  </a:t>
            </a:r>
            <a:endParaRPr lang="en-GB" dirty="0"/>
          </a:p>
          <a:p>
            <a:r>
              <a:rPr lang="en-GB" dirty="0"/>
              <a:t>Brands have to be careful not to devalue the brand image by discounting</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87190"/>
            <a:ext cx="5181600" cy="3028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0222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grpSp>
        <p:nvGrpSpPr>
          <p:cNvPr id="3" name="Group 5"/>
          <p:cNvGrpSpPr>
            <a:grpSpLocks noChangeAspect="1"/>
          </p:cNvGrpSpPr>
          <p:nvPr/>
        </p:nvGrpSpPr>
        <p:grpSpPr bwMode="auto">
          <a:xfrm>
            <a:off x="1432244" y="1485593"/>
            <a:ext cx="9218655" cy="2404866"/>
            <a:chOff x="-225" y="1351"/>
            <a:chExt cx="6210" cy="1620"/>
          </a:xfrm>
        </p:grpSpPr>
        <p:sp>
          <p:nvSpPr>
            <p:cNvPr id="4" name="AutoShape 4"/>
            <p:cNvSpPr>
              <a:spLocks noChangeAspect="1" noChangeArrowheads="1" noTextEdit="1"/>
            </p:cNvSpPr>
            <p:nvPr/>
          </p:nvSpPr>
          <p:spPr bwMode="auto">
            <a:xfrm>
              <a:off x="-225" y="1351"/>
              <a:ext cx="621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1351"/>
              <a:ext cx="6216" cy="1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244" y="4588328"/>
            <a:ext cx="39814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88538" y="4054929"/>
            <a:ext cx="2462361" cy="2474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780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634616" y="2627132"/>
            <a:ext cx="10719183" cy="752782"/>
            <a:chOff x="-153" y="1948"/>
            <a:chExt cx="6066" cy="426"/>
          </a:xfrm>
        </p:grpSpPr>
        <p:sp>
          <p:nvSpPr>
            <p:cNvPr id="13" name="AutoShape 4"/>
            <p:cNvSpPr>
              <a:spLocks noChangeAspect="1" noChangeArrowheads="1" noTextEdit="1"/>
            </p:cNvSpPr>
            <p:nvPr/>
          </p:nvSpPr>
          <p:spPr bwMode="auto">
            <a:xfrm>
              <a:off x="-153" y="1948"/>
              <a:ext cx="606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 y="1948"/>
              <a:ext cx="6072" cy="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668000" y="3690257"/>
            <a:ext cx="442750"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704388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grpSp>
        <p:nvGrpSpPr>
          <p:cNvPr id="3" name="Group 5"/>
          <p:cNvGrpSpPr>
            <a:grpSpLocks noChangeAspect="1"/>
          </p:cNvGrpSpPr>
          <p:nvPr/>
        </p:nvGrpSpPr>
        <p:grpSpPr bwMode="auto">
          <a:xfrm>
            <a:off x="1055913" y="1839459"/>
            <a:ext cx="9393443" cy="4147683"/>
            <a:chOff x="288" y="1289"/>
            <a:chExt cx="5184" cy="2289"/>
          </a:xfrm>
        </p:grpSpPr>
        <p:sp>
          <p:nvSpPr>
            <p:cNvPr id="4" name="AutoShape 4"/>
            <p:cNvSpPr>
              <a:spLocks noChangeAspect="1" noChangeArrowheads="1" noTextEdit="1"/>
            </p:cNvSpPr>
            <p:nvPr/>
          </p:nvSpPr>
          <p:spPr bwMode="auto">
            <a:xfrm>
              <a:off x="288" y="1289"/>
              <a:ext cx="5184" cy="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289"/>
              <a:ext cx="5190" cy="2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0921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2</a:t>
            </a:r>
            <a:endParaRPr lang="en-GB" dirty="0"/>
          </a:p>
        </p:txBody>
      </p:sp>
      <p:grpSp>
        <p:nvGrpSpPr>
          <p:cNvPr id="3" name="Group 22"/>
          <p:cNvGrpSpPr>
            <a:grpSpLocks noChangeAspect="1"/>
          </p:cNvGrpSpPr>
          <p:nvPr/>
        </p:nvGrpSpPr>
        <p:grpSpPr bwMode="auto">
          <a:xfrm>
            <a:off x="555172" y="1329567"/>
            <a:ext cx="6235058" cy="4797152"/>
            <a:chOff x="0" y="0"/>
            <a:chExt cx="3018" cy="2322"/>
          </a:xfrm>
        </p:grpSpPr>
        <p:sp>
          <p:nvSpPr>
            <p:cNvPr id="4" name="AutoShape 21"/>
            <p:cNvSpPr>
              <a:spLocks noChangeAspect="1" noChangeArrowheads="1" noTextEdit="1"/>
            </p:cNvSpPr>
            <p:nvPr/>
          </p:nvSpPr>
          <p:spPr bwMode="auto">
            <a:xfrm>
              <a:off x="0" y="0"/>
              <a:ext cx="3018" cy="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24" cy="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6" name="Picture 1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95096" y="385442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5"/>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895096" y="1707213"/>
            <a:ext cx="1905000" cy="142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220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990827" y="2390095"/>
            <a:ext cx="10091117" cy="1354591"/>
            <a:chOff x="295" y="1869"/>
            <a:chExt cx="5170" cy="694"/>
          </a:xfrm>
        </p:grpSpPr>
        <p:sp>
          <p:nvSpPr>
            <p:cNvPr id="13" name="AutoShape 4"/>
            <p:cNvSpPr>
              <a:spLocks noChangeAspect="1" noChangeArrowheads="1" noTextEdit="1"/>
            </p:cNvSpPr>
            <p:nvPr/>
          </p:nvSpPr>
          <p:spPr bwMode="auto">
            <a:xfrm>
              <a:off x="295" y="1869"/>
              <a:ext cx="5170"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1869"/>
              <a:ext cx="5180" cy="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9971314" y="4180114"/>
            <a:ext cx="559769" cy="369332"/>
          </a:xfrm>
          <a:prstGeom prst="rect">
            <a:avLst/>
          </a:prstGeom>
          <a:noFill/>
        </p:spPr>
        <p:txBody>
          <a:bodyPr wrap="none" rtlCol="0">
            <a:spAutoFit/>
          </a:bodyPr>
          <a:lstStyle/>
          <a:p>
            <a:r>
              <a:rPr lang="en-GB" dirty="0" smtClean="0"/>
              <a:t>[10]</a:t>
            </a:r>
            <a:endParaRPr lang="en-GB" dirty="0"/>
          </a:p>
        </p:txBody>
      </p:sp>
    </p:spTree>
    <p:extLst>
      <p:ext uri="{BB962C8B-B14F-4D97-AF65-F5344CB8AC3E}">
        <p14:creationId xmlns:p14="http://schemas.microsoft.com/office/powerpoint/2010/main" val="2410483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2</a:t>
            </a:r>
            <a:endParaRPr lang="en-GB" dirty="0"/>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en-GB" dirty="0"/>
              <a:t>e.g. L’Oreal produces different products for different markets </a:t>
            </a:r>
          </a:p>
          <a:p>
            <a:pPr marL="0" indent="0">
              <a:buNone/>
            </a:pPr>
            <a:r>
              <a:rPr lang="en-GB" dirty="0"/>
              <a:t>e.g. Lancôme for car driver, Maybelline for bike rider</a:t>
            </a:r>
          </a:p>
          <a:p>
            <a:pPr marL="0" indent="0">
              <a:buNone/>
            </a:pPr>
            <a:r>
              <a:rPr lang="en-GB" dirty="0"/>
              <a:t>e.g. each market segment has special requirements, the more precisely that L’Oreal can target that market the more likely they are to sell. </a:t>
            </a:r>
            <a:r>
              <a:rPr lang="en-GB" smtClean="0"/>
              <a:t>Specialist products </a:t>
            </a:r>
            <a:r>
              <a:rPr lang="en-GB" dirty="0"/>
              <a:t>reduce PED and premium prices may be possible, customer loyalty is increased and further products may be launched on their back </a:t>
            </a:r>
          </a:p>
          <a:p>
            <a:pPr marL="0" indent="0">
              <a:buNone/>
            </a:pPr>
            <a:r>
              <a:rPr lang="en-GB" dirty="0"/>
              <a:t>e.g. Soft Sheen and Carson. A variety of markets spreads risk. e.g. there are some drawbacks, some of the possible global economies of scale may not be achievable as each market will need individual attention. Perhaps contrasted with the benefits of a true global marketing strategy. Co-ordination and  communications may be more difficult across differing brands and markets.</a:t>
            </a:r>
          </a:p>
          <a:p>
            <a:pPr marL="0" indent="0">
              <a:buNone/>
            </a:pPr>
            <a:r>
              <a:rPr lang="en-GB" dirty="0"/>
              <a:t>e.g. Some products may require unique ingredients or production </a:t>
            </a:r>
            <a:r>
              <a:rPr lang="en-GB" dirty="0" smtClean="0"/>
              <a:t>techniques reducing </a:t>
            </a:r>
            <a:r>
              <a:rPr lang="en-GB" dirty="0"/>
              <a:t>the scope for economies of scale. Some brands are global but others will be specific to geographical or ethnic segments and require their own marketing and promotion</a:t>
            </a:r>
          </a:p>
          <a:p>
            <a:endParaRPr lang="en-GB" dirty="0"/>
          </a:p>
        </p:txBody>
      </p:sp>
    </p:spTree>
    <p:extLst>
      <p:ext uri="{BB962C8B-B14F-4D97-AF65-F5344CB8AC3E}">
        <p14:creationId xmlns:p14="http://schemas.microsoft.com/office/powerpoint/2010/main" val="2385530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buNone/>
            </a:pPr>
            <a:r>
              <a:rPr lang="en-GB" b="1" dirty="0"/>
              <a:t>Cultural diversity</a:t>
            </a:r>
            <a:r>
              <a:rPr lang="en-GB" dirty="0"/>
              <a:t>; Means a range of different societies or people of different origins, religions and traditions all living and interacting together. </a:t>
            </a:r>
          </a:p>
          <a:p>
            <a:pPr marL="0" indent="0">
              <a:buNone/>
            </a:pPr>
            <a:r>
              <a:rPr lang="en-GB" b="1" dirty="0"/>
              <a:t>Global niche</a:t>
            </a:r>
            <a:r>
              <a:rPr lang="en-GB" dirty="0"/>
              <a:t>; A market which is a subset of a global market, for example Harley Davidson riders</a:t>
            </a:r>
          </a:p>
          <a:p>
            <a:pPr marL="0" indent="0">
              <a:buNone/>
            </a:pPr>
            <a:r>
              <a:rPr lang="en-GB" b="1" dirty="0"/>
              <a:t>Ansoff’s Matrix</a:t>
            </a:r>
            <a:r>
              <a:rPr lang="en-GB" dirty="0"/>
              <a:t>; The Ansoff matrix is another marketing planning tool that helps a business determine its product and market growth strategy. Ansoff's product/market  matrix suggests that a business' attempts to grow depend on whether it markets new or existing products in new or existing markets.</a:t>
            </a:r>
          </a:p>
          <a:p>
            <a:pPr marL="0" indent="0">
              <a:buNone/>
            </a:pPr>
            <a:r>
              <a:rPr lang="en-GB" b="1" dirty="0"/>
              <a:t>Marketing mix</a:t>
            </a:r>
            <a:r>
              <a:rPr lang="en-GB" dirty="0"/>
              <a:t>; The method of using the 4Ps of marketing to get the right product to the right customer in the right place at the right time and charge the right price</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a:t>Which definition of niche is correct?</a:t>
            </a:r>
          </a:p>
          <a:p>
            <a:endParaRPr lang="en-GB" dirty="0"/>
          </a:p>
          <a:p>
            <a:pPr marL="514350" indent="-514350">
              <a:buFont typeface="+mj-lt"/>
              <a:buAutoNum type="arabicPeriod"/>
            </a:pPr>
            <a:r>
              <a:rPr lang="en-GB" dirty="0" smtClean="0"/>
              <a:t>A niche is a shallow </a:t>
            </a:r>
            <a:r>
              <a:rPr lang="en-GB" dirty="0"/>
              <a:t>recess, especially one in a wall to display a statue or other ornament</a:t>
            </a:r>
          </a:p>
          <a:p>
            <a:pPr marL="514350" indent="-514350">
              <a:buFont typeface="+mj-lt"/>
              <a:buAutoNum type="arabicPeriod"/>
            </a:pPr>
            <a:r>
              <a:rPr lang="en-GB" dirty="0" smtClean="0"/>
              <a:t>A niche is a </a:t>
            </a:r>
            <a:r>
              <a:rPr lang="en-GB" dirty="0"/>
              <a:t>comfortable or suitable position in life or employment</a:t>
            </a:r>
          </a:p>
          <a:p>
            <a:pPr marL="514350" indent="-514350">
              <a:buFont typeface="+mj-lt"/>
              <a:buAutoNum type="arabicPeriod"/>
            </a:pPr>
            <a:r>
              <a:rPr lang="en-GB" dirty="0" smtClean="0"/>
              <a:t>A niche is </a:t>
            </a:r>
            <a:r>
              <a:rPr lang="en-GB" dirty="0"/>
              <a:t>the subset of the market on which a specific product is focused</a:t>
            </a:r>
          </a:p>
          <a:p>
            <a:endParaRPr lang="en-GB"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Niche market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A niche market is a small specialised market which caters for a particular product or service. E.g. Harley Davidson motorbikes, Rolex watches. </a:t>
            </a:r>
            <a:endParaRPr lang="en-GB" dirty="0"/>
          </a:p>
        </p:txBody>
      </p:sp>
    </p:spTree>
    <p:extLst>
      <p:ext uri="{BB962C8B-B14F-4D97-AF65-F5344CB8AC3E}">
        <p14:creationId xmlns:p14="http://schemas.microsoft.com/office/powerpoint/2010/main" val="297490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Cultural diversity</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Cultural sensitivity</a:t>
            </a:r>
            <a:endParaRPr lang="en-GB" dirty="0"/>
          </a:p>
        </p:txBody>
      </p:sp>
      <p:sp>
        <p:nvSpPr>
          <p:cNvPr id="5" name="Content Placeholder 4"/>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lnSpcReduction="10000"/>
          </a:bodyPr>
          <a:lstStyle/>
          <a:p>
            <a:r>
              <a:rPr lang="en-GB" dirty="0" smtClean="0"/>
              <a:t>Having cultural sensitivity, means understanding that people all over the world have different interests and values</a:t>
            </a:r>
          </a:p>
          <a:p>
            <a:endParaRPr lang="en-GB" dirty="0"/>
          </a:p>
          <a:p>
            <a:r>
              <a:rPr lang="en-GB" dirty="0" smtClean="0"/>
              <a:t>For example, Thursday 23</a:t>
            </a:r>
            <a:r>
              <a:rPr lang="en-GB" baseline="30000" dirty="0" smtClean="0"/>
              <a:t>rd</a:t>
            </a:r>
            <a:r>
              <a:rPr lang="en-GB" dirty="0" smtClean="0"/>
              <a:t> November 2017 is thanksgiving in the USA  and Canada so many businesses will be closed on that day (Fourth Thursday in  November so the date changes)</a:t>
            </a:r>
            <a:endParaRPr lang="en-GB" dirty="0"/>
          </a:p>
        </p:txBody>
      </p:sp>
      <p:pic>
        <p:nvPicPr>
          <p:cNvPr id="7" name="Picture 6"/>
          <p:cNvPicPr>
            <a:picLocks noChangeAspect="1"/>
          </p:cNvPicPr>
          <p:nvPr/>
        </p:nvPicPr>
        <p:blipFill>
          <a:blip r:embed="rId2"/>
          <a:stretch>
            <a:fillRect/>
          </a:stretch>
        </p:blipFill>
        <p:spPr>
          <a:xfrm>
            <a:off x="6019800" y="139562"/>
            <a:ext cx="4664765" cy="3102251"/>
          </a:xfrm>
          <a:prstGeom prst="rect">
            <a:avLst/>
          </a:prstGeom>
        </p:spPr>
      </p:pic>
      <p:pic>
        <p:nvPicPr>
          <p:cNvPr id="8" name="Picture 7"/>
          <p:cNvPicPr>
            <a:picLocks noChangeAspect="1"/>
          </p:cNvPicPr>
          <p:nvPr/>
        </p:nvPicPr>
        <p:blipFill>
          <a:blip r:embed="rId3"/>
          <a:stretch>
            <a:fillRect/>
          </a:stretch>
        </p:blipFill>
        <p:spPr>
          <a:xfrm>
            <a:off x="7848600" y="2567608"/>
            <a:ext cx="3998843" cy="3998843"/>
          </a:xfrm>
          <a:prstGeom prst="rect">
            <a:avLst/>
          </a:prstGeom>
        </p:spPr>
      </p:pic>
    </p:spTree>
    <p:extLst>
      <p:ext uri="{BB962C8B-B14F-4D97-AF65-F5344CB8AC3E}">
        <p14:creationId xmlns:p14="http://schemas.microsoft.com/office/powerpoint/2010/main" val="2176079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International business communication</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en-GB" dirty="0" smtClean="0"/>
              <a:t>Having a sensitivity to cultural diversity in communication is the key to smooth international business</a:t>
            </a:r>
          </a:p>
          <a:p>
            <a:pPr marL="0" indent="0">
              <a:buNone/>
            </a:pPr>
            <a:r>
              <a:rPr lang="en-GB" dirty="0" smtClean="0"/>
              <a:t>For example a business greeting in Japan would be a bow – with different degrees having different meanings</a:t>
            </a:r>
          </a:p>
          <a:p>
            <a:pPr marL="0" indent="0">
              <a:buNone/>
            </a:pPr>
            <a:r>
              <a:rPr lang="en-GB" dirty="0" smtClean="0"/>
              <a:t>In Western cultures the more familiar business greeting would be a firm handshake</a:t>
            </a:r>
            <a:endParaRPr lang="en-GB" dirty="0"/>
          </a:p>
        </p:txBody>
      </p:sp>
      <p:pic>
        <p:nvPicPr>
          <p:cNvPr id="1026" name="Picture 2" descr="Image result for japanese business bow"/>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80507" y="1825624"/>
            <a:ext cx="3814339" cy="25873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575868" y="4505737"/>
            <a:ext cx="3423616" cy="2138762"/>
          </a:xfrm>
          <a:prstGeom prst="rect">
            <a:avLst/>
          </a:prstGeom>
        </p:spPr>
      </p:pic>
    </p:spTree>
    <p:extLst>
      <p:ext uri="{BB962C8B-B14F-4D97-AF65-F5344CB8AC3E}">
        <p14:creationId xmlns:p14="http://schemas.microsoft.com/office/powerpoint/2010/main" val="54917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Cultural differences</a:t>
            </a:r>
            <a:endParaRPr lang="en-GB" dirty="0"/>
          </a:p>
        </p:txBody>
      </p:sp>
      <p:sp>
        <p:nvSpPr>
          <p:cNvPr id="3" name="Content Placeholder 2"/>
          <p:cNvSpPr>
            <a:spLocks noGrp="1"/>
          </p:cNvSpPr>
          <p:nvPr>
            <p:ph sz="half" idx="1"/>
          </p:nvPr>
        </p:nvSpPr>
        <p:spPr>
          <a:xfrm>
            <a:off x="838200" y="1825625"/>
            <a:ext cx="5181600" cy="303792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smtClean="0"/>
              <a:t>The greeting rituals are very important in international business, getting it right can set the tone for the whole negotiation</a:t>
            </a:r>
          </a:p>
          <a:p>
            <a:r>
              <a:rPr lang="en-GB" dirty="0" smtClean="0"/>
              <a:t>For example in Brazil it is traditional for business colleagues to kiss when they see each other – can you imagine this in the UK?</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58089"/>
            <a:ext cx="5181600" cy="3086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Image result for brazil business k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936" y="5185231"/>
            <a:ext cx="3087342" cy="148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65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1390</Words>
  <Application>Microsoft Office PowerPoint</Application>
  <PresentationFormat>Widescreen</PresentationFormat>
  <Paragraphs>168</Paragraphs>
  <Slides>40</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Arial Black</vt:lpstr>
      <vt:lpstr>Calibri</vt:lpstr>
      <vt:lpstr>Calibri Light</vt:lpstr>
      <vt:lpstr>Office Theme</vt:lpstr>
      <vt:lpstr>6_Office Theme</vt:lpstr>
      <vt:lpstr>PowerPoint Presentation</vt:lpstr>
      <vt:lpstr>Worksheet</vt:lpstr>
      <vt:lpstr>From Edexcel</vt:lpstr>
      <vt:lpstr>Starter</vt:lpstr>
      <vt:lpstr>Niche market defined</vt:lpstr>
      <vt:lpstr>PowerPoint Presentation</vt:lpstr>
      <vt:lpstr>Cultural sensitivity</vt:lpstr>
      <vt:lpstr>International business communication</vt:lpstr>
      <vt:lpstr>Cultural differences</vt:lpstr>
      <vt:lpstr>Cultural diversity</vt:lpstr>
      <vt:lpstr>Culture diversity example - discussion</vt:lpstr>
      <vt:lpstr>PowerPoint Presentation</vt:lpstr>
      <vt:lpstr>Vogue again</vt:lpstr>
      <vt:lpstr>Vogue again</vt:lpstr>
      <vt:lpstr>Diversity positive example</vt:lpstr>
      <vt:lpstr>Diversity issues in the workplace</vt:lpstr>
      <vt:lpstr>Diversity embraced – marketing example</vt:lpstr>
      <vt:lpstr>PowerPoint Presentation</vt:lpstr>
      <vt:lpstr>Global niche market defined</vt:lpstr>
      <vt:lpstr>Global niche markets</vt:lpstr>
      <vt:lpstr>Global niche markets</vt:lpstr>
      <vt:lpstr>Global niche example Harley Davidson</vt:lpstr>
      <vt:lpstr>Selling in a global market niche</vt:lpstr>
      <vt:lpstr>Advantages of selling in a global market niche</vt:lpstr>
      <vt:lpstr>Disadvantages of selling in a global market niche</vt:lpstr>
      <vt:lpstr>PowerPoint Presentation</vt:lpstr>
      <vt:lpstr>Marketing mix in a global niche market </vt:lpstr>
      <vt:lpstr>Products in a global niche market</vt:lpstr>
      <vt:lpstr>Pricing strategy in a global niche market</vt:lpstr>
      <vt:lpstr>Place (distribution) in a global niche market</vt:lpstr>
      <vt:lpstr>Promotion in a global niche market </vt:lpstr>
      <vt:lpstr>Sample Edexcel A2 questions</vt:lpstr>
      <vt:lpstr>Case study for question 1</vt:lpstr>
      <vt:lpstr>Sample question 1</vt:lpstr>
      <vt:lpstr>Answer sample question 1</vt:lpstr>
      <vt:lpstr>Case study for question 2</vt:lpstr>
      <vt:lpstr>Sample question 2</vt:lpstr>
      <vt:lpstr>Answer sample question 2</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87</cp:revision>
  <dcterms:created xsi:type="dcterms:W3CDTF">2017-05-29T18:04:54Z</dcterms:created>
  <dcterms:modified xsi:type="dcterms:W3CDTF">2019-02-10T19:14:45Z</dcterms:modified>
</cp:coreProperties>
</file>